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88" r:id="rId2"/>
    <p:sldId id="291" r:id="rId3"/>
    <p:sldId id="292" r:id="rId4"/>
    <p:sldId id="290" r:id="rId5"/>
    <p:sldId id="274" r:id="rId6"/>
    <p:sldId id="282" r:id="rId7"/>
    <p:sldId id="276" r:id="rId8"/>
    <p:sldId id="277" r:id="rId9"/>
    <p:sldId id="302" r:id="rId10"/>
    <p:sldId id="295" r:id="rId11"/>
    <p:sldId id="278" r:id="rId12"/>
    <p:sldId id="294" r:id="rId13"/>
    <p:sldId id="297" r:id="rId14"/>
    <p:sldId id="298" r:id="rId15"/>
    <p:sldId id="299" r:id="rId16"/>
    <p:sldId id="286" r:id="rId17"/>
    <p:sldId id="283" r:id="rId18"/>
    <p:sldId id="300" r:id="rId19"/>
    <p:sldId id="287" r:id="rId20"/>
    <p:sldId id="301" r:id="rId21"/>
    <p:sldId id="280" r:id="rId22"/>
    <p:sldId id="281"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Yuting" initials="WY" lastIdx="2" clrIdx="0">
    <p:extLst>
      <p:ext uri="{19B8F6BF-5375-455C-9EA6-DF929625EA0E}">
        <p15:presenceInfo xmlns:p15="http://schemas.microsoft.com/office/powerpoint/2012/main" userId="2030d152118d401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807" autoAdjust="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650C5-015A-453D-BE3B-BA3F9A68F085}" type="datetimeFigureOut">
              <a:rPr lang="zh-CN" altLang="en-US" smtClean="0"/>
              <a:t>2022/1/21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C530F-382B-4318-8520-7A4D7111F379}" type="slidenum">
              <a:rPr lang="zh-CN" altLang="en-US" smtClean="0"/>
              <a:t>‹#›</a:t>
            </a:fld>
            <a:endParaRPr lang="zh-CN" altLang="en-US"/>
          </a:p>
        </p:txBody>
      </p:sp>
    </p:spTree>
    <p:extLst>
      <p:ext uri="{BB962C8B-B14F-4D97-AF65-F5344CB8AC3E}">
        <p14:creationId xmlns:p14="http://schemas.microsoft.com/office/powerpoint/2010/main" val="365672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a:t>
            </a:fld>
            <a:endParaRPr lang="zh-CN" altLang="en-US"/>
          </a:p>
        </p:txBody>
      </p:sp>
    </p:spTree>
    <p:extLst>
      <p:ext uri="{BB962C8B-B14F-4D97-AF65-F5344CB8AC3E}">
        <p14:creationId xmlns:p14="http://schemas.microsoft.com/office/powerpoint/2010/main" val="9602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13</a:t>
            </a:fld>
            <a:endParaRPr lang="zh-CN" altLang="en-US"/>
          </a:p>
        </p:txBody>
      </p:sp>
    </p:spTree>
    <p:extLst>
      <p:ext uri="{BB962C8B-B14F-4D97-AF65-F5344CB8AC3E}">
        <p14:creationId xmlns:p14="http://schemas.microsoft.com/office/powerpoint/2010/main" val="1126206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14</a:t>
            </a:fld>
            <a:endParaRPr lang="zh-CN" altLang="en-US"/>
          </a:p>
        </p:txBody>
      </p:sp>
    </p:spTree>
    <p:extLst>
      <p:ext uri="{BB962C8B-B14F-4D97-AF65-F5344CB8AC3E}">
        <p14:creationId xmlns:p14="http://schemas.microsoft.com/office/powerpoint/2010/main" val="2209966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17</a:t>
            </a:fld>
            <a:endParaRPr lang="zh-CN" altLang="en-US"/>
          </a:p>
        </p:txBody>
      </p:sp>
    </p:spTree>
    <p:extLst>
      <p:ext uri="{BB962C8B-B14F-4D97-AF65-F5344CB8AC3E}">
        <p14:creationId xmlns:p14="http://schemas.microsoft.com/office/powerpoint/2010/main" val="3633436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18</a:t>
            </a:fld>
            <a:endParaRPr lang="zh-CN" altLang="en-US"/>
          </a:p>
        </p:txBody>
      </p:sp>
    </p:spTree>
    <p:extLst>
      <p:ext uri="{BB962C8B-B14F-4D97-AF65-F5344CB8AC3E}">
        <p14:creationId xmlns:p14="http://schemas.microsoft.com/office/powerpoint/2010/main" val="1488124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21</a:t>
            </a:fld>
            <a:endParaRPr lang="zh-CN" altLang="en-US"/>
          </a:p>
        </p:txBody>
      </p:sp>
    </p:spTree>
    <p:extLst>
      <p:ext uri="{BB962C8B-B14F-4D97-AF65-F5344CB8AC3E}">
        <p14:creationId xmlns:p14="http://schemas.microsoft.com/office/powerpoint/2010/main" val="1313457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22</a:t>
            </a:fld>
            <a:endParaRPr lang="zh-CN" altLang="en-US"/>
          </a:p>
        </p:txBody>
      </p:sp>
    </p:spTree>
    <p:extLst>
      <p:ext uri="{BB962C8B-B14F-4D97-AF65-F5344CB8AC3E}">
        <p14:creationId xmlns:p14="http://schemas.microsoft.com/office/powerpoint/2010/main" val="309643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 verify a compiler, we need to show the target programs it generates are semantically equivalent to the source programs.</a:t>
            </a:r>
          </a:p>
          <a:p>
            <a:endParaRPr lang="en-US" altLang="zh-CN" dirty="0"/>
          </a:p>
          <a:p>
            <a:r>
              <a:rPr lang="en-US" altLang="zh-CN" dirty="0"/>
              <a:t>Memory models play a critical role in this setting.</a:t>
            </a:r>
          </a:p>
          <a:p>
            <a:endParaRPr lang="en-US" altLang="zh-CN" dirty="0"/>
          </a:p>
          <a:p>
            <a:r>
              <a:rPr lang="en-US" altLang="zh-CN" dirty="0"/>
              <a:t>The figure below displays the structure of a typical verified compiler where a source program P1 is compiled to a target program through a sequence of compiler passes. For each pass, we try to establish a simulation relation between the semantics of source and target programs. To show such simulations hold, we must define the semantics of every language based on certain memory model, and establish invariants between source and target memory states.</a:t>
            </a:r>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2</a:t>
            </a:fld>
            <a:endParaRPr lang="zh-CN" altLang="en-US"/>
          </a:p>
        </p:txBody>
      </p:sp>
    </p:spTree>
    <p:extLst>
      <p:ext uri="{BB962C8B-B14F-4D97-AF65-F5344CB8AC3E}">
        <p14:creationId xmlns:p14="http://schemas.microsoft.com/office/powerpoint/2010/main" val="4282959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most widely used memory model in verified compilation is the block based memory model used in </a:t>
            </a:r>
            <a:r>
              <a:rPr lang="en-US" altLang="zh-CN" dirty="0" err="1"/>
              <a:t>CompCert</a:t>
            </a:r>
            <a:r>
              <a:rPr lang="en-US" altLang="zh-CN" dirty="0"/>
              <a:t>, the state-of-the-art verified compiler for C.</a:t>
            </a:r>
          </a:p>
          <a:p>
            <a:endParaRPr lang="en-US" altLang="zh-CN" dirty="0"/>
          </a:p>
          <a:p>
            <a:r>
              <a:rPr lang="en-US" altLang="zh-CN" dirty="0"/>
              <a:t>In this model, the memory state consists of a collection of disjoint blocks, each of which has an unique identifier and occupies a linear address, as depicted in the figure. A pointer consists of a pair of block id and an offset into the linear address. Pointer arithmetic is performed by adjusting the offset while keeping the block id unchanged. Note that with these definitions, isolation between different memory blocks is supported by nature.</a:t>
            </a:r>
          </a:p>
          <a:p>
            <a:endParaRPr lang="en-US" altLang="zh-CN" dirty="0"/>
          </a:p>
          <a:p>
            <a:r>
              <a:rPr lang="en-US" altLang="zh-CN" dirty="0"/>
              <a:t>Invariants between memory states are captured by using memory injections. An injection function is a partial mapping from memory blocks to blocks plus offsets. For example, the figure on bottom right shows an injection j from a source state to target state. Here, the source block b1 is injected into the target block b’ at offset 0; b2 is injected into b’ at an offset \delta, while b3 no longer exists in the target memory because it is mapped to None by j.</a:t>
            </a:r>
          </a:p>
        </p:txBody>
      </p:sp>
      <p:sp>
        <p:nvSpPr>
          <p:cNvPr id="4" name="灯片编号占位符 3"/>
          <p:cNvSpPr>
            <a:spLocks noGrp="1"/>
          </p:cNvSpPr>
          <p:nvPr>
            <p:ph type="sldNum" sz="quarter" idx="5"/>
          </p:nvPr>
        </p:nvSpPr>
        <p:spPr/>
        <p:txBody>
          <a:bodyPr/>
          <a:lstStyle/>
          <a:p>
            <a:fld id="{CDDC530F-382B-4318-8520-7A4D7111F379}" type="slidenum">
              <a:rPr lang="zh-CN" altLang="en-US" smtClean="0"/>
              <a:t>3</a:t>
            </a:fld>
            <a:endParaRPr lang="zh-CN" altLang="en-US"/>
          </a:p>
        </p:txBody>
      </p:sp>
    </p:spTree>
    <p:extLst>
      <p:ext uri="{BB962C8B-B14F-4D97-AF65-F5344CB8AC3E}">
        <p14:creationId xmlns:p14="http://schemas.microsoft.com/office/powerpoint/2010/main" val="3498220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6</a:t>
            </a:fld>
            <a:endParaRPr lang="zh-CN" altLang="en-US"/>
          </a:p>
        </p:txBody>
      </p:sp>
    </p:spTree>
    <p:extLst>
      <p:ext uri="{BB962C8B-B14F-4D97-AF65-F5344CB8AC3E}">
        <p14:creationId xmlns:p14="http://schemas.microsoft.com/office/powerpoint/2010/main" val="212252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7</a:t>
            </a:fld>
            <a:endParaRPr lang="zh-CN" altLang="en-US"/>
          </a:p>
        </p:txBody>
      </p:sp>
    </p:spTree>
    <p:extLst>
      <p:ext uri="{BB962C8B-B14F-4D97-AF65-F5344CB8AC3E}">
        <p14:creationId xmlns:p14="http://schemas.microsoft.com/office/powerpoint/2010/main" val="405826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8</a:t>
            </a:fld>
            <a:endParaRPr lang="zh-CN" altLang="en-US"/>
          </a:p>
        </p:txBody>
      </p:sp>
    </p:spTree>
    <p:extLst>
      <p:ext uri="{BB962C8B-B14F-4D97-AF65-F5344CB8AC3E}">
        <p14:creationId xmlns:p14="http://schemas.microsoft.com/office/powerpoint/2010/main" val="1488776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Our solution is based on Nominal Techniques, a collection of mathematical devices for managing named resources. We abstract over the block-based memory model by providing it a nominal interface, which is depicted as the two Coq modules shown below. </a:t>
            </a:r>
          </a:p>
          <a:p>
            <a:endParaRPr lang="en-US" altLang="zh-CN" dirty="0"/>
          </a:p>
          <a:p>
            <a:r>
              <a:rPr lang="en-US" altLang="zh-CN" dirty="0"/>
              <a:t>Within this interface, block ids are no longer fixed to a single type, but generalized to atomic names from any set with decidable equality.</a:t>
            </a:r>
          </a:p>
          <a:p>
            <a:endParaRPr lang="en-US" altLang="zh-CN" dirty="0"/>
          </a:p>
          <a:p>
            <a:r>
              <a:rPr lang="en-US" altLang="zh-CN" dirty="0"/>
              <a:t>As a result, valid blocks also no longer need to be consecutive positive numbers: they are generalized a set of block ids known as the support of the memory state. It is denoted by the type $sup$ together with some operations over the support. One particular important operation is the creation of a fresh block with regard to a support, this generalizes the special id </a:t>
            </a:r>
            <a:r>
              <a:rPr lang="en-US" altLang="zh-CN" dirty="0" err="1"/>
              <a:t>nextblock</a:t>
            </a:r>
            <a:r>
              <a:rPr lang="en-US" altLang="zh-CN" dirty="0"/>
              <a:t>.</a:t>
            </a:r>
          </a:p>
          <a:p>
            <a:endParaRPr lang="en-US" altLang="zh-CN" dirty="0"/>
          </a:p>
          <a:p>
            <a:r>
              <a:rPr lang="en-US" altLang="zh-CN" dirty="0"/>
              <a:t>With the above generalization, the block-based memory model becomes a special instance of the nominal memory model, where block ids are instantiated with positive numbers and support becomes a list of consecutive blocks.</a:t>
            </a:r>
          </a:p>
        </p:txBody>
      </p:sp>
      <p:sp>
        <p:nvSpPr>
          <p:cNvPr id="4" name="灯片编号占位符 3"/>
          <p:cNvSpPr>
            <a:spLocks noGrp="1"/>
          </p:cNvSpPr>
          <p:nvPr>
            <p:ph type="sldNum" sz="quarter" idx="5"/>
          </p:nvPr>
        </p:nvSpPr>
        <p:spPr/>
        <p:txBody>
          <a:bodyPr/>
          <a:lstStyle/>
          <a:p>
            <a:fld id="{CDDC530F-382B-4318-8520-7A4D7111F379}" type="slidenum">
              <a:rPr lang="zh-CN" altLang="en-US" smtClean="0"/>
              <a:t>9</a:t>
            </a:fld>
            <a:endParaRPr lang="zh-CN" altLang="en-US"/>
          </a:p>
        </p:txBody>
      </p:sp>
    </p:spTree>
    <p:extLst>
      <p:ext uri="{BB962C8B-B14F-4D97-AF65-F5344CB8AC3E}">
        <p14:creationId xmlns:p14="http://schemas.microsoft.com/office/powerpoint/2010/main" val="578434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11</a:t>
            </a:fld>
            <a:endParaRPr lang="zh-CN" altLang="en-US"/>
          </a:p>
        </p:txBody>
      </p:sp>
    </p:spTree>
    <p:extLst>
      <p:ext uri="{BB962C8B-B14F-4D97-AF65-F5344CB8AC3E}">
        <p14:creationId xmlns:p14="http://schemas.microsoft.com/office/powerpoint/2010/main" val="1973068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DDC530F-382B-4318-8520-7A4D7111F379}" type="slidenum">
              <a:rPr lang="zh-CN" altLang="en-US" smtClean="0"/>
              <a:t>12</a:t>
            </a:fld>
            <a:endParaRPr lang="zh-CN" altLang="en-US"/>
          </a:p>
        </p:txBody>
      </p:sp>
    </p:spTree>
    <p:extLst>
      <p:ext uri="{BB962C8B-B14F-4D97-AF65-F5344CB8AC3E}">
        <p14:creationId xmlns:p14="http://schemas.microsoft.com/office/powerpoint/2010/main" val="3866036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4BFCFF-DDFC-45CD-B75F-464415B3CA6C}"/>
              </a:ext>
            </a:extLst>
          </p:cNvPr>
          <p:cNvSpPr>
            <a:spLocks noGrp="1"/>
          </p:cNvSpPr>
          <p:nvPr>
            <p:ph type="ctrTitle"/>
          </p:nvPr>
        </p:nvSpPr>
        <p:spPr>
          <a:xfrm>
            <a:off x="1524000" y="1122363"/>
            <a:ext cx="9144000" cy="2387600"/>
          </a:xfrm>
        </p:spPr>
        <p:txBody>
          <a:bodyPr anchor="b"/>
          <a:lstStyle>
            <a:lvl1pPr algn="ctr">
              <a:defRPr sz="6000">
                <a:solidFill>
                  <a:srgbClr val="C00000"/>
                </a:solidFill>
                <a:latin typeface="Arial" panose="020B0604020202020204" pitchFamily="34" charset="0"/>
                <a:cs typeface="Arial" panose="020B0604020202020204" pitchFamily="34" charset="0"/>
              </a:defRPr>
            </a:lvl1pPr>
          </a:lstStyle>
          <a:p>
            <a:r>
              <a:rPr lang="zh-CN" altLang="en-US" dirty="0"/>
              <a:t>单击此处编辑母版标题样式</a:t>
            </a:r>
          </a:p>
        </p:txBody>
      </p:sp>
      <p:sp>
        <p:nvSpPr>
          <p:cNvPr id="3" name="副标题 2">
            <a:extLst>
              <a:ext uri="{FF2B5EF4-FFF2-40B4-BE49-F238E27FC236}">
                <a16:creationId xmlns:a16="http://schemas.microsoft.com/office/drawing/2014/main" id="{0CC22F02-17B5-46BA-9B9C-01C2AD1B7948}"/>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dirty="0"/>
          </a:p>
        </p:txBody>
      </p:sp>
      <p:sp>
        <p:nvSpPr>
          <p:cNvPr id="4" name="日期占位符 3">
            <a:extLst>
              <a:ext uri="{FF2B5EF4-FFF2-40B4-BE49-F238E27FC236}">
                <a16:creationId xmlns:a16="http://schemas.microsoft.com/office/drawing/2014/main" id="{261919FD-8207-4D43-A552-C44C32616954}"/>
              </a:ext>
            </a:extLst>
          </p:cNvPr>
          <p:cNvSpPr>
            <a:spLocks noGrp="1"/>
          </p:cNvSpPr>
          <p:nvPr>
            <p:ph type="dt" sz="half" idx="10"/>
          </p:nvPr>
        </p:nvSpPr>
        <p:spPr/>
        <p:txBody>
          <a:bodyPr/>
          <a:lstStyle/>
          <a:p>
            <a:fld id="{BCA56F23-4F74-49FD-9121-FC9272A9FCC9}" type="datetime1">
              <a:rPr lang="zh-CN" altLang="en-US" smtClean="0"/>
              <a:t>2022/1/21</a:t>
            </a:fld>
            <a:endParaRPr lang="zh-CN" altLang="en-US"/>
          </a:p>
        </p:txBody>
      </p:sp>
      <p:sp>
        <p:nvSpPr>
          <p:cNvPr id="5" name="页脚占位符 4">
            <a:extLst>
              <a:ext uri="{FF2B5EF4-FFF2-40B4-BE49-F238E27FC236}">
                <a16:creationId xmlns:a16="http://schemas.microsoft.com/office/drawing/2014/main" id="{D366B23A-AF45-434E-B659-01815D47FD5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7BCF508-7373-40B4-AFFC-4574A76FCC85}"/>
              </a:ext>
            </a:extLst>
          </p:cNvPr>
          <p:cNvSpPr>
            <a:spLocks noGrp="1"/>
          </p:cNvSpPr>
          <p:nvPr>
            <p:ph type="sldNum" sz="quarter" idx="12"/>
          </p:nvPr>
        </p:nvSpPr>
        <p:spPr/>
        <p:txBody>
          <a:bodyPr/>
          <a:lstStyle>
            <a:lvl1pPr>
              <a:defRPr sz="1600" b="0">
                <a:solidFill>
                  <a:srgbClr val="C00000"/>
                </a:solidFill>
                <a:latin typeface="Arial Black" panose="020B0A04020102020204" pitchFamily="34" charset="0"/>
              </a:defRPr>
            </a:lvl1pPr>
          </a:lstStyle>
          <a:p>
            <a:fld id="{6D53BB01-5265-4DD5-A781-FF47A736D092}" type="slidenum">
              <a:rPr lang="zh-CN" altLang="en-US" smtClean="0"/>
              <a:pPr/>
              <a:t>‹#›</a:t>
            </a:fld>
            <a:endParaRPr lang="zh-CN" altLang="en-US" dirty="0"/>
          </a:p>
        </p:txBody>
      </p:sp>
    </p:spTree>
    <p:extLst>
      <p:ext uri="{BB962C8B-B14F-4D97-AF65-F5344CB8AC3E}">
        <p14:creationId xmlns:p14="http://schemas.microsoft.com/office/powerpoint/2010/main" val="421018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F4FB1A2-2201-46CD-A50C-2B212433EB7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62E814-E3E0-4821-8AC9-C774E3887A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a:extLst>
              <a:ext uri="{FF2B5EF4-FFF2-40B4-BE49-F238E27FC236}">
                <a16:creationId xmlns:a16="http://schemas.microsoft.com/office/drawing/2014/main" id="{D60448C8-90F6-45E5-AC3C-59ED777E7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8F791830-8ADA-4282-9D9F-F6C462E9B165}"/>
              </a:ext>
            </a:extLst>
          </p:cNvPr>
          <p:cNvSpPr>
            <a:spLocks noGrp="1"/>
          </p:cNvSpPr>
          <p:nvPr>
            <p:ph type="dt" sz="half" idx="10"/>
          </p:nvPr>
        </p:nvSpPr>
        <p:spPr/>
        <p:txBody>
          <a:bodyPr/>
          <a:lstStyle/>
          <a:p>
            <a:fld id="{AEB19752-E6D8-4B86-ACB4-94D8CCF388D6}" type="datetime1">
              <a:rPr lang="zh-CN" altLang="en-US" smtClean="0"/>
              <a:t>2022/1/21</a:t>
            </a:fld>
            <a:endParaRPr lang="zh-CN" altLang="en-US"/>
          </a:p>
        </p:txBody>
      </p:sp>
      <p:sp>
        <p:nvSpPr>
          <p:cNvPr id="6" name="页脚占位符 5">
            <a:extLst>
              <a:ext uri="{FF2B5EF4-FFF2-40B4-BE49-F238E27FC236}">
                <a16:creationId xmlns:a16="http://schemas.microsoft.com/office/drawing/2014/main" id="{2AD78326-EBDB-4314-9573-308367EA354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948EFE4-B9DA-445D-9434-EDF19365BCDA}"/>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21146934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419597-25CB-471E-BED8-44A870280080}"/>
              </a:ext>
            </a:extLst>
          </p:cNvPr>
          <p:cNvSpPr>
            <a:spLocks noGrp="1"/>
          </p:cNvSpPr>
          <p:nvPr>
            <p:ph type="title"/>
          </p:nvPr>
        </p:nvSpPr>
        <p:spPr/>
        <p:txBody>
          <a:bodyPr/>
          <a:lstStyle/>
          <a:p>
            <a:r>
              <a:rPr lang="zh-CN" altLang="en-US" dirty="0"/>
              <a:t>单击此处编辑母版标题样式</a:t>
            </a:r>
          </a:p>
        </p:txBody>
      </p:sp>
      <p:sp>
        <p:nvSpPr>
          <p:cNvPr id="3" name="竖排文字占位符 2">
            <a:extLst>
              <a:ext uri="{FF2B5EF4-FFF2-40B4-BE49-F238E27FC236}">
                <a16:creationId xmlns:a16="http://schemas.microsoft.com/office/drawing/2014/main" id="{C7BAC55A-37C9-40BB-992A-5366656B2418}"/>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569BD43-D3AF-4D12-A5FF-4225FECDEE86}"/>
              </a:ext>
            </a:extLst>
          </p:cNvPr>
          <p:cNvSpPr>
            <a:spLocks noGrp="1"/>
          </p:cNvSpPr>
          <p:nvPr>
            <p:ph type="dt" sz="half" idx="10"/>
          </p:nvPr>
        </p:nvSpPr>
        <p:spPr/>
        <p:txBody>
          <a:bodyPr/>
          <a:lstStyle/>
          <a:p>
            <a:fld id="{F44B8F75-75AF-4025-93D0-592711CB2DDE}" type="datetime1">
              <a:rPr lang="zh-CN" altLang="en-US" smtClean="0"/>
              <a:t>2022/1/21</a:t>
            </a:fld>
            <a:endParaRPr lang="zh-CN" altLang="en-US"/>
          </a:p>
        </p:txBody>
      </p:sp>
      <p:sp>
        <p:nvSpPr>
          <p:cNvPr id="5" name="页脚占位符 4">
            <a:extLst>
              <a:ext uri="{FF2B5EF4-FFF2-40B4-BE49-F238E27FC236}">
                <a16:creationId xmlns:a16="http://schemas.microsoft.com/office/drawing/2014/main" id="{B268D03F-9933-4ED4-8333-02B6DB696B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A7C5F6-26F6-48B0-8BA4-F892CCA225D7}"/>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8638777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F50B1BC-F7E3-4724-9DAE-48C93171366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E75CE39-A0E6-4B9C-9108-3AB9FCB5A1C2}"/>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A682C9C-3C12-4E43-8579-3243FFDEBF63}"/>
              </a:ext>
            </a:extLst>
          </p:cNvPr>
          <p:cNvSpPr>
            <a:spLocks noGrp="1"/>
          </p:cNvSpPr>
          <p:nvPr>
            <p:ph type="dt" sz="half" idx="10"/>
          </p:nvPr>
        </p:nvSpPr>
        <p:spPr/>
        <p:txBody>
          <a:bodyPr/>
          <a:lstStyle/>
          <a:p>
            <a:fld id="{28511C67-BB24-4DA6-913F-0142AF3595E2}" type="datetime1">
              <a:rPr lang="zh-CN" altLang="en-US" smtClean="0"/>
              <a:t>2022/1/21</a:t>
            </a:fld>
            <a:endParaRPr lang="zh-CN" altLang="en-US"/>
          </a:p>
        </p:txBody>
      </p:sp>
      <p:sp>
        <p:nvSpPr>
          <p:cNvPr id="5" name="页脚占位符 4">
            <a:extLst>
              <a:ext uri="{FF2B5EF4-FFF2-40B4-BE49-F238E27FC236}">
                <a16:creationId xmlns:a16="http://schemas.microsoft.com/office/drawing/2014/main" id="{3EA99DE8-7FAB-45C3-86D3-C7B3194CCFF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D9649D4-9B58-495D-AFC5-F7A1384D8FDC}"/>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416857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1A900F-0495-428B-B554-983AF0CD589E}"/>
              </a:ext>
            </a:extLst>
          </p:cNvPr>
          <p:cNvSpPr>
            <a:spLocks noGrp="1"/>
          </p:cNvSpPr>
          <p:nvPr>
            <p:ph type="title"/>
          </p:nvPr>
        </p:nvSpPr>
        <p:spPr>
          <a:xfrm>
            <a:off x="838200" y="365126"/>
            <a:ext cx="10515600" cy="643060"/>
          </a:xfrm>
        </p:spPr>
        <p:txBody>
          <a:bodyPr>
            <a:normAutofit/>
          </a:bodyPr>
          <a:lstStyle>
            <a:lvl1pPr algn="ctr">
              <a:defRPr sz="3600" b="1">
                <a:solidFill>
                  <a:srgbClr val="C00000"/>
                </a:solidFill>
                <a:latin typeface="Arial" panose="020B0604020202020204" pitchFamily="34" charset="0"/>
                <a:cs typeface="Arial" panose="020B0604020202020204" pitchFamily="34" charset="0"/>
              </a:defRPr>
            </a:lvl1pPr>
          </a:lstStyle>
          <a:p>
            <a:r>
              <a:rPr lang="zh-CN" altLang="en-US" dirty="0"/>
              <a:t>单击此处编辑母版标题样式</a:t>
            </a:r>
          </a:p>
        </p:txBody>
      </p:sp>
      <p:sp>
        <p:nvSpPr>
          <p:cNvPr id="3" name="内容占位符 2">
            <a:extLst>
              <a:ext uri="{FF2B5EF4-FFF2-40B4-BE49-F238E27FC236}">
                <a16:creationId xmlns:a16="http://schemas.microsoft.com/office/drawing/2014/main" id="{7A31974E-57FF-41DE-AECB-D4C25B6ADB7E}"/>
              </a:ext>
            </a:extLst>
          </p:cNvPr>
          <p:cNvSpPr>
            <a:spLocks noGrp="1"/>
          </p:cNvSpPr>
          <p:nvPr>
            <p:ph idx="1"/>
          </p:nvPr>
        </p:nvSpPr>
        <p:spPr>
          <a:xfrm>
            <a:off x="838200" y="1203569"/>
            <a:ext cx="10515600" cy="5040923"/>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a:extLst>
              <a:ext uri="{FF2B5EF4-FFF2-40B4-BE49-F238E27FC236}">
                <a16:creationId xmlns:a16="http://schemas.microsoft.com/office/drawing/2014/main" id="{8FD4881B-6A31-43EC-BB3F-0834DF638EDF}"/>
              </a:ext>
            </a:extLst>
          </p:cNvPr>
          <p:cNvSpPr>
            <a:spLocks noGrp="1"/>
          </p:cNvSpPr>
          <p:nvPr>
            <p:ph type="dt" sz="half" idx="10"/>
          </p:nvPr>
        </p:nvSpPr>
        <p:spPr/>
        <p:txBody>
          <a:bodyPr/>
          <a:lstStyle/>
          <a:p>
            <a:fld id="{7F567FFA-F9BB-4657-90B0-6662D3C29D41}" type="datetime1">
              <a:rPr lang="zh-CN" altLang="en-US" smtClean="0"/>
              <a:t>2022/1/21</a:t>
            </a:fld>
            <a:endParaRPr lang="zh-CN" altLang="en-US"/>
          </a:p>
        </p:txBody>
      </p:sp>
      <p:sp>
        <p:nvSpPr>
          <p:cNvPr id="5" name="页脚占位符 4">
            <a:extLst>
              <a:ext uri="{FF2B5EF4-FFF2-40B4-BE49-F238E27FC236}">
                <a16:creationId xmlns:a16="http://schemas.microsoft.com/office/drawing/2014/main" id="{176853AB-7E69-47EF-B525-EB8D2E6770D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0C9ACE5-AA55-497C-9709-0C6A03DEC0C7}"/>
              </a:ext>
            </a:extLst>
          </p:cNvPr>
          <p:cNvSpPr>
            <a:spLocks noGrp="1"/>
          </p:cNvSpPr>
          <p:nvPr>
            <p:ph type="sldNum" sz="quarter" idx="12"/>
          </p:nvPr>
        </p:nvSpPr>
        <p:spPr/>
        <p:txBody>
          <a:bodyPr/>
          <a:lstStyle>
            <a:lvl1pPr>
              <a:defRPr sz="1600" b="1">
                <a:solidFill>
                  <a:srgbClr val="C00000"/>
                </a:solidFill>
                <a:latin typeface="+mj-lt"/>
              </a:defRPr>
            </a:lvl1pPr>
          </a:lstStyle>
          <a:p>
            <a:fld id="{2D41EB45-D69C-409E-BB76-CE8D45961290}" type="slidenum">
              <a:rPr lang="zh-CN" altLang="en-US" smtClean="0"/>
              <a:pPr/>
              <a:t>‹#›</a:t>
            </a:fld>
            <a:endParaRPr lang="zh-CN" altLang="en-US" dirty="0"/>
          </a:p>
        </p:txBody>
      </p:sp>
    </p:spTree>
    <p:extLst>
      <p:ext uri="{BB962C8B-B14F-4D97-AF65-F5344CB8AC3E}">
        <p14:creationId xmlns:p14="http://schemas.microsoft.com/office/powerpoint/2010/main" val="30352339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43C8B0-5B4A-41C5-9204-E8F0648776BE}"/>
              </a:ext>
            </a:extLst>
          </p:cNvPr>
          <p:cNvSpPr>
            <a:spLocks noGrp="1"/>
          </p:cNvSpPr>
          <p:nvPr>
            <p:ph type="title" hasCustomPrompt="1"/>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altLang="zh-CN" dirty="0"/>
              <a:t>Main Title</a:t>
            </a:r>
            <a:endParaRPr lang="zh-CN" altLang="en-US" dirty="0"/>
          </a:p>
        </p:txBody>
      </p:sp>
      <p:sp>
        <p:nvSpPr>
          <p:cNvPr id="3" name="文本占位符 2">
            <a:extLst>
              <a:ext uri="{FF2B5EF4-FFF2-40B4-BE49-F238E27FC236}">
                <a16:creationId xmlns:a16="http://schemas.microsoft.com/office/drawing/2014/main" id="{95E5B686-DABF-4E10-AD98-BE327FA4B944}"/>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Text</a:t>
            </a:r>
            <a:endParaRPr lang="zh-CN" altLang="en-US" dirty="0"/>
          </a:p>
        </p:txBody>
      </p:sp>
      <p:sp>
        <p:nvSpPr>
          <p:cNvPr id="4" name="日期占位符 3">
            <a:extLst>
              <a:ext uri="{FF2B5EF4-FFF2-40B4-BE49-F238E27FC236}">
                <a16:creationId xmlns:a16="http://schemas.microsoft.com/office/drawing/2014/main" id="{786590C7-1094-4195-A9EE-6CAEEECA4EA1}"/>
              </a:ext>
            </a:extLst>
          </p:cNvPr>
          <p:cNvSpPr>
            <a:spLocks noGrp="1"/>
          </p:cNvSpPr>
          <p:nvPr>
            <p:ph type="dt" sz="half" idx="10"/>
          </p:nvPr>
        </p:nvSpPr>
        <p:spPr/>
        <p:txBody>
          <a:bodyPr/>
          <a:lstStyle/>
          <a:p>
            <a:fld id="{34F5EFEA-D39B-4813-8BE8-5BE3D9E4CEF6}" type="datetime1">
              <a:rPr lang="zh-CN" altLang="en-US" smtClean="0"/>
              <a:t>2022/1/21</a:t>
            </a:fld>
            <a:endParaRPr lang="zh-CN" altLang="en-US"/>
          </a:p>
        </p:txBody>
      </p:sp>
      <p:sp>
        <p:nvSpPr>
          <p:cNvPr id="5" name="页脚占位符 4">
            <a:extLst>
              <a:ext uri="{FF2B5EF4-FFF2-40B4-BE49-F238E27FC236}">
                <a16:creationId xmlns:a16="http://schemas.microsoft.com/office/drawing/2014/main" id="{96304FA6-B437-4D64-8805-4C4AB18B322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8988CF3-FD69-4471-9D17-A1B9835259A1}"/>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8906250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46A15E-852C-4CB0-BF75-D2F052B272E6}"/>
              </a:ext>
            </a:extLst>
          </p:cNvPr>
          <p:cNvSpPr>
            <a:spLocks noGrp="1"/>
          </p:cNvSpPr>
          <p:nvPr>
            <p:ph type="title"/>
          </p:nvPr>
        </p:nvSpPr>
        <p:spPr>
          <a:xfrm>
            <a:off x="838200" y="365125"/>
            <a:ext cx="10515600" cy="650875"/>
          </a:xfrm>
        </p:spPr>
        <p:txBody>
          <a:bodyPr>
            <a:normAutofit/>
          </a:bodyPr>
          <a:lstStyle>
            <a:lvl1pPr algn="ctr">
              <a:defRPr sz="3600" b="1">
                <a:solidFill>
                  <a:srgbClr val="C00000"/>
                </a:solidFill>
                <a:latin typeface="+mj-lt"/>
                <a:cs typeface="Arial" panose="020B0604020202020204" pitchFamily="34" charset="0"/>
              </a:defRPr>
            </a:lvl1pPr>
          </a:lstStyle>
          <a:p>
            <a:r>
              <a:rPr lang="zh-CN" altLang="en-US" dirty="0"/>
              <a:t>单击此处编辑母版标题样式</a:t>
            </a:r>
          </a:p>
        </p:txBody>
      </p:sp>
      <p:sp>
        <p:nvSpPr>
          <p:cNvPr id="3" name="内容占位符 2">
            <a:extLst>
              <a:ext uri="{FF2B5EF4-FFF2-40B4-BE49-F238E27FC236}">
                <a16:creationId xmlns:a16="http://schemas.microsoft.com/office/drawing/2014/main" id="{9A891EAC-1223-4399-AB76-02F5CFB8E7B1}"/>
              </a:ext>
            </a:extLst>
          </p:cNvPr>
          <p:cNvSpPr>
            <a:spLocks noGrp="1"/>
          </p:cNvSpPr>
          <p:nvPr>
            <p:ph sz="half" idx="1"/>
          </p:nvPr>
        </p:nvSpPr>
        <p:spPr>
          <a:xfrm>
            <a:off x="838200" y="1195387"/>
            <a:ext cx="5181600" cy="4981576"/>
          </a:xfrm>
        </p:spPr>
        <p:txBody>
          <a:bodyPr>
            <a:normAutofit/>
          </a:bodyPr>
          <a:lstStyle>
            <a:lvl1pPr>
              <a:defRPr sz="2400">
                <a:latin typeface="+mn-lt"/>
                <a:cs typeface="Arial" panose="020B0604020202020204" pitchFamily="34" charset="0"/>
              </a:defRPr>
            </a:lvl1pPr>
            <a:lvl2pPr>
              <a:defRPr sz="2000">
                <a:latin typeface="+mn-lt"/>
                <a:cs typeface="Arial" panose="020B0604020202020204" pitchFamily="34" charset="0"/>
              </a:defRPr>
            </a:lvl2pPr>
            <a:lvl3pPr>
              <a:defRPr sz="1800">
                <a:latin typeface="+mn-lt"/>
                <a:cs typeface="Arial" panose="020B0604020202020204" pitchFamily="34" charset="0"/>
              </a:defRPr>
            </a:lvl3pPr>
            <a:lvl4pPr>
              <a:defRPr sz="1600">
                <a:latin typeface="+mn-lt"/>
                <a:cs typeface="Arial" panose="020B0604020202020204" pitchFamily="34" charset="0"/>
              </a:defRPr>
            </a:lvl4pPr>
            <a:lvl5pPr>
              <a:defRPr sz="1600">
                <a:latin typeface="+mn-lt"/>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a:extLst>
              <a:ext uri="{FF2B5EF4-FFF2-40B4-BE49-F238E27FC236}">
                <a16:creationId xmlns:a16="http://schemas.microsoft.com/office/drawing/2014/main" id="{305092FF-D6CE-46D0-BF9C-B0EE3CE3509D}"/>
              </a:ext>
            </a:extLst>
          </p:cNvPr>
          <p:cNvSpPr>
            <a:spLocks noGrp="1"/>
          </p:cNvSpPr>
          <p:nvPr>
            <p:ph sz="half" idx="2"/>
          </p:nvPr>
        </p:nvSpPr>
        <p:spPr>
          <a:xfrm>
            <a:off x="6172200" y="1195387"/>
            <a:ext cx="5181600" cy="4981576"/>
          </a:xfrm>
        </p:spPr>
        <p:txBody>
          <a:bodyPr>
            <a:normAutofit/>
          </a:bodyPr>
          <a:lstStyle>
            <a:lvl1pPr>
              <a:defRPr sz="2400">
                <a:latin typeface="+mn-lt"/>
                <a:cs typeface="Arial" panose="020B0604020202020204" pitchFamily="34" charset="0"/>
              </a:defRPr>
            </a:lvl1pPr>
            <a:lvl2pPr>
              <a:defRPr sz="2000">
                <a:latin typeface="+mn-lt"/>
                <a:cs typeface="Arial" panose="020B0604020202020204" pitchFamily="34" charset="0"/>
              </a:defRPr>
            </a:lvl2pPr>
            <a:lvl3pPr>
              <a:defRPr sz="1800">
                <a:latin typeface="+mn-lt"/>
                <a:cs typeface="Arial" panose="020B0604020202020204" pitchFamily="34" charset="0"/>
              </a:defRPr>
            </a:lvl3pPr>
            <a:lvl4pPr>
              <a:defRPr sz="1600">
                <a:latin typeface="+mn-lt"/>
                <a:cs typeface="Arial" panose="020B0604020202020204" pitchFamily="34" charset="0"/>
              </a:defRPr>
            </a:lvl4pPr>
            <a:lvl5pPr>
              <a:defRPr sz="1600">
                <a:latin typeface="+mn-lt"/>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a:extLst>
              <a:ext uri="{FF2B5EF4-FFF2-40B4-BE49-F238E27FC236}">
                <a16:creationId xmlns:a16="http://schemas.microsoft.com/office/drawing/2014/main" id="{FA078746-91CE-4842-9DFE-9DD41491D86B}"/>
              </a:ext>
            </a:extLst>
          </p:cNvPr>
          <p:cNvSpPr>
            <a:spLocks noGrp="1"/>
          </p:cNvSpPr>
          <p:nvPr>
            <p:ph type="dt" sz="half" idx="10"/>
          </p:nvPr>
        </p:nvSpPr>
        <p:spPr/>
        <p:txBody>
          <a:bodyPr/>
          <a:lstStyle/>
          <a:p>
            <a:fld id="{49051C89-19BD-48F5-9E84-0B9AB3E79075}" type="datetime1">
              <a:rPr lang="zh-CN" altLang="en-US" smtClean="0"/>
              <a:t>2022/1/21</a:t>
            </a:fld>
            <a:endParaRPr lang="zh-CN" altLang="en-US"/>
          </a:p>
        </p:txBody>
      </p:sp>
      <p:sp>
        <p:nvSpPr>
          <p:cNvPr id="6" name="页脚占位符 5">
            <a:extLst>
              <a:ext uri="{FF2B5EF4-FFF2-40B4-BE49-F238E27FC236}">
                <a16:creationId xmlns:a16="http://schemas.microsoft.com/office/drawing/2014/main" id="{8FE359C4-6883-4889-A00C-DC44E5F421A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FC2AA6B-FB72-4168-88CE-4A106E3AD074}"/>
              </a:ext>
            </a:extLst>
          </p:cNvPr>
          <p:cNvSpPr>
            <a:spLocks noGrp="1"/>
          </p:cNvSpPr>
          <p:nvPr>
            <p:ph type="sldNum" sz="quarter" idx="12"/>
          </p:nvPr>
        </p:nvSpPr>
        <p:spPr/>
        <p:txBody>
          <a:bodyPr/>
          <a:lstStyle>
            <a:lvl1pPr>
              <a:defRPr sz="1600" b="1">
                <a:solidFill>
                  <a:srgbClr val="C00000"/>
                </a:solidFill>
                <a:latin typeface="+mj-lt"/>
              </a:defRPr>
            </a:lvl1pPr>
          </a:lstStyle>
          <a:p>
            <a:fld id="{6D53BB01-5265-4DD5-A781-FF47A736D092}" type="slidenum">
              <a:rPr lang="zh-CN" altLang="en-US" smtClean="0"/>
              <a:pPr/>
              <a:t>‹#›</a:t>
            </a:fld>
            <a:endParaRPr lang="zh-CN" altLang="en-US" dirty="0"/>
          </a:p>
        </p:txBody>
      </p:sp>
    </p:spTree>
    <p:extLst>
      <p:ext uri="{BB962C8B-B14F-4D97-AF65-F5344CB8AC3E}">
        <p14:creationId xmlns:p14="http://schemas.microsoft.com/office/powerpoint/2010/main" val="20126612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C416B0-A2C6-4D0B-9656-985CB7D3BC6D}"/>
              </a:ext>
            </a:extLst>
          </p:cNvPr>
          <p:cNvSpPr>
            <a:spLocks noGrp="1"/>
          </p:cNvSpPr>
          <p:nvPr>
            <p:ph type="title"/>
          </p:nvPr>
        </p:nvSpPr>
        <p:spPr>
          <a:xfrm>
            <a:off x="839788" y="365125"/>
            <a:ext cx="10515600" cy="1325563"/>
          </a:xfrm>
        </p:spPr>
        <p:txBody>
          <a:bodyPr>
            <a:normAutofit/>
          </a:bodyPr>
          <a:lstStyle>
            <a:lvl1pPr algn="ctr">
              <a:defRPr sz="3600">
                <a:latin typeface="+mj-lt"/>
                <a:cs typeface="Arial" panose="020B0604020202020204" pitchFamily="34" charset="0"/>
              </a:defRPr>
            </a:lvl1pPr>
          </a:lstStyle>
          <a:p>
            <a:r>
              <a:rPr lang="zh-CN" altLang="en-US" dirty="0"/>
              <a:t>单击此处编辑母版标题样式</a:t>
            </a:r>
          </a:p>
        </p:txBody>
      </p:sp>
      <p:sp>
        <p:nvSpPr>
          <p:cNvPr id="3" name="文本占位符 2">
            <a:extLst>
              <a:ext uri="{FF2B5EF4-FFF2-40B4-BE49-F238E27FC236}">
                <a16:creationId xmlns:a16="http://schemas.microsoft.com/office/drawing/2014/main" id="{C0D189DF-FF4F-4D8D-BC47-5AA03F949D55}"/>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编辑母版文本样式</a:t>
            </a:r>
          </a:p>
        </p:txBody>
      </p:sp>
      <p:sp>
        <p:nvSpPr>
          <p:cNvPr id="4" name="内容占位符 3">
            <a:extLst>
              <a:ext uri="{FF2B5EF4-FFF2-40B4-BE49-F238E27FC236}">
                <a16:creationId xmlns:a16="http://schemas.microsoft.com/office/drawing/2014/main" id="{1ED5725B-4756-4CFA-94CB-7181957F49EC}"/>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a:extLst>
              <a:ext uri="{FF2B5EF4-FFF2-40B4-BE49-F238E27FC236}">
                <a16:creationId xmlns:a16="http://schemas.microsoft.com/office/drawing/2014/main" id="{404AF8A6-7F94-4AD1-BF1F-7AF3CDBA0003}"/>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202B6254-1C4A-4E51-832F-EF69A190C85A}"/>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7" name="日期占位符 6">
            <a:extLst>
              <a:ext uri="{FF2B5EF4-FFF2-40B4-BE49-F238E27FC236}">
                <a16:creationId xmlns:a16="http://schemas.microsoft.com/office/drawing/2014/main" id="{AFA255EB-4EEA-439F-B69C-8F6A3958AB9B}"/>
              </a:ext>
            </a:extLst>
          </p:cNvPr>
          <p:cNvSpPr>
            <a:spLocks noGrp="1"/>
          </p:cNvSpPr>
          <p:nvPr>
            <p:ph type="dt" sz="half" idx="10"/>
          </p:nvPr>
        </p:nvSpPr>
        <p:spPr/>
        <p:txBody>
          <a:bodyPr/>
          <a:lstStyle/>
          <a:p>
            <a:fld id="{AA8F7108-310F-42C0-B36E-D8BC726BD223}" type="datetime1">
              <a:rPr lang="zh-CN" altLang="en-US" smtClean="0"/>
              <a:t>2022/1/21</a:t>
            </a:fld>
            <a:endParaRPr lang="zh-CN" altLang="en-US"/>
          </a:p>
        </p:txBody>
      </p:sp>
      <p:sp>
        <p:nvSpPr>
          <p:cNvPr id="8" name="页脚占位符 7">
            <a:extLst>
              <a:ext uri="{FF2B5EF4-FFF2-40B4-BE49-F238E27FC236}">
                <a16:creationId xmlns:a16="http://schemas.microsoft.com/office/drawing/2014/main" id="{69471B64-0849-4AFF-A1AF-55D62A9C814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B4E29F3-64AE-490A-8A6C-5F04DBA90BD8}"/>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418928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8C87F349-E2A1-43AF-89AB-A0981FDA16C1}"/>
              </a:ext>
            </a:extLst>
          </p:cNvPr>
          <p:cNvSpPr>
            <a:spLocks noGrp="1"/>
          </p:cNvSpPr>
          <p:nvPr>
            <p:ph type="dt" sz="half" idx="10"/>
          </p:nvPr>
        </p:nvSpPr>
        <p:spPr/>
        <p:txBody>
          <a:bodyPr/>
          <a:lstStyle/>
          <a:p>
            <a:fld id="{E21CEDBC-6ED2-447E-AFCA-C47E78A93401}" type="datetime1">
              <a:rPr lang="zh-CN" altLang="en-US" smtClean="0"/>
              <a:t>2022/1/21</a:t>
            </a:fld>
            <a:endParaRPr lang="zh-CN" altLang="en-US"/>
          </a:p>
        </p:txBody>
      </p:sp>
      <p:sp>
        <p:nvSpPr>
          <p:cNvPr id="4" name="页脚占位符 3">
            <a:extLst>
              <a:ext uri="{FF2B5EF4-FFF2-40B4-BE49-F238E27FC236}">
                <a16:creationId xmlns:a16="http://schemas.microsoft.com/office/drawing/2014/main" id="{67B57360-17DC-4767-BCD8-0E56E00B813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E2BB8AD-9C28-4902-8EC4-6512C6DF6E66}"/>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
        <p:nvSpPr>
          <p:cNvPr id="7" name="标题 1">
            <a:extLst>
              <a:ext uri="{FF2B5EF4-FFF2-40B4-BE49-F238E27FC236}">
                <a16:creationId xmlns:a16="http://schemas.microsoft.com/office/drawing/2014/main" id="{BD8DB57D-64AC-4C5C-A7D2-DCA7B6053C13}"/>
              </a:ext>
            </a:extLst>
          </p:cNvPr>
          <p:cNvSpPr>
            <a:spLocks noGrp="1"/>
          </p:cNvSpPr>
          <p:nvPr>
            <p:ph type="title"/>
          </p:nvPr>
        </p:nvSpPr>
        <p:spPr>
          <a:xfrm>
            <a:off x="838200" y="365125"/>
            <a:ext cx="10515600" cy="782739"/>
          </a:xfrm>
        </p:spPr>
        <p:txBody>
          <a:bodyPr>
            <a:normAutofit/>
          </a:bodyPr>
          <a:lstStyle>
            <a:lvl1pPr algn="ctr">
              <a:defRPr sz="3600" b="1">
                <a:solidFill>
                  <a:srgbClr val="C00000"/>
                </a:solidFill>
                <a:latin typeface="Arial" panose="020B0604020202020204" pitchFamily="34" charset="0"/>
                <a:cs typeface="Arial" panose="020B0604020202020204" pitchFamily="34" charset="0"/>
              </a:defRPr>
            </a:lvl1pPr>
          </a:lstStyle>
          <a:p>
            <a:r>
              <a:rPr lang="zh-CN" altLang="en-US" dirty="0"/>
              <a:t>单击此处编辑母版标题样式</a:t>
            </a:r>
          </a:p>
        </p:txBody>
      </p:sp>
    </p:spTree>
    <p:extLst>
      <p:ext uri="{BB962C8B-B14F-4D97-AF65-F5344CB8AC3E}">
        <p14:creationId xmlns:p14="http://schemas.microsoft.com/office/powerpoint/2010/main" val="4004647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38DE6F6-CA6A-49A4-B10F-559C6D940628}"/>
              </a:ext>
            </a:extLst>
          </p:cNvPr>
          <p:cNvSpPr>
            <a:spLocks noGrp="1"/>
          </p:cNvSpPr>
          <p:nvPr>
            <p:ph type="dt" sz="half" idx="10"/>
          </p:nvPr>
        </p:nvSpPr>
        <p:spPr/>
        <p:txBody>
          <a:bodyPr/>
          <a:lstStyle/>
          <a:p>
            <a:fld id="{EF78F7E6-1E0F-4A05-8E22-541F86BC6961}" type="datetime1">
              <a:rPr lang="zh-CN" altLang="en-US" smtClean="0"/>
              <a:t>2022/1/21</a:t>
            </a:fld>
            <a:endParaRPr lang="zh-CN" altLang="en-US"/>
          </a:p>
        </p:txBody>
      </p:sp>
      <p:sp>
        <p:nvSpPr>
          <p:cNvPr id="3" name="页脚占位符 2">
            <a:extLst>
              <a:ext uri="{FF2B5EF4-FFF2-40B4-BE49-F238E27FC236}">
                <a16:creationId xmlns:a16="http://schemas.microsoft.com/office/drawing/2014/main" id="{56742FE1-9254-4903-9A05-EB8E63C315F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52EA7A1-D803-4CFB-BE35-013763ED5EDC}"/>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29249880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E25F45-F607-4F77-95A6-98EC655C13D7}"/>
              </a:ext>
            </a:extLst>
          </p:cNvPr>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altLang="zh-CN" dirty="0"/>
              <a:t>Outline</a:t>
            </a:r>
            <a:endParaRPr lang="zh-CN" altLang="en-US" dirty="0"/>
          </a:p>
        </p:txBody>
      </p:sp>
      <p:sp>
        <p:nvSpPr>
          <p:cNvPr id="3" name="日期占位符 2">
            <a:extLst>
              <a:ext uri="{FF2B5EF4-FFF2-40B4-BE49-F238E27FC236}">
                <a16:creationId xmlns:a16="http://schemas.microsoft.com/office/drawing/2014/main" id="{43A3E829-B43E-47CB-BF38-A53F685F5B27}"/>
              </a:ext>
            </a:extLst>
          </p:cNvPr>
          <p:cNvSpPr>
            <a:spLocks noGrp="1"/>
          </p:cNvSpPr>
          <p:nvPr>
            <p:ph type="dt" sz="half" idx="10"/>
          </p:nvPr>
        </p:nvSpPr>
        <p:spPr/>
        <p:txBody>
          <a:bodyPr/>
          <a:lstStyle/>
          <a:p>
            <a:fld id="{4E9D504F-9472-4C79-87FD-5A5796CF2630}" type="datetime1">
              <a:rPr lang="zh-CN" altLang="en-US" smtClean="0"/>
              <a:t>2022/1/21</a:t>
            </a:fld>
            <a:endParaRPr lang="zh-CN" altLang="en-US"/>
          </a:p>
        </p:txBody>
      </p:sp>
      <p:sp>
        <p:nvSpPr>
          <p:cNvPr id="4" name="页脚占位符 3">
            <a:extLst>
              <a:ext uri="{FF2B5EF4-FFF2-40B4-BE49-F238E27FC236}">
                <a16:creationId xmlns:a16="http://schemas.microsoft.com/office/drawing/2014/main" id="{8893DA30-19A1-438B-A429-E46135FD00B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57BC4A6-2910-4CBB-951D-9B7A4D1218BE}"/>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
        <p:nvSpPr>
          <p:cNvPr id="7" name="文本占位符 6">
            <a:extLst>
              <a:ext uri="{FF2B5EF4-FFF2-40B4-BE49-F238E27FC236}">
                <a16:creationId xmlns:a16="http://schemas.microsoft.com/office/drawing/2014/main" id="{675CED01-1EDC-4076-8260-399BEAECED6B}"/>
              </a:ext>
            </a:extLst>
          </p:cNvPr>
          <p:cNvSpPr>
            <a:spLocks noGrp="1"/>
          </p:cNvSpPr>
          <p:nvPr>
            <p:ph type="body" sz="quarter" idx="13"/>
          </p:nvPr>
        </p:nvSpPr>
        <p:spPr>
          <a:xfrm>
            <a:off x="838200" y="1976438"/>
            <a:ext cx="10515600" cy="422116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Tree>
    <p:extLst>
      <p:ext uri="{BB962C8B-B14F-4D97-AF65-F5344CB8AC3E}">
        <p14:creationId xmlns:p14="http://schemas.microsoft.com/office/powerpoint/2010/main" val="584505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6383C3-A419-4C84-8ABA-A03EE295D06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dirty="0"/>
          </a:p>
        </p:txBody>
      </p:sp>
      <p:sp>
        <p:nvSpPr>
          <p:cNvPr id="3" name="内容占位符 2">
            <a:extLst>
              <a:ext uri="{FF2B5EF4-FFF2-40B4-BE49-F238E27FC236}">
                <a16:creationId xmlns:a16="http://schemas.microsoft.com/office/drawing/2014/main" id="{5F0FAB7A-8A12-4E57-9842-3EDBBF9AC0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4F6A0121-63F6-4CC4-BF58-100A8472F4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240140E-2F93-4D26-9043-EFA3D85BCEAC}"/>
              </a:ext>
            </a:extLst>
          </p:cNvPr>
          <p:cNvSpPr>
            <a:spLocks noGrp="1"/>
          </p:cNvSpPr>
          <p:nvPr>
            <p:ph type="dt" sz="half" idx="10"/>
          </p:nvPr>
        </p:nvSpPr>
        <p:spPr/>
        <p:txBody>
          <a:bodyPr/>
          <a:lstStyle/>
          <a:p>
            <a:fld id="{BABBEC07-B9CB-4E72-8A0B-DB20A276AC8A}" type="datetime1">
              <a:rPr lang="zh-CN" altLang="en-US" smtClean="0"/>
              <a:t>2022/1/21</a:t>
            </a:fld>
            <a:endParaRPr lang="zh-CN" altLang="en-US"/>
          </a:p>
        </p:txBody>
      </p:sp>
      <p:sp>
        <p:nvSpPr>
          <p:cNvPr id="6" name="页脚占位符 5">
            <a:extLst>
              <a:ext uri="{FF2B5EF4-FFF2-40B4-BE49-F238E27FC236}">
                <a16:creationId xmlns:a16="http://schemas.microsoft.com/office/drawing/2014/main" id="{A10CB3EF-0DEA-4422-AB3A-037C4035C9C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AA16803-13AF-41BD-BAB2-87355EF4C42B}"/>
              </a:ext>
            </a:extLst>
          </p:cNvPr>
          <p:cNvSpPr>
            <a:spLocks noGrp="1"/>
          </p:cNvSpPr>
          <p:nvPr>
            <p:ph type="sldNum" sz="quarter" idx="12"/>
          </p:nvPr>
        </p:nvSpPr>
        <p:spPr/>
        <p:txBody>
          <a:body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21391607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C646B8A-5A3E-47C4-9F77-3F950B35A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id="{B9CF1EEB-7B73-4E63-88F4-DC5B16549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a:extLst>
              <a:ext uri="{FF2B5EF4-FFF2-40B4-BE49-F238E27FC236}">
                <a16:creationId xmlns:a16="http://schemas.microsoft.com/office/drawing/2014/main" id="{50200DF2-9654-40AC-AD08-551106CE2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4AECF-BF4E-4A3C-B17C-DF1A3F809D69}" type="datetime1">
              <a:rPr lang="zh-CN" altLang="en-US" smtClean="0"/>
              <a:t>2022/1/21</a:t>
            </a:fld>
            <a:endParaRPr lang="zh-CN" altLang="en-US"/>
          </a:p>
        </p:txBody>
      </p:sp>
      <p:sp>
        <p:nvSpPr>
          <p:cNvPr id="5" name="页脚占位符 4">
            <a:extLst>
              <a:ext uri="{FF2B5EF4-FFF2-40B4-BE49-F238E27FC236}">
                <a16:creationId xmlns:a16="http://schemas.microsoft.com/office/drawing/2014/main" id="{0C6BA239-6414-41E4-A7A6-A7105951FD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3F16947-845E-48A6-A7CD-563FEB67E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3BB01-5265-4DD5-A781-FF47A736D092}" type="slidenum">
              <a:rPr lang="zh-CN" altLang="en-US" smtClean="0"/>
              <a:t>‹#›</a:t>
            </a:fld>
            <a:endParaRPr lang="zh-CN" altLang="en-US"/>
          </a:p>
        </p:txBody>
      </p:sp>
    </p:spTree>
    <p:extLst>
      <p:ext uri="{BB962C8B-B14F-4D97-AF65-F5344CB8AC3E}">
        <p14:creationId xmlns:p14="http://schemas.microsoft.com/office/powerpoint/2010/main" val="115915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 Id="rId6" Type="http://schemas.openxmlformats.org/officeDocument/2006/relationships/image" Target="../media/image61.png"/><Relationship Id="rId5" Type="http://schemas.openxmlformats.org/officeDocument/2006/relationships/image" Target="../media/image590.pn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620.png"/><Relationship Id="rId3" Type="http://schemas.openxmlformats.org/officeDocument/2006/relationships/notesSlide" Target="../notesSlides/notesSlide8.xml"/><Relationship Id="rId7" Type="http://schemas.openxmlformats.org/officeDocument/2006/relationships/image" Target="../media/image2.png"/><Relationship Id="rId12" Type="http://schemas.openxmlformats.org/officeDocument/2006/relationships/image" Target="../media/image610.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10.png"/><Relationship Id="rId11" Type="http://schemas.openxmlformats.org/officeDocument/2006/relationships/image" Target="../media/image6.png"/><Relationship Id="rId10" Type="http://schemas.openxmlformats.org/officeDocument/2006/relationships/image" Target="../media/image5.png"/><Relationship Id="rId9" Type="http://schemas.openxmlformats.org/officeDocument/2006/relationships/image" Target="../media/image4.png"/><Relationship Id="rId14" Type="http://schemas.openxmlformats.org/officeDocument/2006/relationships/image" Target="../media/image6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640.png"/></Relationships>
</file>

<file path=ppt/slides/_rels/slide14.xml.rels><?xml version="1.0" encoding="UTF-8" standalone="yes"?>
<Relationships xmlns="http://schemas.openxmlformats.org/package/2006/relationships"><Relationship Id="rId8" Type="http://schemas.openxmlformats.org/officeDocument/2006/relationships/image" Target="../media/image660.png"/><Relationship Id="rId13" Type="http://schemas.openxmlformats.org/officeDocument/2006/relationships/image" Target="../media/image71.png"/><Relationship Id="rId18" Type="http://schemas.openxmlformats.org/officeDocument/2006/relationships/image" Target="../media/image76.png"/><Relationship Id="rId3" Type="http://schemas.openxmlformats.org/officeDocument/2006/relationships/notesSlide" Target="../notesSlides/notesSlide11.xml"/><Relationship Id="rId21" Type="http://schemas.openxmlformats.org/officeDocument/2006/relationships/image" Target="../media/image79.png"/><Relationship Id="rId7" Type="http://schemas.openxmlformats.org/officeDocument/2006/relationships/image" Target="../media/image650.png"/><Relationship Id="rId12" Type="http://schemas.openxmlformats.org/officeDocument/2006/relationships/image" Target="../media/image70.png"/><Relationship Id="rId17" Type="http://schemas.openxmlformats.org/officeDocument/2006/relationships/image" Target="../media/image75.png"/><Relationship Id="rId2" Type="http://schemas.openxmlformats.org/officeDocument/2006/relationships/slideLayout" Target="../slideLayouts/slideLayout2.xml"/><Relationship Id="rId16" Type="http://schemas.openxmlformats.org/officeDocument/2006/relationships/image" Target="../media/image74.png"/><Relationship Id="rId20" Type="http://schemas.openxmlformats.org/officeDocument/2006/relationships/image" Target="../media/image78.png"/><Relationship Id="rId1" Type="http://schemas.openxmlformats.org/officeDocument/2006/relationships/tags" Target="../tags/tag13.xml"/><Relationship Id="rId6" Type="http://schemas.openxmlformats.org/officeDocument/2006/relationships/image" Target="../media/image67.png"/><Relationship Id="rId11" Type="http://schemas.openxmlformats.org/officeDocument/2006/relationships/image" Target="../media/image69.png"/><Relationship Id="rId15" Type="http://schemas.openxmlformats.org/officeDocument/2006/relationships/image" Target="../media/image73.png"/><Relationship Id="rId10" Type="http://schemas.openxmlformats.org/officeDocument/2006/relationships/image" Target="../media/image68.png"/><Relationship Id="rId19" Type="http://schemas.openxmlformats.org/officeDocument/2006/relationships/image" Target="../media/image77.png"/><Relationship Id="rId9" Type="http://schemas.openxmlformats.org/officeDocument/2006/relationships/image" Target="../media/image670.png"/><Relationship Id="rId14" Type="http://schemas.openxmlformats.org/officeDocument/2006/relationships/image" Target="../media/image72.png"/></Relationships>
</file>

<file path=ppt/slides/_rels/slide15.xml.rels><?xml version="1.0" encoding="UTF-8" standalone="yes"?>
<Relationships xmlns="http://schemas.openxmlformats.org/package/2006/relationships"><Relationship Id="rId8" Type="http://schemas.openxmlformats.org/officeDocument/2006/relationships/image" Target="../media/image83.png"/><Relationship Id="rId13" Type="http://schemas.openxmlformats.org/officeDocument/2006/relationships/image" Target="../media/image88.png"/><Relationship Id="rId7" Type="http://schemas.openxmlformats.org/officeDocument/2006/relationships/image" Target="../media/image82.png"/><Relationship Id="rId12" Type="http://schemas.openxmlformats.org/officeDocument/2006/relationships/image" Target="../media/image87.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81.png"/><Relationship Id="rId11" Type="http://schemas.openxmlformats.org/officeDocument/2006/relationships/image" Target="../media/image86.png"/><Relationship Id="rId5" Type="http://schemas.openxmlformats.org/officeDocument/2006/relationships/image" Target="../media/image800.png"/><Relationship Id="rId10" Type="http://schemas.openxmlformats.org/officeDocument/2006/relationships/image" Target="../media/image85.png"/><Relationship Id="rId9" Type="http://schemas.openxmlformats.org/officeDocument/2006/relationships/image" Target="../media/image84.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notesSlide" Target="../notesSlides/notesSlide2.xml"/><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110.png"/><Relationship Id="rId11" Type="http://schemas.openxmlformats.org/officeDocument/2006/relationships/image" Target="../media/image6.png"/><Relationship Id="rId10" Type="http://schemas.openxmlformats.org/officeDocument/2006/relationships/image" Target="../media/image5.png"/><Relationship Id="rId9" Type="http://schemas.openxmlformats.org/officeDocument/2006/relationships/image" Target="../media/image4.png"/><Relationship Id="rId14" Type="http://schemas.openxmlformats.org/officeDocument/2006/relationships/image" Target="../media/image9.png"/></Relationships>
</file>

<file path=ppt/slides/_rels/slide20.xml.rels><?xml version="1.0" encoding="UTF-8" standalone="yes"?>
<Relationships xmlns="http://schemas.openxmlformats.org/package/2006/relationships"><Relationship Id="rId8" Type="http://schemas.openxmlformats.org/officeDocument/2006/relationships/image" Target="../media/image930.png"/><Relationship Id="rId13" Type="http://schemas.openxmlformats.org/officeDocument/2006/relationships/image" Target="../media/image98.png"/><Relationship Id="rId18" Type="http://schemas.openxmlformats.org/officeDocument/2006/relationships/image" Target="../media/image103.png"/><Relationship Id="rId7" Type="http://schemas.openxmlformats.org/officeDocument/2006/relationships/image" Target="../media/image920.png"/><Relationship Id="rId12" Type="http://schemas.openxmlformats.org/officeDocument/2006/relationships/image" Target="../media/image97.png"/><Relationship Id="rId17" Type="http://schemas.openxmlformats.org/officeDocument/2006/relationships/image" Target="../media/image102.png"/><Relationship Id="rId2" Type="http://schemas.openxmlformats.org/officeDocument/2006/relationships/slideLayout" Target="../slideLayouts/slideLayout2.xml"/><Relationship Id="rId16" Type="http://schemas.openxmlformats.org/officeDocument/2006/relationships/image" Target="../media/image101.png"/><Relationship Id="rId1" Type="http://schemas.openxmlformats.org/officeDocument/2006/relationships/tags" Target="../tags/tag18.xml"/><Relationship Id="rId6" Type="http://schemas.openxmlformats.org/officeDocument/2006/relationships/image" Target="../media/image910.png"/><Relationship Id="rId11" Type="http://schemas.openxmlformats.org/officeDocument/2006/relationships/image" Target="../media/image96.png"/><Relationship Id="rId5" Type="http://schemas.openxmlformats.org/officeDocument/2006/relationships/image" Target="../media/image900.png"/><Relationship Id="rId15" Type="http://schemas.openxmlformats.org/officeDocument/2006/relationships/image" Target="../media/image100.png"/><Relationship Id="rId10" Type="http://schemas.openxmlformats.org/officeDocument/2006/relationships/image" Target="../media/image95.png"/><Relationship Id="rId19" Type="http://schemas.openxmlformats.org/officeDocument/2006/relationships/image" Target="../media/image104.png"/><Relationship Id="rId9" Type="http://schemas.openxmlformats.org/officeDocument/2006/relationships/image" Target="../media/image940.png"/><Relationship Id="rId14" Type="http://schemas.openxmlformats.org/officeDocument/2006/relationships/image" Target="../media/image99.png"/></Relationships>
</file>

<file path=ppt/slides/_rels/slide21.xml.rels><?xml version="1.0" encoding="UTF-8" standalone="yes"?>
<Relationships xmlns="http://schemas.openxmlformats.org/package/2006/relationships"><Relationship Id="rId3" Type="http://schemas.openxmlformats.org/officeDocument/2006/relationships/hyperlink" Target="https://github.com/SJTU-PLV/nominal-compcert-popl22-artifac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png"/><Relationship Id="rId3" Type="http://schemas.openxmlformats.org/officeDocument/2006/relationships/notesSlide" Target="../notesSlides/notesSlide3.xml"/><Relationship Id="rId21" Type="http://schemas.openxmlformats.org/officeDocument/2006/relationships/image" Target="../media/image25.png"/><Relationship Id="rId7" Type="http://schemas.openxmlformats.org/officeDocument/2006/relationships/image" Target="../media/image111.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slideLayout" Target="../slideLayouts/slideLayout4.xml"/><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tags" Target="../tags/tag2.xml"/><Relationship Id="rId6" Type="http://schemas.openxmlformats.org/officeDocument/2006/relationships/image" Target="../media/image112.png"/><Relationship Id="rId11" Type="http://schemas.openxmlformats.org/officeDocument/2006/relationships/image" Target="../media/image15.png"/><Relationship Id="rId24" Type="http://schemas.openxmlformats.org/officeDocument/2006/relationships/image" Target="../media/image28.png"/><Relationship Id="rId15" Type="http://schemas.openxmlformats.org/officeDocument/2006/relationships/image" Target="../media/image19.png"/><Relationship Id="rId23" Type="http://schemas.openxmlformats.org/officeDocument/2006/relationships/image" Target="../media/image27.png"/><Relationship Id="rId10" Type="http://schemas.openxmlformats.org/officeDocument/2006/relationships/image" Target="../media/image14.png"/><Relationship Id="rId19" Type="http://schemas.openxmlformats.org/officeDocument/2006/relationships/image" Target="../media/image23.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png"/></Relationships>
</file>

<file path=ppt/slides/_rels/slide4.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18" Type="http://schemas.openxmlformats.org/officeDocument/2006/relationships/image" Target="../media/image42.png"/><Relationship Id="rId21" Type="http://schemas.openxmlformats.org/officeDocument/2006/relationships/image" Target="../media/image45.png"/><Relationship Id="rId7" Type="http://schemas.openxmlformats.org/officeDocument/2006/relationships/image" Target="../media/image31.png"/><Relationship Id="rId12" Type="http://schemas.openxmlformats.org/officeDocument/2006/relationships/image" Target="../media/image36.png"/><Relationship Id="rId17" Type="http://schemas.openxmlformats.org/officeDocument/2006/relationships/image" Target="../media/image41.png"/><Relationship Id="rId2" Type="http://schemas.openxmlformats.org/officeDocument/2006/relationships/slideLayout" Target="../slideLayouts/slideLayout2.xml"/><Relationship Id="rId16" Type="http://schemas.openxmlformats.org/officeDocument/2006/relationships/image" Target="../media/image40.png"/><Relationship Id="rId20" Type="http://schemas.openxmlformats.org/officeDocument/2006/relationships/image" Target="../media/image44.png"/><Relationship Id="rId1" Type="http://schemas.openxmlformats.org/officeDocument/2006/relationships/tags" Target="../tags/tag3.xml"/><Relationship Id="rId6" Type="http://schemas.openxmlformats.org/officeDocument/2006/relationships/image" Target="../media/image113.png"/><Relationship Id="rId11" Type="http://schemas.openxmlformats.org/officeDocument/2006/relationships/image" Target="../media/image35.png"/><Relationship Id="rId5" Type="http://schemas.openxmlformats.org/officeDocument/2006/relationships/image" Target="../media/image106.png"/><Relationship Id="rId15" Type="http://schemas.openxmlformats.org/officeDocument/2006/relationships/image" Target="../media/image39.png"/><Relationship Id="rId10" Type="http://schemas.openxmlformats.org/officeDocument/2006/relationships/image" Target="../media/image34.png"/><Relationship Id="rId19" Type="http://schemas.openxmlformats.org/officeDocument/2006/relationships/image" Target="../media/image43.png"/><Relationship Id="rId9" Type="http://schemas.openxmlformats.org/officeDocument/2006/relationships/image" Target="../media/image33.png"/><Relationship Id="rId14" Type="http://schemas.openxmlformats.org/officeDocument/2006/relationships/image" Target="../media/image38.png"/></Relationships>
</file>

<file path=ppt/slides/_rels/slide5.xml.rels><?xml version="1.0" encoding="UTF-8" standalone="yes"?>
<Relationships xmlns="http://schemas.openxmlformats.org/package/2006/relationships"><Relationship Id="rId8" Type="http://schemas.openxmlformats.org/officeDocument/2006/relationships/image" Target="../media/image50.png"/><Relationship Id="rId7" Type="http://schemas.openxmlformats.org/officeDocument/2006/relationships/image" Target="../media/image49.png"/><Relationship Id="rId12" Type="http://schemas.openxmlformats.org/officeDocument/2006/relationships/image" Target="../media/image54.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8.png"/><Relationship Id="rId11" Type="http://schemas.openxmlformats.org/officeDocument/2006/relationships/image" Target="../media/image53.png"/><Relationship Id="rId5" Type="http://schemas.openxmlformats.org/officeDocument/2006/relationships/image" Target="../media/image460.png"/><Relationship Id="rId10" Type="http://schemas.openxmlformats.org/officeDocument/2006/relationships/image" Target="../media/image52.png"/><Relationship Id="rId9" Type="http://schemas.openxmlformats.org/officeDocument/2006/relationships/image" Target="../media/image5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60.pn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550.png"/></Relationships>
</file>

<file path=ppt/slides/_rels/slide9.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notesSlide" Target="../notesSlides/notesSlide7.xml"/><Relationship Id="rId7" Type="http://schemas.openxmlformats.org/officeDocument/2006/relationships/image" Target="../media/image58.pn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4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E6F673-159C-4C78-BFC1-CD1D46CCC355}"/>
              </a:ext>
            </a:extLst>
          </p:cNvPr>
          <p:cNvSpPr>
            <a:spLocks noGrp="1"/>
          </p:cNvSpPr>
          <p:nvPr>
            <p:ph type="ctrTitle"/>
          </p:nvPr>
        </p:nvSpPr>
        <p:spPr/>
        <p:txBody>
          <a:bodyPr>
            <a:normAutofit fontScale="90000"/>
          </a:bodyPr>
          <a:lstStyle/>
          <a:p>
            <a:r>
              <a:rPr lang="en-US" altLang="zh-CN" b="1" dirty="0"/>
              <a:t>Verified Compilation of C Programs with a Nominal Memory Model</a:t>
            </a:r>
            <a:endParaRPr lang="zh-CN" altLang="en-US" b="1" dirty="0"/>
          </a:p>
        </p:txBody>
      </p:sp>
      <p:sp>
        <p:nvSpPr>
          <p:cNvPr id="3" name="副标题 2">
            <a:extLst>
              <a:ext uri="{FF2B5EF4-FFF2-40B4-BE49-F238E27FC236}">
                <a16:creationId xmlns:a16="http://schemas.microsoft.com/office/drawing/2014/main" id="{27D91616-FE89-46C9-BFA2-0A0563C3127C}"/>
              </a:ext>
            </a:extLst>
          </p:cNvPr>
          <p:cNvSpPr>
            <a:spLocks noGrp="1"/>
          </p:cNvSpPr>
          <p:nvPr>
            <p:ph type="subTitle" idx="1"/>
          </p:nvPr>
        </p:nvSpPr>
        <p:spPr>
          <a:xfrm>
            <a:off x="1524000" y="3939388"/>
            <a:ext cx="9144000" cy="2186203"/>
          </a:xfrm>
        </p:spPr>
        <p:txBody>
          <a:bodyPr>
            <a:normAutofit/>
          </a:bodyPr>
          <a:lstStyle/>
          <a:p>
            <a:r>
              <a:rPr lang="en-US" altLang="zh-CN" sz="2800" b="1" dirty="0">
                <a:latin typeface="Bookmania" pitchFamily="2" charset="77"/>
              </a:rPr>
              <a:t>Yuting Wang</a:t>
            </a:r>
            <a:r>
              <a:rPr lang="en-US" altLang="zh-CN" sz="2800" baseline="30000" dirty="0">
                <a:latin typeface="Bookmania" pitchFamily="2" charset="77"/>
              </a:rPr>
              <a:t>1</a:t>
            </a:r>
            <a:r>
              <a:rPr lang="en-US" altLang="zh-CN" sz="2800" dirty="0">
                <a:latin typeface="Bookmania" pitchFamily="2" charset="77"/>
              </a:rPr>
              <a:t>, Ling Zhang</a:t>
            </a:r>
            <a:r>
              <a:rPr lang="en-US" altLang="zh-CN" sz="2800" baseline="30000" dirty="0">
                <a:latin typeface="Bookmania" pitchFamily="2" charset="77"/>
              </a:rPr>
              <a:t>1</a:t>
            </a:r>
            <a:r>
              <a:rPr lang="en-US" altLang="zh-CN" sz="2800" dirty="0">
                <a:latin typeface="Bookmania" pitchFamily="2" charset="77"/>
              </a:rPr>
              <a:t>, Zhong Shao</a:t>
            </a:r>
            <a:r>
              <a:rPr lang="en-US" altLang="zh-CN" sz="2800" baseline="30000" dirty="0">
                <a:latin typeface="Bookmania" pitchFamily="2" charset="77"/>
              </a:rPr>
              <a:t>2 </a:t>
            </a:r>
            <a:r>
              <a:rPr lang="en-US" altLang="zh-CN" sz="2800" dirty="0">
                <a:latin typeface="Bookmania" pitchFamily="2" charset="77"/>
              </a:rPr>
              <a:t>and </a:t>
            </a:r>
            <a:r>
              <a:rPr lang="en-US" altLang="zh-CN" sz="2800" dirty="0" err="1">
                <a:latin typeface="Bookmania" pitchFamily="2" charset="77"/>
              </a:rPr>
              <a:t>Jérémie</a:t>
            </a:r>
            <a:r>
              <a:rPr lang="en-US" altLang="zh-CN" sz="2800" dirty="0">
                <a:latin typeface="Bookmania" pitchFamily="2" charset="77"/>
              </a:rPr>
              <a:t> Koenig</a:t>
            </a:r>
            <a:r>
              <a:rPr lang="en-US" altLang="zh-CN" baseline="30000" dirty="0">
                <a:latin typeface="Bookmania" pitchFamily="2" charset="77"/>
              </a:rPr>
              <a:t>2</a:t>
            </a:r>
            <a:endParaRPr lang="en-US" altLang="zh-CN" i="1" dirty="0">
              <a:latin typeface="Bookmania" pitchFamily="2" charset="77"/>
            </a:endParaRPr>
          </a:p>
          <a:p>
            <a:r>
              <a:rPr lang="en-US" altLang="zh-CN" i="1" dirty="0">
                <a:latin typeface="Bookmania" pitchFamily="2" charset="77"/>
              </a:rPr>
              <a:t>1. Shanghai Jiao Tong University, China</a:t>
            </a:r>
          </a:p>
          <a:p>
            <a:r>
              <a:rPr lang="en-US" altLang="zh-CN" i="1" dirty="0">
                <a:latin typeface="Bookmania" pitchFamily="2" charset="77"/>
              </a:rPr>
              <a:t>2. Yale</a:t>
            </a:r>
            <a:r>
              <a:rPr lang="zh-CN" altLang="en-US" i="1" dirty="0">
                <a:latin typeface="Bookmania" pitchFamily="2" charset="77"/>
              </a:rPr>
              <a:t> </a:t>
            </a:r>
            <a:r>
              <a:rPr lang="en-US" altLang="zh-CN" i="1" dirty="0">
                <a:latin typeface="Bookmania" pitchFamily="2" charset="77"/>
              </a:rPr>
              <a:t>University,</a:t>
            </a:r>
            <a:r>
              <a:rPr lang="zh-CN" altLang="en-US" i="1" dirty="0">
                <a:latin typeface="Bookmania" pitchFamily="2" charset="77"/>
              </a:rPr>
              <a:t> </a:t>
            </a:r>
            <a:r>
              <a:rPr lang="en-US" altLang="zh-CN" i="1" dirty="0">
                <a:latin typeface="Bookmania" pitchFamily="2" charset="77"/>
              </a:rPr>
              <a:t>U.S.A.</a:t>
            </a:r>
            <a:endParaRPr lang="en-US" altLang="zh-CN" dirty="0">
              <a:latin typeface="Bookmania" pitchFamily="2" charset="77"/>
            </a:endParaRPr>
          </a:p>
          <a:p>
            <a:r>
              <a:rPr lang="en-US" altLang="zh-CN" sz="3500" dirty="0">
                <a:solidFill>
                  <a:srgbClr val="0070C0"/>
                </a:solidFill>
                <a:latin typeface="Bookmania" pitchFamily="2" charset="77"/>
              </a:rPr>
              <a:t>Philadelphia (Virtually), POPL, Jan 2022</a:t>
            </a:r>
            <a:endParaRPr lang="x-none" altLang="zh-CN" sz="3500" dirty="0">
              <a:solidFill>
                <a:srgbClr val="0070C0"/>
              </a:solidFill>
              <a:latin typeface="Bookmania" pitchFamily="2" charset="77"/>
            </a:endParaRPr>
          </a:p>
        </p:txBody>
      </p:sp>
    </p:spTree>
    <p:extLst>
      <p:ext uri="{BB962C8B-B14F-4D97-AF65-F5344CB8AC3E}">
        <p14:creationId xmlns:p14="http://schemas.microsoft.com/office/powerpoint/2010/main" val="2787276700"/>
      </p:ext>
    </p:extLst>
  </p:cSld>
  <p:clrMapOvr>
    <a:masterClrMapping/>
  </p:clrMapOvr>
  <mc:AlternateContent xmlns:mc="http://schemas.openxmlformats.org/markup-compatibility/2006" xmlns:p14="http://schemas.microsoft.com/office/powerpoint/2010/main">
    <mc:Choice Requires="p14">
      <p:transition p14:dur="10" advTm="7765"/>
    </mc:Choice>
    <mc:Fallback xmlns="">
      <p:transition advTm="776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171079-1E2A-4A83-BD8B-8C8BDF56C454}"/>
              </a:ext>
            </a:extLst>
          </p:cNvPr>
          <p:cNvSpPr>
            <a:spLocks noGrp="1"/>
          </p:cNvSpPr>
          <p:nvPr>
            <p:ph type="title"/>
          </p:nvPr>
        </p:nvSpPr>
        <p:spPr/>
        <p:txBody>
          <a:bodyPr/>
          <a:lstStyle/>
          <a:p>
            <a:r>
              <a:rPr lang="en-US" altLang="zh-CN" dirty="0"/>
              <a:t>Benefits</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E4B76319-BF42-45FD-BF1A-87AD41E93A59}"/>
                  </a:ext>
                </a:extLst>
              </p:cNvPr>
              <p:cNvSpPr>
                <a:spLocks noGrp="1"/>
              </p:cNvSpPr>
              <p:nvPr>
                <p:ph sz="half" idx="1"/>
              </p:nvPr>
            </p:nvSpPr>
            <p:spPr>
              <a:xfrm>
                <a:off x="770005" y="1195387"/>
                <a:ext cx="5181600" cy="4981576"/>
              </a:xfrm>
            </p:spPr>
            <p:txBody>
              <a:bodyPr>
                <a:normAutofit/>
              </a:bodyPr>
              <a:lstStyle/>
              <a:p>
                <a:pPr marL="0" indent="0">
                  <a:buNone/>
                </a:pPr>
                <a:r>
                  <a:rPr lang="en-US" altLang="zh-CN" b="1" dirty="0"/>
                  <a:t>Problems:</a:t>
                </a:r>
              </a:p>
              <a:p>
                <a:pPr marL="457200" indent="-457200">
                  <a:spcBef>
                    <a:spcPts val="2400"/>
                  </a:spcBef>
                  <a:buAutoNum type="arabicPeriod"/>
                </a:pPr>
                <a:r>
                  <a:rPr lang="en-US" altLang="zh-CN" sz="2200" dirty="0"/>
                  <a:t>No Distinction of Memory Regions</a:t>
                </a:r>
              </a:p>
              <a:p>
                <a:pPr marL="457200" indent="-457200">
                  <a:spcBef>
                    <a:spcPts val="2400"/>
                  </a:spcBef>
                  <a:buFont typeface="Arial" panose="020B0604020202020204" pitchFamily="34" charset="0"/>
                  <a:buAutoNum type="arabicPeriod"/>
                </a:pPr>
                <a:r>
                  <a:rPr lang="en-US" altLang="zh-CN" sz="2200" dirty="0"/>
                  <a:t>Contiguous Numbering of Blocks</a:t>
                </a:r>
              </a:p>
              <a:p>
                <a:pPr marL="457200" indent="-457200">
                  <a:spcBef>
                    <a:spcPts val="2400"/>
                  </a:spcBef>
                  <a:buFont typeface="Arial" panose="020B0604020202020204" pitchFamily="34" charset="0"/>
                  <a:buAutoNum type="arabicPeriod"/>
                </a:pPr>
                <a:r>
                  <a:rPr lang="en-US" altLang="zh-CN" sz="2200" dirty="0"/>
                  <a:t>Global Constraint from </a:t>
                </a:r>
                <a14:m>
                  <m:oMath xmlns:m="http://schemas.openxmlformats.org/officeDocument/2006/math">
                    <m:r>
                      <a:rPr lang="en-US" altLang="zh-CN" sz="2200" i="1">
                        <a:latin typeface="Cambria Math" panose="02040503050406030204" pitchFamily="18" charset="0"/>
                      </a:rPr>
                      <m:t>𝑛𝑒𝑥𝑡𝑏𝑙𝑜𝑐𝑘</m:t>
                    </m:r>
                  </m:oMath>
                </a14:m>
                <a:endParaRPr lang="en-US" altLang="zh-CN" sz="2200" dirty="0"/>
              </a:p>
              <a:p>
                <a:pPr marL="457200" indent="-457200">
                  <a:buAutoNum type="arabicPeriod"/>
                </a:pPr>
                <a:endParaRPr lang="en-US" altLang="zh-CN" dirty="0"/>
              </a:p>
              <a:p>
                <a:pPr marL="0" indent="0">
                  <a:buNone/>
                </a:pPr>
                <a:endParaRPr lang="en-US" altLang="zh-CN" b="1" dirty="0"/>
              </a:p>
              <a:p>
                <a:endParaRPr lang="en-US" altLang="zh-CN" dirty="0"/>
              </a:p>
            </p:txBody>
          </p:sp>
        </mc:Choice>
        <mc:Fallback xmlns="">
          <p:sp>
            <p:nvSpPr>
              <p:cNvPr id="3" name="内容占位符 2">
                <a:extLst>
                  <a:ext uri="{FF2B5EF4-FFF2-40B4-BE49-F238E27FC236}">
                    <a16:creationId xmlns:a16="http://schemas.microsoft.com/office/drawing/2014/main" id="{E4B76319-BF42-45FD-BF1A-87AD41E93A59}"/>
                  </a:ext>
                </a:extLst>
              </p:cNvPr>
              <p:cNvSpPr>
                <a:spLocks noGrp="1" noRot="1" noChangeAspect="1" noMove="1" noResize="1" noEditPoints="1" noAdjustHandles="1" noChangeArrowheads="1" noChangeShapeType="1" noTextEdit="1"/>
              </p:cNvSpPr>
              <p:nvPr>
                <p:ph sz="half" idx="1"/>
              </p:nvPr>
            </p:nvSpPr>
            <p:spPr>
              <a:xfrm>
                <a:off x="770005" y="1195387"/>
                <a:ext cx="5181600" cy="4981576"/>
              </a:xfrm>
              <a:blipFill>
                <a:blip r:embed="rId5"/>
                <a:stretch>
                  <a:fillRect l="-1765" t="-159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内容占位符 10">
                <a:extLst>
                  <a:ext uri="{FF2B5EF4-FFF2-40B4-BE49-F238E27FC236}">
                    <a16:creationId xmlns:a16="http://schemas.microsoft.com/office/drawing/2014/main" id="{4E6FF0A4-E197-425C-B8CA-BB7D669C353E}"/>
                  </a:ext>
                </a:extLst>
              </p:cNvPr>
              <p:cNvSpPr>
                <a:spLocks noGrp="1"/>
              </p:cNvSpPr>
              <p:nvPr>
                <p:ph sz="half" idx="2"/>
              </p:nvPr>
            </p:nvSpPr>
            <p:spPr>
              <a:xfrm>
                <a:off x="6240397" y="1195387"/>
                <a:ext cx="5415116" cy="4981576"/>
              </a:xfrm>
            </p:spPr>
            <p:txBody>
              <a:bodyPr/>
              <a:lstStyle/>
              <a:p>
                <a:pPr marL="0" indent="0">
                  <a:buNone/>
                </a:pPr>
                <a:r>
                  <a:rPr lang="en-US" altLang="zh-CN" b="1" dirty="0"/>
                  <a:t>Solutions:</a:t>
                </a:r>
              </a:p>
              <a:p>
                <a:pPr marL="457200" indent="-457200">
                  <a:spcBef>
                    <a:spcPts val="2400"/>
                  </a:spcBef>
                  <a:buFont typeface="+mj-lt"/>
                  <a:buAutoNum type="arabicPeriod"/>
                </a:pPr>
                <a:r>
                  <a:rPr lang="en-US" altLang="zh-CN" sz="2200" dirty="0"/>
                  <a:t>Block Type for Classifying Memory</a:t>
                </a:r>
              </a:p>
              <a:p>
                <a:pPr marL="457200" indent="-457200">
                  <a:spcBef>
                    <a:spcPts val="2400"/>
                  </a:spcBef>
                  <a:buFont typeface="+mj-lt"/>
                  <a:buAutoNum type="arabicPeriod"/>
                </a:pPr>
                <a:r>
                  <a:rPr lang="en-US" altLang="zh-CN" sz="2200" dirty="0"/>
                  <a:t>Support Type for Separating Memory</a:t>
                </a:r>
              </a:p>
              <a:p>
                <a:pPr marL="457200" indent="-457200">
                  <a:spcBef>
                    <a:spcPts val="2400"/>
                  </a:spcBef>
                  <a:buFont typeface="+mj-lt"/>
                  <a:buAutoNum type="arabicPeriod"/>
                </a:pPr>
                <a:r>
                  <a:rPr lang="en-US" altLang="zh-CN" sz="2200" dirty="0"/>
                  <a:t> </a:t>
                </a:r>
                <a14:m>
                  <m:oMath xmlns:m="http://schemas.openxmlformats.org/officeDocument/2006/math">
                    <m:r>
                      <a:rPr lang="en-US" altLang="zh-CN" sz="2200" b="0" i="1" smtClean="0">
                        <a:latin typeface="Cambria Math" panose="02040503050406030204" pitchFamily="18" charset="0"/>
                      </a:rPr>
                      <m:t>𝑓𝑟𝑒𝑠h</m:t>
                    </m:r>
                    <m:r>
                      <a:rPr lang="en-US" altLang="zh-CN" sz="2200" b="0" i="1" smtClean="0">
                        <a:latin typeface="Cambria Math" panose="02040503050406030204" pitchFamily="18" charset="0"/>
                      </a:rPr>
                      <m:t>_</m:t>
                    </m:r>
                    <m:r>
                      <a:rPr lang="en-US" altLang="zh-CN" sz="2200" i="1" smtClean="0">
                        <a:latin typeface="Cambria Math" panose="02040503050406030204" pitchFamily="18" charset="0"/>
                      </a:rPr>
                      <m:t>𝑏𝑙𝑜𝑐𝑘</m:t>
                    </m:r>
                  </m:oMath>
                </a14:m>
                <a:r>
                  <a:rPr lang="en-US" altLang="zh-CN" sz="2200" dirty="0"/>
                  <a:t> for Localized Allocation</a:t>
                </a:r>
                <a:endParaRPr lang="zh-CN" altLang="en-US" sz="2200" dirty="0"/>
              </a:p>
              <a:p>
                <a:pPr marL="457200" indent="-457200">
                  <a:buFont typeface="+mj-lt"/>
                  <a:buAutoNum type="arabicPeriod"/>
                </a:pPr>
                <a:endParaRPr lang="zh-CN" altLang="en-US" sz="2400" dirty="0"/>
              </a:p>
              <a:p>
                <a:pPr marL="0" indent="0">
                  <a:buNone/>
                </a:pPr>
                <a:endParaRPr lang="zh-CN" altLang="en-US" b="1" dirty="0"/>
              </a:p>
            </p:txBody>
          </p:sp>
        </mc:Choice>
        <mc:Fallback xmlns="">
          <p:sp>
            <p:nvSpPr>
              <p:cNvPr id="11" name="内容占位符 10">
                <a:extLst>
                  <a:ext uri="{FF2B5EF4-FFF2-40B4-BE49-F238E27FC236}">
                    <a16:creationId xmlns:a16="http://schemas.microsoft.com/office/drawing/2014/main" id="{4E6FF0A4-E197-425C-B8CA-BB7D669C353E}"/>
                  </a:ext>
                </a:extLst>
              </p:cNvPr>
              <p:cNvSpPr>
                <a:spLocks noGrp="1" noRot="1" noChangeAspect="1" noMove="1" noResize="1" noEditPoints="1" noAdjustHandles="1" noChangeArrowheads="1" noChangeShapeType="1" noTextEdit="1"/>
              </p:cNvSpPr>
              <p:nvPr>
                <p:ph sz="half" idx="2"/>
              </p:nvPr>
            </p:nvSpPr>
            <p:spPr>
              <a:xfrm>
                <a:off x="6240397" y="1195387"/>
                <a:ext cx="5415116" cy="4981576"/>
              </a:xfrm>
              <a:blipFill>
                <a:blip r:embed="rId6"/>
                <a:stretch>
                  <a:fillRect l="-1802" t="-1591"/>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12FA7CAE-2BFF-4F55-9C51-048DB0763550}"/>
              </a:ext>
            </a:extLst>
          </p:cNvPr>
          <p:cNvSpPr>
            <a:spLocks noGrp="1"/>
          </p:cNvSpPr>
          <p:nvPr>
            <p:ph type="sldNum" sz="quarter" idx="12"/>
          </p:nvPr>
        </p:nvSpPr>
        <p:spPr/>
        <p:txBody>
          <a:bodyPr/>
          <a:lstStyle/>
          <a:p>
            <a:fld id="{2D41EB45-D69C-409E-BB76-CE8D45961290}" type="slidenum">
              <a:rPr lang="zh-CN" altLang="en-US" smtClean="0"/>
              <a:pPr/>
              <a:t>10</a:t>
            </a:fld>
            <a:endParaRPr lang="zh-CN" altLang="en-US" dirty="0"/>
          </a:p>
        </p:txBody>
      </p:sp>
      <p:sp>
        <p:nvSpPr>
          <p:cNvPr id="12" name="内容占位符 2">
            <a:extLst>
              <a:ext uri="{FF2B5EF4-FFF2-40B4-BE49-F238E27FC236}">
                <a16:creationId xmlns:a16="http://schemas.microsoft.com/office/drawing/2014/main" id="{BA1113EB-0A4B-45DA-92AF-AF299D268634}"/>
              </a:ext>
            </a:extLst>
          </p:cNvPr>
          <p:cNvSpPr txBox="1">
            <a:spLocks/>
          </p:cNvSpPr>
          <p:nvPr/>
        </p:nvSpPr>
        <p:spPr>
          <a:xfrm>
            <a:off x="1021326" y="4368185"/>
            <a:ext cx="10149348" cy="12656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b="1" dirty="0"/>
              <a:t>    All operations, properties and proofs remain (almost) unchanged!</a:t>
            </a:r>
          </a:p>
        </p:txBody>
      </p:sp>
      <p:sp>
        <p:nvSpPr>
          <p:cNvPr id="13" name="箭头: 下 12">
            <a:extLst>
              <a:ext uri="{FF2B5EF4-FFF2-40B4-BE49-F238E27FC236}">
                <a16:creationId xmlns:a16="http://schemas.microsoft.com/office/drawing/2014/main" id="{6C48F70F-0624-464C-BB69-01FD6D44E01A}"/>
              </a:ext>
            </a:extLst>
          </p:cNvPr>
          <p:cNvSpPr/>
          <p:nvPr/>
        </p:nvSpPr>
        <p:spPr>
          <a:xfrm rot="16200000">
            <a:off x="5790228" y="1700719"/>
            <a:ext cx="322752" cy="551975"/>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箭头: 下 16">
            <a:extLst>
              <a:ext uri="{FF2B5EF4-FFF2-40B4-BE49-F238E27FC236}">
                <a16:creationId xmlns:a16="http://schemas.microsoft.com/office/drawing/2014/main" id="{BB66490D-5F8A-4966-A9C0-4092CD03DC56}"/>
              </a:ext>
            </a:extLst>
          </p:cNvPr>
          <p:cNvSpPr/>
          <p:nvPr/>
        </p:nvSpPr>
        <p:spPr>
          <a:xfrm rot="16200000">
            <a:off x="5790228" y="2344422"/>
            <a:ext cx="322752" cy="551975"/>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箭头: 下 17">
            <a:extLst>
              <a:ext uri="{FF2B5EF4-FFF2-40B4-BE49-F238E27FC236}">
                <a16:creationId xmlns:a16="http://schemas.microsoft.com/office/drawing/2014/main" id="{0DAD596C-4E81-4CE0-A87A-171F375B25D5}"/>
              </a:ext>
            </a:extLst>
          </p:cNvPr>
          <p:cNvSpPr/>
          <p:nvPr/>
        </p:nvSpPr>
        <p:spPr>
          <a:xfrm rot="16200000">
            <a:off x="5790228" y="2970114"/>
            <a:ext cx="322752" cy="551975"/>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ustDataLst>
      <p:tags r:id="rId1"/>
    </p:custDataLst>
    <p:extLst>
      <p:ext uri="{BB962C8B-B14F-4D97-AF65-F5344CB8AC3E}">
        <p14:creationId xmlns:p14="http://schemas.microsoft.com/office/powerpoint/2010/main" val="1306644719"/>
      </p:ext>
    </p:extLst>
  </p:cSld>
  <p:clrMapOvr>
    <a:masterClrMapping/>
  </p:clrMapOvr>
  <mc:AlternateContent xmlns:mc="http://schemas.openxmlformats.org/markup-compatibility/2006" xmlns:p14="http://schemas.microsoft.com/office/powerpoint/2010/main">
    <mc:Choice Requires="p14">
      <p:transition p14:dur="10" advTm="41782"/>
    </mc:Choice>
    <mc:Fallback xmlns="">
      <p:transition advTm="417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EDA0DA-AD2B-4F9B-ADA5-CFA3F336B37A}"/>
              </a:ext>
            </a:extLst>
          </p:cNvPr>
          <p:cNvSpPr>
            <a:spLocks noGrp="1"/>
          </p:cNvSpPr>
          <p:nvPr>
            <p:ph type="title"/>
          </p:nvPr>
        </p:nvSpPr>
        <p:spPr/>
        <p:txBody>
          <a:bodyPr>
            <a:normAutofit/>
          </a:bodyPr>
          <a:lstStyle/>
          <a:p>
            <a:r>
              <a:rPr lang="en-US" altLang="zh-CN" dirty="0"/>
              <a:t>Nominal </a:t>
            </a:r>
            <a:r>
              <a:rPr lang="en-US" altLang="zh-CN" dirty="0" err="1"/>
              <a:t>CompCert</a:t>
            </a:r>
            <a:endParaRPr lang="zh-CN" altLang="en-US" dirty="0"/>
          </a:p>
        </p:txBody>
      </p:sp>
      <p:sp>
        <p:nvSpPr>
          <p:cNvPr id="3" name="内容占位符 2">
            <a:extLst>
              <a:ext uri="{FF2B5EF4-FFF2-40B4-BE49-F238E27FC236}">
                <a16:creationId xmlns:a16="http://schemas.microsoft.com/office/drawing/2014/main" id="{7B91CCA7-59B3-4D3D-BE0F-6AA2DB1B3E70}"/>
              </a:ext>
            </a:extLst>
          </p:cNvPr>
          <p:cNvSpPr>
            <a:spLocks noGrp="1"/>
          </p:cNvSpPr>
          <p:nvPr>
            <p:ph idx="1"/>
          </p:nvPr>
        </p:nvSpPr>
        <p:spPr>
          <a:xfrm>
            <a:off x="838200" y="1203569"/>
            <a:ext cx="10515600" cy="5289305"/>
          </a:xfrm>
        </p:spPr>
        <p:txBody>
          <a:bodyPr>
            <a:normAutofit/>
          </a:bodyPr>
          <a:lstStyle/>
          <a:p>
            <a:pPr marL="0" indent="0">
              <a:buNone/>
            </a:pPr>
            <a:r>
              <a:rPr lang="en-US" altLang="zh-CN" b="1" dirty="0"/>
              <a:t>A </a:t>
            </a:r>
            <a:r>
              <a:rPr lang="en-US" altLang="zh-CN" b="1" dirty="0">
                <a:solidFill>
                  <a:srgbClr val="FF0000"/>
                </a:solidFill>
              </a:rPr>
              <a:t>Complete</a:t>
            </a:r>
            <a:r>
              <a:rPr lang="en-US" altLang="zh-CN" b="1" dirty="0"/>
              <a:t> Extension of </a:t>
            </a:r>
            <a:r>
              <a:rPr lang="en-US" altLang="zh-CN" b="1" dirty="0" err="1"/>
              <a:t>CompCert</a:t>
            </a:r>
            <a:r>
              <a:rPr lang="en-US" altLang="zh-CN" b="1" dirty="0"/>
              <a:t> with the Nominal Memory Model</a:t>
            </a:r>
          </a:p>
          <a:p>
            <a:endParaRPr lang="en-US" altLang="zh-CN" b="1" dirty="0"/>
          </a:p>
          <a:p>
            <a:pPr lvl="1"/>
            <a:endParaRPr lang="en-US" altLang="zh-CN" dirty="0"/>
          </a:p>
          <a:p>
            <a:endParaRPr lang="en-US" altLang="zh-CN" dirty="0"/>
          </a:p>
          <a:p>
            <a:endParaRPr lang="en-US" altLang="zh-CN" dirty="0"/>
          </a:p>
          <a:p>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r>
              <a:rPr lang="en-US" altLang="zh-CN" b="1" dirty="0"/>
              <a:t>Abstraction:     </a:t>
            </a:r>
            <a:r>
              <a:rPr lang="en-US" altLang="zh-CN" dirty="0"/>
              <a:t>Proofs hold under </a:t>
            </a:r>
            <a:r>
              <a:rPr lang="en-US" altLang="zh-CN" dirty="0">
                <a:solidFill>
                  <a:srgbClr val="FF0000"/>
                </a:solidFill>
              </a:rPr>
              <a:t>any instantiation </a:t>
            </a:r>
            <a:r>
              <a:rPr lang="en-US" altLang="zh-CN" dirty="0"/>
              <a:t>of nominal interface</a:t>
            </a:r>
          </a:p>
        </p:txBody>
      </p:sp>
      <p:sp>
        <p:nvSpPr>
          <p:cNvPr id="4" name="灯片编号占位符 3">
            <a:extLst>
              <a:ext uri="{FF2B5EF4-FFF2-40B4-BE49-F238E27FC236}">
                <a16:creationId xmlns:a16="http://schemas.microsoft.com/office/drawing/2014/main" id="{235FCA7E-B4F0-4330-BD24-79DF514B4C80}"/>
              </a:ext>
            </a:extLst>
          </p:cNvPr>
          <p:cNvSpPr>
            <a:spLocks noGrp="1"/>
          </p:cNvSpPr>
          <p:nvPr>
            <p:ph type="sldNum" sz="quarter" idx="12"/>
          </p:nvPr>
        </p:nvSpPr>
        <p:spPr/>
        <p:txBody>
          <a:bodyPr/>
          <a:lstStyle/>
          <a:p>
            <a:fld id="{2D41EB45-D69C-409E-BB76-CE8D45961290}" type="slidenum">
              <a:rPr lang="zh-CN" altLang="en-US" smtClean="0"/>
              <a:pPr/>
              <a:t>11</a:t>
            </a:fld>
            <a:endParaRPr lang="zh-CN" altLang="en-US" dirty="0"/>
          </a:p>
        </p:txBody>
      </p:sp>
      <p:sp>
        <p:nvSpPr>
          <p:cNvPr id="108" name="文本框 107">
            <a:extLst>
              <a:ext uri="{FF2B5EF4-FFF2-40B4-BE49-F238E27FC236}">
                <a16:creationId xmlns:a16="http://schemas.microsoft.com/office/drawing/2014/main" id="{BD9314A6-07ED-4E90-8A90-7E11B6047731}"/>
              </a:ext>
            </a:extLst>
          </p:cNvPr>
          <p:cNvSpPr txBox="1"/>
          <p:nvPr/>
        </p:nvSpPr>
        <p:spPr>
          <a:xfrm>
            <a:off x="966292" y="3912567"/>
            <a:ext cx="2041959" cy="646331"/>
          </a:xfrm>
          <a:prstGeom prst="rect">
            <a:avLst/>
          </a:prstGeom>
          <a:noFill/>
        </p:spPr>
        <p:txBody>
          <a:bodyPr wrap="square" rtlCol="0">
            <a:spAutoFit/>
          </a:bodyPr>
          <a:lstStyle/>
          <a:p>
            <a:pPr algn="r"/>
            <a:r>
              <a:rPr lang="en-US" altLang="zh-CN" b="1" dirty="0">
                <a:solidFill>
                  <a:srgbClr val="FF0000"/>
                </a:solidFill>
              </a:rPr>
              <a:t>Nominal Memory States:</a:t>
            </a:r>
            <a:endParaRPr lang="zh-CN" altLang="en-US" b="1" dirty="0">
              <a:solidFill>
                <a:srgbClr val="FF0000"/>
              </a:solidFill>
            </a:endParaRPr>
          </a:p>
        </p:txBody>
      </p:sp>
      <p:grpSp>
        <p:nvGrpSpPr>
          <p:cNvPr id="5" name="组合 4">
            <a:extLst>
              <a:ext uri="{FF2B5EF4-FFF2-40B4-BE49-F238E27FC236}">
                <a16:creationId xmlns:a16="http://schemas.microsoft.com/office/drawing/2014/main" id="{7B744483-C06D-44F8-8E28-9877EBDFAD91}"/>
              </a:ext>
            </a:extLst>
          </p:cNvPr>
          <p:cNvGrpSpPr/>
          <p:nvPr/>
        </p:nvGrpSpPr>
        <p:grpSpPr>
          <a:xfrm>
            <a:off x="1647100" y="1914713"/>
            <a:ext cx="9015788" cy="2621992"/>
            <a:chOff x="1706093" y="1688932"/>
            <a:chExt cx="9015788" cy="2621992"/>
          </a:xfrm>
        </p:grpSpPr>
        <p:grpSp>
          <p:nvGrpSpPr>
            <p:cNvPr id="83" name="组合 82">
              <a:extLst>
                <a:ext uri="{FF2B5EF4-FFF2-40B4-BE49-F238E27FC236}">
                  <a16:creationId xmlns:a16="http://schemas.microsoft.com/office/drawing/2014/main" id="{9EF9343C-A0D2-4EB4-B2E1-7F0BC2E9E41C}"/>
                </a:ext>
              </a:extLst>
            </p:cNvPr>
            <p:cNvGrpSpPr/>
            <p:nvPr/>
          </p:nvGrpSpPr>
          <p:grpSpPr>
            <a:xfrm>
              <a:off x="1706093" y="1688932"/>
              <a:ext cx="9015788" cy="2621992"/>
              <a:chOff x="1409320" y="2432539"/>
              <a:chExt cx="9015788" cy="2621992"/>
            </a:xfrm>
          </p:grpSpPr>
          <p:sp>
            <p:nvSpPr>
              <p:cNvPr id="84" name="矩形 83">
                <a:extLst>
                  <a:ext uri="{FF2B5EF4-FFF2-40B4-BE49-F238E27FC236}">
                    <a16:creationId xmlns:a16="http://schemas.microsoft.com/office/drawing/2014/main" id="{815FA336-7DCC-4D49-91B3-59E94C6F68FF}"/>
                  </a:ext>
                </a:extLst>
              </p:cNvPr>
              <p:cNvSpPr/>
              <p:nvPr/>
            </p:nvSpPr>
            <p:spPr>
              <a:xfrm>
                <a:off x="2848919" y="2432539"/>
                <a:ext cx="1385415" cy="262199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5" name="文本框 84">
                <a:extLst>
                  <a:ext uri="{FF2B5EF4-FFF2-40B4-BE49-F238E27FC236}">
                    <a16:creationId xmlns:a16="http://schemas.microsoft.com/office/drawing/2014/main" id="{E1259044-DBF8-4AE1-9112-30EA13EB4D71}"/>
                  </a:ext>
                </a:extLst>
              </p:cNvPr>
              <p:cNvSpPr txBox="1"/>
              <p:nvPr/>
            </p:nvSpPr>
            <p:spPr>
              <a:xfrm>
                <a:off x="4459632" y="2922152"/>
                <a:ext cx="1162879" cy="369332"/>
              </a:xfrm>
              <a:prstGeom prst="rect">
                <a:avLst/>
              </a:prstGeom>
              <a:noFill/>
            </p:spPr>
            <p:txBody>
              <a:bodyPr wrap="square" rtlCol="0">
                <a:spAutoFit/>
              </a:bodyPr>
              <a:lstStyle/>
              <a:p>
                <a:r>
                  <a:rPr lang="en-US" altLang="zh-CN" b="1" dirty="0"/>
                  <a:t>Compile</a:t>
                </a:r>
                <a:endParaRPr lang="zh-CN" altLang="en-US" b="1" dirty="0"/>
              </a:p>
            </p:txBody>
          </p:sp>
          <p:sp>
            <p:nvSpPr>
              <p:cNvPr id="86" name="文本框 85">
                <a:extLst>
                  <a:ext uri="{FF2B5EF4-FFF2-40B4-BE49-F238E27FC236}">
                    <a16:creationId xmlns:a16="http://schemas.microsoft.com/office/drawing/2014/main" id="{3E07CE98-F518-46D4-A9AC-D309A1987D01}"/>
                  </a:ext>
                </a:extLst>
              </p:cNvPr>
              <p:cNvSpPr txBox="1"/>
              <p:nvPr/>
            </p:nvSpPr>
            <p:spPr>
              <a:xfrm>
                <a:off x="1450592" y="3142415"/>
                <a:ext cx="1313394" cy="369332"/>
              </a:xfrm>
              <a:prstGeom prst="rect">
                <a:avLst/>
              </a:prstGeom>
              <a:noFill/>
            </p:spPr>
            <p:txBody>
              <a:bodyPr wrap="square" rtlCol="0">
                <a:spAutoFit/>
              </a:bodyPr>
              <a:lstStyle/>
              <a:p>
                <a:r>
                  <a:rPr lang="en-US" altLang="zh-CN" b="1" dirty="0"/>
                  <a:t>Programs:</a:t>
                </a:r>
                <a:endParaRPr lang="zh-CN" altLang="en-US" b="1" dirty="0"/>
              </a:p>
            </p:txBody>
          </p:sp>
          <p:sp>
            <p:nvSpPr>
              <p:cNvPr id="87" name="文本框 86">
                <a:extLst>
                  <a:ext uri="{FF2B5EF4-FFF2-40B4-BE49-F238E27FC236}">
                    <a16:creationId xmlns:a16="http://schemas.microsoft.com/office/drawing/2014/main" id="{5C81B55C-441C-43B3-8AF2-A611BAEC257B}"/>
                  </a:ext>
                </a:extLst>
              </p:cNvPr>
              <p:cNvSpPr txBox="1"/>
              <p:nvPr/>
            </p:nvSpPr>
            <p:spPr>
              <a:xfrm>
                <a:off x="1409320" y="4056732"/>
                <a:ext cx="1385415" cy="369332"/>
              </a:xfrm>
              <a:prstGeom prst="rect">
                <a:avLst/>
              </a:prstGeom>
              <a:noFill/>
            </p:spPr>
            <p:txBody>
              <a:bodyPr wrap="square" rtlCol="0">
                <a:spAutoFit/>
              </a:bodyPr>
              <a:lstStyle/>
              <a:p>
                <a:r>
                  <a:rPr lang="en-US" altLang="zh-CN" b="1" dirty="0"/>
                  <a:t>Semantics:</a:t>
                </a:r>
                <a:endParaRPr lang="zh-CN" altLang="en-US" b="1" dirty="0"/>
              </a:p>
            </p:txBody>
          </p:sp>
          <p:sp>
            <p:nvSpPr>
              <p:cNvPr id="88" name="文本框 87">
                <a:extLst>
                  <a:ext uri="{FF2B5EF4-FFF2-40B4-BE49-F238E27FC236}">
                    <a16:creationId xmlns:a16="http://schemas.microsoft.com/office/drawing/2014/main" id="{38623ED6-7846-4EA2-A4A8-FBC2C6B3914B}"/>
                  </a:ext>
                </a:extLst>
              </p:cNvPr>
              <p:cNvSpPr txBox="1"/>
              <p:nvPr/>
            </p:nvSpPr>
            <p:spPr>
              <a:xfrm>
                <a:off x="7480162" y="2915557"/>
                <a:ext cx="1162879" cy="369332"/>
              </a:xfrm>
              <a:prstGeom prst="rect">
                <a:avLst/>
              </a:prstGeom>
              <a:noFill/>
            </p:spPr>
            <p:txBody>
              <a:bodyPr wrap="square" rtlCol="0">
                <a:spAutoFit/>
              </a:bodyPr>
              <a:lstStyle/>
              <a:p>
                <a:r>
                  <a:rPr lang="en-US" altLang="zh-CN" b="1" dirty="0"/>
                  <a:t>Compile</a:t>
                </a:r>
                <a:endParaRPr lang="zh-CN" altLang="en-US" b="1" dirty="0"/>
              </a:p>
            </p:txBody>
          </p:sp>
          <p:sp>
            <p:nvSpPr>
              <p:cNvPr id="89" name="文本框 88">
                <a:extLst>
                  <a:ext uri="{FF2B5EF4-FFF2-40B4-BE49-F238E27FC236}">
                    <a16:creationId xmlns:a16="http://schemas.microsoft.com/office/drawing/2014/main" id="{41DE4BDA-602D-4CB0-BC4C-6A3698062E96}"/>
                  </a:ext>
                </a:extLst>
              </p:cNvPr>
              <p:cNvSpPr txBox="1"/>
              <p:nvPr/>
            </p:nvSpPr>
            <p:spPr>
              <a:xfrm>
                <a:off x="4234036" y="3615100"/>
                <a:ext cx="1590255" cy="646331"/>
              </a:xfrm>
              <a:prstGeom prst="rect">
                <a:avLst/>
              </a:prstGeom>
              <a:noFill/>
            </p:spPr>
            <p:txBody>
              <a:bodyPr wrap="square" rtlCol="0">
                <a:spAutoFit/>
              </a:bodyPr>
              <a:lstStyle/>
              <a:p>
                <a:pPr algn="ctr"/>
                <a:r>
                  <a:rPr lang="en-US" altLang="zh-CN" b="1" dirty="0"/>
                  <a:t>Semantic</a:t>
                </a:r>
              </a:p>
              <a:p>
                <a:pPr algn="ctr"/>
                <a:r>
                  <a:rPr lang="en-US" altLang="zh-CN" b="1" dirty="0"/>
                  <a:t>Equivalence</a:t>
                </a:r>
                <a:endParaRPr lang="zh-CN" altLang="en-US" b="1" dirty="0"/>
              </a:p>
            </p:txBody>
          </p:sp>
          <mc:AlternateContent xmlns:mc="http://schemas.openxmlformats.org/markup-compatibility/2006" xmlns:a14="http://schemas.microsoft.com/office/drawing/2010/main">
            <mc:Choice Requires="a14">
              <p:sp>
                <p:nvSpPr>
                  <p:cNvPr id="90" name="矩形: 圆角 89">
                    <a:extLst>
                      <a:ext uri="{FF2B5EF4-FFF2-40B4-BE49-F238E27FC236}">
                        <a16:creationId xmlns:a16="http://schemas.microsoft.com/office/drawing/2014/main" id="{30BE30FE-0D22-45FE-B950-40A056A388DD}"/>
                      </a:ext>
                    </a:extLst>
                  </p:cNvPr>
                  <p:cNvSpPr/>
                  <p:nvPr/>
                </p:nvSpPr>
                <p:spPr>
                  <a:xfrm>
                    <a:off x="2996929" y="3106818"/>
                    <a:ext cx="1139852" cy="4405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i="1">
                                  <a:latin typeface="Cambria Math" panose="02040503050406030204" pitchFamily="18" charset="0"/>
                                </a:rPr>
                                <m:t>1</m:t>
                              </m:r>
                            </m:sub>
                          </m:sSub>
                        </m:oMath>
                      </m:oMathPara>
                    </a14:m>
                    <a:endParaRPr lang="zh-CN" altLang="zh-CN" sz="2400" dirty="0"/>
                  </a:p>
                </p:txBody>
              </p:sp>
            </mc:Choice>
            <mc:Fallback xmlns="">
              <p:sp>
                <p:nvSpPr>
                  <p:cNvPr id="58" name="矩形: 圆角 57">
                    <a:extLst>
                      <a:ext uri="{FF2B5EF4-FFF2-40B4-BE49-F238E27FC236}">
                        <a16:creationId xmlns:a16="http://schemas.microsoft.com/office/drawing/2014/main" id="{D699662E-31A9-4794-AF68-B483E65A01A4}"/>
                      </a:ext>
                    </a:extLst>
                  </p:cNvPr>
                  <p:cNvSpPr>
                    <a:spLocks noRot="1" noChangeAspect="1" noMove="1" noResize="1" noEditPoints="1" noAdjustHandles="1" noChangeArrowheads="1" noChangeShapeType="1" noTextEdit="1"/>
                  </p:cNvSpPr>
                  <p:nvPr/>
                </p:nvSpPr>
                <p:spPr>
                  <a:xfrm>
                    <a:off x="2996929" y="3106818"/>
                    <a:ext cx="1139852" cy="440527"/>
                  </a:xfrm>
                  <a:prstGeom prst="roundRect">
                    <a:avLst/>
                  </a:prstGeom>
                  <a:blipFill>
                    <a:blip r:embed="rId6"/>
                    <a:stretch>
                      <a:fillRect b="-5405"/>
                    </a:stretch>
                  </a:blipFill>
                </p:spPr>
                <p:txBody>
                  <a:bodyPr/>
                  <a:lstStyle/>
                  <a:p>
                    <a:r>
                      <a:rPr lang="zh-CN" altLang="en-US">
                        <a:noFill/>
                      </a:rPr>
                      <a:t> </a:t>
                    </a:r>
                  </a:p>
                </p:txBody>
              </p:sp>
            </mc:Fallback>
          </mc:AlternateContent>
          <p:sp>
            <p:nvSpPr>
              <p:cNvPr id="91" name="箭头: 下 90">
                <a:extLst>
                  <a:ext uri="{FF2B5EF4-FFF2-40B4-BE49-F238E27FC236}">
                    <a16:creationId xmlns:a16="http://schemas.microsoft.com/office/drawing/2014/main" id="{66B1247E-C401-40E3-B487-B6B4FCA57E40}"/>
                  </a:ext>
                </a:extLst>
              </p:cNvPr>
              <p:cNvSpPr/>
              <p:nvPr/>
            </p:nvSpPr>
            <p:spPr>
              <a:xfrm>
                <a:off x="3403974" y="3552994"/>
                <a:ext cx="275303" cy="47379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文本框 91">
                <a:extLst>
                  <a:ext uri="{FF2B5EF4-FFF2-40B4-BE49-F238E27FC236}">
                    <a16:creationId xmlns:a16="http://schemas.microsoft.com/office/drawing/2014/main" id="{BCD58F51-161F-4708-BB6C-4E51407D386F}"/>
                  </a:ext>
                </a:extLst>
              </p:cNvPr>
              <p:cNvSpPr txBox="1"/>
              <p:nvPr/>
            </p:nvSpPr>
            <p:spPr>
              <a:xfrm>
                <a:off x="2910158" y="2572378"/>
                <a:ext cx="1313394" cy="369332"/>
              </a:xfrm>
              <a:prstGeom prst="rect">
                <a:avLst/>
              </a:prstGeom>
              <a:noFill/>
            </p:spPr>
            <p:txBody>
              <a:bodyPr wrap="square" rtlCol="0">
                <a:spAutoFit/>
              </a:bodyPr>
              <a:lstStyle/>
              <a:p>
                <a:pPr algn="ctr"/>
                <a:r>
                  <a:rPr lang="en-US" altLang="zh-CN" b="1" dirty="0"/>
                  <a:t>C</a:t>
                </a:r>
                <a:endParaRPr lang="zh-CN" altLang="en-US" b="1" dirty="0"/>
              </a:p>
            </p:txBody>
          </p:sp>
          <mc:AlternateContent xmlns:mc="http://schemas.openxmlformats.org/markup-compatibility/2006" xmlns:a14="http://schemas.microsoft.com/office/drawing/2010/main">
            <mc:Choice Requires="a14">
              <p:sp>
                <p:nvSpPr>
                  <p:cNvPr id="93" name="任意多边形: 形状 92">
                    <a:extLst>
                      <a:ext uri="{FF2B5EF4-FFF2-40B4-BE49-F238E27FC236}">
                        <a16:creationId xmlns:a16="http://schemas.microsoft.com/office/drawing/2014/main" id="{C6A58C2C-E859-4E36-A510-76995F77D83F}"/>
                      </a:ext>
                    </a:extLst>
                  </p:cNvPr>
                  <p:cNvSpPr/>
                  <p:nvPr/>
                </p:nvSpPr>
                <p:spPr>
                  <a:xfrm>
                    <a:off x="2996929" y="4024892"/>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62" name="任意多边形: 形状 61">
                    <a:extLst>
                      <a:ext uri="{FF2B5EF4-FFF2-40B4-BE49-F238E27FC236}">
                        <a16:creationId xmlns:a16="http://schemas.microsoft.com/office/drawing/2014/main" id="{D6636C08-428D-4DBB-87C9-208B5362A5DE}"/>
                      </a:ext>
                    </a:extLst>
                  </p:cNvPr>
                  <p:cNvSpPr>
                    <a:spLocks noRot="1" noChangeAspect="1" noMove="1" noResize="1" noEditPoints="1" noAdjustHandles="1" noChangeArrowheads="1" noChangeShapeType="1" noTextEdit="1"/>
                  </p:cNvSpPr>
                  <p:nvPr/>
                </p:nvSpPr>
                <p:spPr>
                  <a:xfrm>
                    <a:off x="2996929" y="4024892"/>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blipFill>
                    <a:blip r:embed="rId7"/>
                    <a:stretch>
                      <a:fillRect b="-16250"/>
                    </a:stretch>
                  </a:blipFill>
                </p:spPr>
                <p:txBody>
                  <a:bodyPr/>
                  <a:lstStyle/>
                  <a:p>
                    <a:r>
                      <a:rPr lang="zh-CN" altLang="en-US">
                        <a:noFill/>
                      </a:rPr>
                      <a:t> </a:t>
                    </a:r>
                  </a:p>
                </p:txBody>
              </p:sp>
            </mc:Fallback>
          </mc:AlternateContent>
          <p:sp>
            <p:nvSpPr>
              <p:cNvPr id="94" name="矩形 93">
                <a:extLst>
                  <a:ext uri="{FF2B5EF4-FFF2-40B4-BE49-F238E27FC236}">
                    <a16:creationId xmlns:a16="http://schemas.microsoft.com/office/drawing/2014/main" id="{1AE88FDD-8B10-4955-B208-D3B52D969454}"/>
                  </a:ext>
                </a:extLst>
              </p:cNvPr>
              <p:cNvSpPr/>
              <p:nvPr/>
            </p:nvSpPr>
            <p:spPr>
              <a:xfrm>
                <a:off x="5781082" y="2432539"/>
                <a:ext cx="1385415" cy="262199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95" name="矩形: 圆角 94">
                    <a:extLst>
                      <a:ext uri="{FF2B5EF4-FFF2-40B4-BE49-F238E27FC236}">
                        <a16:creationId xmlns:a16="http://schemas.microsoft.com/office/drawing/2014/main" id="{22D4F239-E22A-4CE9-AB09-7CF88853DB53}"/>
                      </a:ext>
                    </a:extLst>
                  </p:cNvPr>
                  <p:cNvSpPr/>
                  <p:nvPr/>
                </p:nvSpPr>
                <p:spPr>
                  <a:xfrm>
                    <a:off x="5929092" y="3101323"/>
                    <a:ext cx="1139852" cy="4405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2</m:t>
                              </m:r>
                            </m:sub>
                          </m:sSub>
                        </m:oMath>
                      </m:oMathPara>
                    </a14:m>
                    <a:endParaRPr lang="zh-CN" altLang="zh-CN" sz="2400" dirty="0"/>
                  </a:p>
                </p:txBody>
              </p:sp>
            </mc:Choice>
            <mc:Fallback xmlns="">
              <p:sp>
                <p:nvSpPr>
                  <p:cNvPr id="66" name="矩形: 圆角 65">
                    <a:extLst>
                      <a:ext uri="{FF2B5EF4-FFF2-40B4-BE49-F238E27FC236}">
                        <a16:creationId xmlns:a16="http://schemas.microsoft.com/office/drawing/2014/main" id="{1D266733-2FFD-4DCA-A433-CD1FD7D7C927}"/>
                      </a:ext>
                    </a:extLst>
                  </p:cNvPr>
                  <p:cNvSpPr>
                    <a:spLocks noRot="1" noChangeAspect="1" noMove="1" noResize="1" noEditPoints="1" noAdjustHandles="1" noChangeArrowheads="1" noChangeShapeType="1" noTextEdit="1"/>
                  </p:cNvSpPr>
                  <p:nvPr/>
                </p:nvSpPr>
                <p:spPr>
                  <a:xfrm>
                    <a:off x="5929092" y="3101323"/>
                    <a:ext cx="1139852" cy="440527"/>
                  </a:xfrm>
                  <a:prstGeom prst="roundRect">
                    <a:avLst/>
                  </a:prstGeom>
                  <a:blipFill>
                    <a:blip r:embed="rId8"/>
                    <a:stretch>
                      <a:fillRect b="-5405"/>
                    </a:stretch>
                  </a:blipFill>
                </p:spPr>
                <p:txBody>
                  <a:bodyPr/>
                  <a:lstStyle/>
                  <a:p>
                    <a:r>
                      <a:rPr lang="zh-CN" altLang="en-US">
                        <a:noFill/>
                      </a:rPr>
                      <a:t> </a:t>
                    </a:r>
                  </a:p>
                </p:txBody>
              </p:sp>
            </mc:Fallback>
          </mc:AlternateContent>
          <p:sp>
            <p:nvSpPr>
              <p:cNvPr id="96" name="箭头: 下 95">
                <a:extLst>
                  <a:ext uri="{FF2B5EF4-FFF2-40B4-BE49-F238E27FC236}">
                    <a16:creationId xmlns:a16="http://schemas.microsoft.com/office/drawing/2014/main" id="{0BD76C0F-052A-488B-8B99-A07C7B9D2DA0}"/>
                  </a:ext>
                </a:extLst>
              </p:cNvPr>
              <p:cNvSpPr/>
              <p:nvPr/>
            </p:nvSpPr>
            <p:spPr>
              <a:xfrm>
                <a:off x="6336137" y="3547499"/>
                <a:ext cx="275303" cy="47379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文本框 96">
                <a:extLst>
                  <a:ext uri="{FF2B5EF4-FFF2-40B4-BE49-F238E27FC236}">
                    <a16:creationId xmlns:a16="http://schemas.microsoft.com/office/drawing/2014/main" id="{075005B8-46B2-4898-98C0-08362FF582FF}"/>
                  </a:ext>
                </a:extLst>
              </p:cNvPr>
              <p:cNvSpPr txBox="1"/>
              <p:nvPr/>
            </p:nvSpPr>
            <p:spPr>
              <a:xfrm>
                <a:off x="5698610" y="2432539"/>
                <a:ext cx="1600669" cy="646331"/>
              </a:xfrm>
              <a:prstGeom prst="rect">
                <a:avLst/>
              </a:prstGeom>
              <a:noFill/>
            </p:spPr>
            <p:txBody>
              <a:bodyPr wrap="square" rtlCol="0">
                <a:spAutoFit/>
              </a:bodyPr>
              <a:lstStyle/>
              <a:p>
                <a:pPr algn="ctr"/>
                <a:r>
                  <a:rPr lang="en-US" altLang="zh-CN" b="1" dirty="0"/>
                  <a:t>Intermediate</a:t>
                </a:r>
              </a:p>
              <a:p>
                <a:pPr algn="ctr"/>
                <a:r>
                  <a:rPr lang="en-US" altLang="zh-CN" b="1" dirty="0"/>
                  <a:t>Language</a:t>
                </a:r>
                <a:endParaRPr lang="zh-CN" altLang="en-US" b="1" dirty="0"/>
              </a:p>
            </p:txBody>
          </p:sp>
          <mc:AlternateContent xmlns:mc="http://schemas.openxmlformats.org/markup-compatibility/2006" xmlns:a14="http://schemas.microsoft.com/office/drawing/2010/main">
            <mc:Choice Requires="a14">
              <p:sp>
                <p:nvSpPr>
                  <p:cNvPr id="98" name="任意多边形: 形状 97">
                    <a:extLst>
                      <a:ext uri="{FF2B5EF4-FFF2-40B4-BE49-F238E27FC236}">
                        <a16:creationId xmlns:a16="http://schemas.microsoft.com/office/drawing/2014/main" id="{89137AD5-421A-4B79-9634-E0F42858B9D9}"/>
                      </a:ext>
                    </a:extLst>
                  </p:cNvPr>
                  <p:cNvSpPr/>
                  <p:nvPr/>
                </p:nvSpPr>
                <p:spPr>
                  <a:xfrm>
                    <a:off x="5929092"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70" name="任意多边形: 形状 69">
                    <a:extLst>
                      <a:ext uri="{FF2B5EF4-FFF2-40B4-BE49-F238E27FC236}">
                        <a16:creationId xmlns:a16="http://schemas.microsoft.com/office/drawing/2014/main" id="{001B6D57-C00C-4909-90AB-2B678B4D526D}"/>
                      </a:ext>
                    </a:extLst>
                  </p:cNvPr>
                  <p:cNvSpPr>
                    <a:spLocks noRot="1" noChangeAspect="1" noMove="1" noResize="1" noEditPoints="1" noAdjustHandles="1" noChangeArrowheads="1" noChangeShapeType="1" noTextEdit="1"/>
                  </p:cNvSpPr>
                  <p:nvPr/>
                </p:nvSpPr>
                <p:spPr>
                  <a:xfrm>
                    <a:off x="5929092"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blipFill>
                    <a:blip r:embed="rId9"/>
                    <a:stretch>
                      <a:fillRect b="-17500"/>
                    </a:stretch>
                  </a:blipFill>
                </p:spPr>
                <p:txBody>
                  <a:bodyPr/>
                  <a:lstStyle/>
                  <a:p>
                    <a:r>
                      <a:rPr lang="zh-CN" altLang="en-US">
                        <a:noFill/>
                      </a:rPr>
                      <a:t> </a:t>
                    </a:r>
                  </a:p>
                </p:txBody>
              </p:sp>
            </mc:Fallback>
          </mc:AlternateContent>
          <p:cxnSp>
            <p:nvCxnSpPr>
              <p:cNvPr id="99" name="直接箭头连接符 98">
                <a:extLst>
                  <a:ext uri="{FF2B5EF4-FFF2-40B4-BE49-F238E27FC236}">
                    <a16:creationId xmlns:a16="http://schemas.microsoft.com/office/drawing/2014/main" id="{BFFD2859-F412-44FB-AF54-0456BA41A5F4}"/>
                  </a:ext>
                </a:extLst>
              </p:cNvPr>
              <p:cNvCxnSpPr>
                <a:cxnSpLocks/>
                <a:stCxn id="90" idx="3"/>
                <a:endCxn id="95" idx="1"/>
              </p:cNvCxnSpPr>
              <p:nvPr/>
            </p:nvCxnSpPr>
            <p:spPr>
              <a:xfrm flipV="1">
                <a:off x="4136781" y="3321587"/>
                <a:ext cx="1792311" cy="5495"/>
              </a:xfrm>
              <a:prstGeom prst="straightConnector1">
                <a:avLst/>
              </a:prstGeom>
              <a:ln w="63500">
                <a:solidFill>
                  <a:srgbClr val="FFC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00" name="直接箭头连接符 99">
                <a:extLst>
                  <a:ext uri="{FF2B5EF4-FFF2-40B4-BE49-F238E27FC236}">
                    <a16:creationId xmlns:a16="http://schemas.microsoft.com/office/drawing/2014/main" id="{B6A44357-1BC1-428A-9F53-D04A3DDF21B8}"/>
                  </a:ext>
                </a:extLst>
              </p:cNvPr>
              <p:cNvCxnSpPr>
                <a:cxnSpLocks/>
              </p:cNvCxnSpPr>
              <p:nvPr/>
            </p:nvCxnSpPr>
            <p:spPr>
              <a:xfrm flipV="1">
                <a:off x="4136781" y="4241398"/>
                <a:ext cx="1792311" cy="1"/>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矩形 100">
                <a:extLst>
                  <a:ext uri="{FF2B5EF4-FFF2-40B4-BE49-F238E27FC236}">
                    <a16:creationId xmlns:a16="http://schemas.microsoft.com/office/drawing/2014/main" id="{E755024F-8932-4650-8671-73877B0F7B82}"/>
                  </a:ext>
                </a:extLst>
              </p:cNvPr>
              <p:cNvSpPr/>
              <p:nvPr/>
            </p:nvSpPr>
            <p:spPr>
              <a:xfrm>
                <a:off x="8906838" y="2432539"/>
                <a:ext cx="1385415" cy="262199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102" name="矩形: 圆角 101">
                    <a:extLst>
                      <a:ext uri="{FF2B5EF4-FFF2-40B4-BE49-F238E27FC236}">
                        <a16:creationId xmlns:a16="http://schemas.microsoft.com/office/drawing/2014/main" id="{3A434568-2CFF-4990-887F-099ECB87F970}"/>
                      </a:ext>
                    </a:extLst>
                  </p:cNvPr>
                  <p:cNvSpPr/>
                  <p:nvPr/>
                </p:nvSpPr>
                <p:spPr>
                  <a:xfrm>
                    <a:off x="9054848" y="3101323"/>
                    <a:ext cx="1139852" cy="4405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𝑛</m:t>
                              </m:r>
                            </m:sub>
                          </m:sSub>
                        </m:oMath>
                      </m:oMathPara>
                    </a14:m>
                    <a:endParaRPr lang="zh-CN" altLang="zh-CN" sz="2400" dirty="0"/>
                  </a:p>
                </p:txBody>
              </p:sp>
            </mc:Choice>
            <mc:Fallback xmlns="">
              <p:sp>
                <p:nvSpPr>
                  <p:cNvPr id="78" name="矩形: 圆角 77">
                    <a:extLst>
                      <a:ext uri="{FF2B5EF4-FFF2-40B4-BE49-F238E27FC236}">
                        <a16:creationId xmlns:a16="http://schemas.microsoft.com/office/drawing/2014/main" id="{9C5A662B-4A95-43CC-B7E0-0026DA338FFA}"/>
                      </a:ext>
                    </a:extLst>
                  </p:cNvPr>
                  <p:cNvSpPr>
                    <a:spLocks noRot="1" noChangeAspect="1" noMove="1" noResize="1" noEditPoints="1" noAdjustHandles="1" noChangeArrowheads="1" noChangeShapeType="1" noTextEdit="1"/>
                  </p:cNvSpPr>
                  <p:nvPr/>
                </p:nvSpPr>
                <p:spPr>
                  <a:xfrm>
                    <a:off x="9054848" y="3101323"/>
                    <a:ext cx="1139852" cy="440527"/>
                  </a:xfrm>
                  <a:prstGeom prst="roundRect">
                    <a:avLst/>
                  </a:prstGeom>
                  <a:blipFill>
                    <a:blip r:embed="rId10"/>
                    <a:stretch>
                      <a:fillRect b="-1351"/>
                    </a:stretch>
                  </a:blipFill>
                </p:spPr>
                <p:txBody>
                  <a:bodyPr/>
                  <a:lstStyle/>
                  <a:p>
                    <a:r>
                      <a:rPr lang="zh-CN" altLang="en-US">
                        <a:noFill/>
                      </a:rPr>
                      <a:t> </a:t>
                    </a:r>
                  </a:p>
                </p:txBody>
              </p:sp>
            </mc:Fallback>
          </mc:AlternateContent>
          <p:sp>
            <p:nvSpPr>
              <p:cNvPr id="103" name="箭头: 下 102">
                <a:extLst>
                  <a:ext uri="{FF2B5EF4-FFF2-40B4-BE49-F238E27FC236}">
                    <a16:creationId xmlns:a16="http://schemas.microsoft.com/office/drawing/2014/main" id="{E6FCA843-3579-4658-ACA2-6EB33B2B4F43}"/>
                  </a:ext>
                </a:extLst>
              </p:cNvPr>
              <p:cNvSpPr/>
              <p:nvPr/>
            </p:nvSpPr>
            <p:spPr>
              <a:xfrm>
                <a:off x="9461893" y="3547499"/>
                <a:ext cx="275303" cy="47379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文本框 103">
                <a:extLst>
                  <a:ext uri="{FF2B5EF4-FFF2-40B4-BE49-F238E27FC236}">
                    <a16:creationId xmlns:a16="http://schemas.microsoft.com/office/drawing/2014/main" id="{C23EA2AC-C813-4109-B787-BAFF74F7F1AB}"/>
                  </a:ext>
                </a:extLst>
              </p:cNvPr>
              <p:cNvSpPr txBox="1"/>
              <p:nvPr/>
            </p:nvSpPr>
            <p:spPr>
              <a:xfrm>
                <a:off x="8824439" y="2571038"/>
                <a:ext cx="1600669" cy="369332"/>
              </a:xfrm>
              <a:prstGeom prst="rect">
                <a:avLst/>
              </a:prstGeom>
              <a:noFill/>
            </p:spPr>
            <p:txBody>
              <a:bodyPr wrap="square" rtlCol="0">
                <a:spAutoFit/>
              </a:bodyPr>
              <a:lstStyle/>
              <a:p>
                <a:pPr algn="ctr"/>
                <a:r>
                  <a:rPr lang="en-US" altLang="zh-CN" b="1" dirty="0" err="1"/>
                  <a:t>Asm</a:t>
                </a:r>
                <a:endParaRPr lang="zh-CN" altLang="en-US" b="1" dirty="0"/>
              </a:p>
            </p:txBody>
          </p:sp>
          <mc:AlternateContent xmlns:mc="http://schemas.openxmlformats.org/markup-compatibility/2006" xmlns:a14="http://schemas.microsoft.com/office/drawing/2010/main">
            <mc:Choice Requires="a14">
              <p:sp>
                <p:nvSpPr>
                  <p:cNvPr id="105" name="任意多边形: 形状 104">
                    <a:extLst>
                      <a:ext uri="{FF2B5EF4-FFF2-40B4-BE49-F238E27FC236}">
                        <a16:creationId xmlns:a16="http://schemas.microsoft.com/office/drawing/2014/main" id="{3AA7FE27-BA8B-4D6B-B3A8-76637C80A26F}"/>
                      </a:ext>
                    </a:extLst>
                  </p:cNvPr>
                  <p:cNvSpPr/>
                  <p:nvPr/>
                </p:nvSpPr>
                <p:spPr>
                  <a:xfrm>
                    <a:off x="9054848"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𝑛</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82" name="任意多边形: 形状 81">
                    <a:extLst>
                      <a:ext uri="{FF2B5EF4-FFF2-40B4-BE49-F238E27FC236}">
                        <a16:creationId xmlns:a16="http://schemas.microsoft.com/office/drawing/2014/main" id="{24171D7F-E28E-4930-BE71-4D49342E143E}"/>
                      </a:ext>
                    </a:extLst>
                  </p:cNvPr>
                  <p:cNvSpPr>
                    <a:spLocks noRot="1" noChangeAspect="1" noMove="1" noResize="1" noEditPoints="1" noAdjustHandles="1" noChangeArrowheads="1" noChangeShapeType="1" noTextEdit="1"/>
                  </p:cNvSpPr>
                  <p:nvPr/>
                </p:nvSpPr>
                <p:spPr>
                  <a:xfrm>
                    <a:off x="9054848"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blipFill>
                    <a:blip r:embed="rId11"/>
                    <a:stretch>
                      <a:fillRect b="-17500"/>
                    </a:stretch>
                  </a:blipFill>
                </p:spPr>
                <p:txBody>
                  <a:bodyPr/>
                  <a:lstStyle/>
                  <a:p>
                    <a:r>
                      <a:rPr lang="zh-CN" altLang="en-US">
                        <a:noFill/>
                      </a:rPr>
                      <a:t> </a:t>
                    </a:r>
                  </a:p>
                </p:txBody>
              </p:sp>
            </mc:Fallback>
          </mc:AlternateContent>
          <p:cxnSp>
            <p:nvCxnSpPr>
              <p:cNvPr id="106" name="直接箭头连接符 105">
                <a:extLst>
                  <a:ext uri="{FF2B5EF4-FFF2-40B4-BE49-F238E27FC236}">
                    <a16:creationId xmlns:a16="http://schemas.microsoft.com/office/drawing/2014/main" id="{09EC3AE3-8682-4C16-972F-480B81E7D429}"/>
                  </a:ext>
                </a:extLst>
              </p:cNvPr>
              <p:cNvCxnSpPr>
                <a:cxnSpLocks/>
                <a:stCxn id="95" idx="3"/>
                <a:endCxn id="102" idx="1"/>
              </p:cNvCxnSpPr>
              <p:nvPr/>
            </p:nvCxnSpPr>
            <p:spPr>
              <a:xfrm>
                <a:off x="7068944" y="3321587"/>
                <a:ext cx="1985904" cy="0"/>
              </a:xfrm>
              <a:prstGeom prst="straightConnector1">
                <a:avLst/>
              </a:prstGeom>
              <a:ln w="635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7" name="直接箭头连接符 106">
                <a:extLst>
                  <a:ext uri="{FF2B5EF4-FFF2-40B4-BE49-F238E27FC236}">
                    <a16:creationId xmlns:a16="http://schemas.microsoft.com/office/drawing/2014/main" id="{62057EA7-F233-4BAF-A09E-0E1363C4F83A}"/>
                  </a:ext>
                </a:extLst>
              </p:cNvPr>
              <p:cNvCxnSpPr>
                <a:cxnSpLocks/>
              </p:cNvCxnSpPr>
              <p:nvPr/>
            </p:nvCxnSpPr>
            <p:spPr>
              <a:xfrm>
                <a:off x="7068944" y="4241398"/>
                <a:ext cx="1985904" cy="1"/>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16" name="文本框 115">
              <a:extLst>
                <a:ext uri="{FF2B5EF4-FFF2-40B4-BE49-F238E27FC236}">
                  <a16:creationId xmlns:a16="http://schemas.microsoft.com/office/drawing/2014/main" id="{FABE8568-ED2E-4818-A304-047790509A7D}"/>
                </a:ext>
              </a:extLst>
            </p:cNvPr>
            <p:cNvSpPr txBox="1"/>
            <p:nvPr/>
          </p:nvSpPr>
          <p:spPr>
            <a:xfrm>
              <a:off x="7591833" y="2871493"/>
              <a:ext cx="1590255" cy="646331"/>
            </a:xfrm>
            <a:prstGeom prst="rect">
              <a:avLst/>
            </a:prstGeom>
            <a:noFill/>
          </p:spPr>
          <p:txBody>
            <a:bodyPr wrap="square" rtlCol="0">
              <a:spAutoFit/>
            </a:bodyPr>
            <a:lstStyle/>
            <a:p>
              <a:pPr algn="ctr"/>
              <a:r>
                <a:rPr lang="en-US" altLang="zh-CN" b="1" dirty="0"/>
                <a:t>Semantic</a:t>
              </a:r>
            </a:p>
            <a:p>
              <a:pPr algn="ctr"/>
              <a:r>
                <a:rPr lang="en-US" altLang="zh-CN" b="1" dirty="0"/>
                <a:t>Equivalence</a:t>
              </a:r>
              <a:endParaRPr lang="zh-CN" altLang="en-US" b="1" dirty="0"/>
            </a:p>
          </p:txBody>
        </p:sp>
      </p:grpSp>
      <mc:AlternateContent xmlns:mc="http://schemas.openxmlformats.org/markup-compatibility/2006" xmlns:a14="http://schemas.microsoft.com/office/drawing/2010/main">
        <mc:Choice Requires="a14">
          <p:sp>
            <p:nvSpPr>
              <p:cNvPr id="109" name="任意多边形: 形状 108">
                <a:extLst>
                  <a:ext uri="{FF2B5EF4-FFF2-40B4-BE49-F238E27FC236}">
                    <a16:creationId xmlns:a16="http://schemas.microsoft.com/office/drawing/2014/main" id="{09495970-5F45-4760-A367-07AD391A0279}"/>
                  </a:ext>
                </a:extLst>
              </p:cNvPr>
              <p:cNvSpPr/>
              <p:nvPr/>
            </p:nvSpPr>
            <p:spPr>
              <a:xfrm>
                <a:off x="3234709" y="3980145"/>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𝑀</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109" name="任意多边形: 形状 108">
                <a:extLst>
                  <a:ext uri="{FF2B5EF4-FFF2-40B4-BE49-F238E27FC236}">
                    <a16:creationId xmlns:a16="http://schemas.microsoft.com/office/drawing/2014/main" id="{09495970-5F45-4760-A367-07AD391A0279}"/>
                  </a:ext>
                </a:extLst>
              </p:cNvPr>
              <p:cNvSpPr>
                <a:spLocks noRot="1" noChangeAspect="1" noMove="1" noResize="1" noEditPoints="1" noAdjustHandles="1" noChangeArrowheads="1" noChangeShapeType="1" noTextEdit="1"/>
              </p:cNvSpPr>
              <p:nvPr/>
            </p:nvSpPr>
            <p:spPr>
              <a:xfrm>
                <a:off x="3234709" y="3980145"/>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blipFill>
                <a:blip r:embed="rId12"/>
                <a:stretch>
                  <a:fillRect b="-1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0" name="任意多边形: 形状 109">
                <a:extLst>
                  <a:ext uri="{FF2B5EF4-FFF2-40B4-BE49-F238E27FC236}">
                    <a16:creationId xmlns:a16="http://schemas.microsoft.com/office/drawing/2014/main" id="{86C9A5EE-6AD1-426D-B7BA-892ED069456B}"/>
                  </a:ext>
                </a:extLst>
              </p:cNvPr>
              <p:cNvSpPr/>
              <p:nvPr/>
            </p:nvSpPr>
            <p:spPr>
              <a:xfrm>
                <a:off x="6166872" y="397465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𝑀</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110" name="任意多边形: 形状 109">
                <a:extLst>
                  <a:ext uri="{FF2B5EF4-FFF2-40B4-BE49-F238E27FC236}">
                    <a16:creationId xmlns:a16="http://schemas.microsoft.com/office/drawing/2014/main" id="{86C9A5EE-6AD1-426D-B7BA-892ED069456B}"/>
                  </a:ext>
                </a:extLst>
              </p:cNvPr>
              <p:cNvSpPr>
                <a:spLocks noRot="1" noChangeAspect="1" noMove="1" noResize="1" noEditPoints="1" noAdjustHandles="1" noChangeArrowheads="1" noChangeShapeType="1" noTextEdit="1"/>
              </p:cNvSpPr>
              <p:nvPr/>
            </p:nvSpPr>
            <p:spPr>
              <a:xfrm>
                <a:off x="6166872" y="397465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blipFill>
                <a:blip r:embed="rId13"/>
                <a:stretch>
                  <a:fillRect b="-1250"/>
                </a:stretch>
              </a:blipFill>
            </p:spPr>
            <p:txBody>
              <a:bodyPr/>
              <a:lstStyle/>
              <a:p>
                <a:r>
                  <a:rPr lang="zh-CN" altLang="en-US">
                    <a:noFill/>
                  </a:rPr>
                  <a:t> </a:t>
                </a:r>
              </a:p>
            </p:txBody>
          </p:sp>
        </mc:Fallback>
      </mc:AlternateContent>
      <p:cxnSp>
        <p:nvCxnSpPr>
          <p:cNvPr id="111" name="直接箭头连接符 110">
            <a:extLst>
              <a:ext uri="{FF2B5EF4-FFF2-40B4-BE49-F238E27FC236}">
                <a16:creationId xmlns:a16="http://schemas.microsoft.com/office/drawing/2014/main" id="{2F01F25D-F34A-43C7-8EF1-5FC06A8FD6B3}"/>
              </a:ext>
            </a:extLst>
          </p:cNvPr>
          <p:cNvCxnSpPr>
            <a:cxnSpLocks/>
          </p:cNvCxnSpPr>
          <p:nvPr/>
        </p:nvCxnSpPr>
        <p:spPr>
          <a:xfrm>
            <a:off x="4374560" y="4240771"/>
            <a:ext cx="1792312" cy="0"/>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2" name="文本框 111">
            <a:extLst>
              <a:ext uri="{FF2B5EF4-FFF2-40B4-BE49-F238E27FC236}">
                <a16:creationId xmlns:a16="http://schemas.microsoft.com/office/drawing/2014/main" id="{9728AE60-0C8E-4730-B02E-0688D24A446A}"/>
              </a:ext>
            </a:extLst>
          </p:cNvPr>
          <p:cNvSpPr txBox="1"/>
          <p:nvPr/>
        </p:nvSpPr>
        <p:spPr>
          <a:xfrm>
            <a:off x="4750269" y="3874096"/>
            <a:ext cx="1416603" cy="723275"/>
          </a:xfrm>
          <a:prstGeom prst="rect">
            <a:avLst/>
          </a:prstGeom>
          <a:noFill/>
        </p:spPr>
        <p:txBody>
          <a:bodyPr wrap="square" rtlCol="0">
            <a:spAutoFit/>
          </a:bodyPr>
          <a:lstStyle/>
          <a:p>
            <a:r>
              <a:rPr lang="en-US" altLang="zh-CN" b="1" dirty="0">
                <a:solidFill>
                  <a:srgbClr val="FF0000"/>
                </a:solidFill>
              </a:rPr>
              <a:t>Memory</a:t>
            </a:r>
          </a:p>
          <a:p>
            <a:pPr>
              <a:spcBef>
                <a:spcPts val="600"/>
              </a:spcBef>
            </a:pPr>
            <a:r>
              <a:rPr lang="en-US" altLang="zh-CN" b="1" dirty="0">
                <a:solidFill>
                  <a:srgbClr val="FF0000"/>
                </a:solidFill>
              </a:rPr>
              <a:t>Injection</a:t>
            </a:r>
            <a:endParaRPr lang="zh-CN" altLang="en-US" b="1" dirty="0">
              <a:solidFill>
                <a:srgbClr val="FF0000"/>
              </a:solidFill>
            </a:endParaRPr>
          </a:p>
        </p:txBody>
      </p:sp>
      <mc:AlternateContent xmlns:mc="http://schemas.openxmlformats.org/markup-compatibility/2006" xmlns:a14="http://schemas.microsoft.com/office/drawing/2010/main">
        <mc:Choice Requires="a14">
          <p:sp>
            <p:nvSpPr>
              <p:cNvPr id="113" name="任意多边形: 形状 112">
                <a:extLst>
                  <a:ext uri="{FF2B5EF4-FFF2-40B4-BE49-F238E27FC236}">
                    <a16:creationId xmlns:a16="http://schemas.microsoft.com/office/drawing/2014/main" id="{0E783DDA-0746-4E07-974C-CF1E4158265C}"/>
                  </a:ext>
                </a:extLst>
              </p:cNvPr>
              <p:cNvSpPr/>
              <p:nvPr/>
            </p:nvSpPr>
            <p:spPr>
              <a:xfrm>
                <a:off x="9292628" y="397465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𝑀</m:t>
                          </m:r>
                        </m:e>
                        <m:sub>
                          <m:r>
                            <a:rPr lang="en-US" altLang="zh-CN" sz="2400" b="0" i="1" smtClean="0">
                              <a:latin typeface="Cambria Math" panose="02040503050406030204" pitchFamily="18" charset="0"/>
                            </a:rPr>
                            <m:t>𝑛</m:t>
                          </m:r>
                        </m:sub>
                      </m:sSub>
                    </m:oMath>
                  </m:oMathPara>
                </a14:m>
                <a:endParaRPr lang="en-US" altLang="zh-CN" sz="2400" b="0" dirty="0"/>
              </a:p>
            </p:txBody>
          </p:sp>
        </mc:Choice>
        <mc:Fallback xmlns="">
          <p:sp>
            <p:nvSpPr>
              <p:cNvPr id="113" name="任意多边形: 形状 112">
                <a:extLst>
                  <a:ext uri="{FF2B5EF4-FFF2-40B4-BE49-F238E27FC236}">
                    <a16:creationId xmlns:a16="http://schemas.microsoft.com/office/drawing/2014/main" id="{0E783DDA-0746-4E07-974C-CF1E4158265C}"/>
                  </a:ext>
                </a:extLst>
              </p:cNvPr>
              <p:cNvSpPr>
                <a:spLocks noRot="1" noChangeAspect="1" noMove="1" noResize="1" noEditPoints="1" noAdjustHandles="1" noChangeArrowheads="1" noChangeShapeType="1" noTextEdit="1"/>
              </p:cNvSpPr>
              <p:nvPr/>
            </p:nvSpPr>
            <p:spPr>
              <a:xfrm>
                <a:off x="9292628" y="397465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blipFill>
                <a:blip r:embed="rId14"/>
                <a:stretch>
                  <a:fillRect/>
                </a:stretch>
              </a:blipFill>
            </p:spPr>
            <p:txBody>
              <a:bodyPr/>
              <a:lstStyle/>
              <a:p>
                <a:r>
                  <a:rPr lang="zh-CN" altLang="en-US">
                    <a:noFill/>
                  </a:rPr>
                  <a:t> </a:t>
                </a:r>
              </a:p>
            </p:txBody>
          </p:sp>
        </mc:Fallback>
      </mc:AlternateContent>
      <p:cxnSp>
        <p:nvCxnSpPr>
          <p:cNvPr id="114" name="直接箭头连接符 113">
            <a:extLst>
              <a:ext uri="{FF2B5EF4-FFF2-40B4-BE49-F238E27FC236}">
                <a16:creationId xmlns:a16="http://schemas.microsoft.com/office/drawing/2014/main" id="{F819F85B-A45F-477D-AEB7-BFAF325A419F}"/>
              </a:ext>
            </a:extLst>
          </p:cNvPr>
          <p:cNvCxnSpPr>
            <a:cxnSpLocks/>
          </p:cNvCxnSpPr>
          <p:nvPr/>
        </p:nvCxnSpPr>
        <p:spPr>
          <a:xfrm>
            <a:off x="7306724" y="4235733"/>
            <a:ext cx="1985904" cy="5038"/>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文本框 114">
            <a:extLst>
              <a:ext uri="{FF2B5EF4-FFF2-40B4-BE49-F238E27FC236}">
                <a16:creationId xmlns:a16="http://schemas.microsoft.com/office/drawing/2014/main" id="{C0688E9B-D915-40E9-8F03-CE7CCE71E1B4}"/>
              </a:ext>
            </a:extLst>
          </p:cNvPr>
          <p:cNvSpPr txBox="1"/>
          <p:nvPr/>
        </p:nvSpPr>
        <p:spPr>
          <a:xfrm>
            <a:off x="7608949" y="3892138"/>
            <a:ext cx="1416603" cy="723275"/>
          </a:xfrm>
          <a:prstGeom prst="rect">
            <a:avLst/>
          </a:prstGeom>
          <a:noFill/>
        </p:spPr>
        <p:txBody>
          <a:bodyPr wrap="square" rtlCol="0">
            <a:spAutoFit/>
          </a:bodyPr>
          <a:lstStyle/>
          <a:p>
            <a:r>
              <a:rPr lang="en-US" altLang="zh-CN" b="1" dirty="0">
                <a:solidFill>
                  <a:srgbClr val="FF0000"/>
                </a:solidFill>
              </a:rPr>
              <a:t>Memory</a:t>
            </a:r>
          </a:p>
          <a:p>
            <a:pPr>
              <a:spcBef>
                <a:spcPts val="600"/>
              </a:spcBef>
            </a:pPr>
            <a:r>
              <a:rPr lang="en-US" altLang="zh-CN" b="1" dirty="0">
                <a:solidFill>
                  <a:srgbClr val="FF0000"/>
                </a:solidFill>
              </a:rPr>
              <a:t>Injection</a:t>
            </a:r>
            <a:endParaRPr lang="zh-CN" altLang="en-US" b="1" dirty="0">
              <a:solidFill>
                <a:srgbClr val="FF0000"/>
              </a:solidFill>
            </a:endParaRPr>
          </a:p>
        </p:txBody>
      </p:sp>
      <p:sp>
        <p:nvSpPr>
          <p:cNvPr id="40" name="文本框 39">
            <a:extLst>
              <a:ext uri="{FF2B5EF4-FFF2-40B4-BE49-F238E27FC236}">
                <a16:creationId xmlns:a16="http://schemas.microsoft.com/office/drawing/2014/main" id="{1149C54A-4BCF-47AF-ADBD-013B480EF8DB}"/>
              </a:ext>
            </a:extLst>
          </p:cNvPr>
          <p:cNvSpPr txBox="1"/>
          <p:nvPr/>
        </p:nvSpPr>
        <p:spPr>
          <a:xfrm>
            <a:off x="3962004" y="4673689"/>
            <a:ext cx="4150006" cy="369332"/>
          </a:xfrm>
          <a:prstGeom prst="rect">
            <a:avLst/>
          </a:prstGeom>
          <a:noFill/>
        </p:spPr>
        <p:txBody>
          <a:bodyPr wrap="square">
            <a:spAutoFit/>
          </a:bodyPr>
          <a:lstStyle/>
          <a:p>
            <a:r>
              <a:rPr lang="en-US" altLang="zh-CN" sz="1800" b="1" dirty="0">
                <a:solidFill>
                  <a:schemeClr val="accent1"/>
                </a:solidFill>
              </a:rPr>
              <a:t>The Structure of Nominal </a:t>
            </a:r>
            <a:r>
              <a:rPr lang="en-US" altLang="zh-CN" sz="1800" b="1" dirty="0" err="1">
                <a:solidFill>
                  <a:schemeClr val="accent1"/>
                </a:solidFill>
              </a:rPr>
              <a:t>CompCert</a:t>
            </a:r>
            <a:endParaRPr lang="en-US" altLang="zh-CN" sz="1800" b="1" dirty="0">
              <a:solidFill>
                <a:schemeClr val="accent1"/>
              </a:solidFill>
            </a:endParaRPr>
          </a:p>
        </p:txBody>
      </p:sp>
    </p:spTree>
    <p:custDataLst>
      <p:tags r:id="rId1"/>
    </p:custDataLst>
    <p:extLst>
      <p:ext uri="{BB962C8B-B14F-4D97-AF65-F5344CB8AC3E}">
        <p14:creationId xmlns:p14="http://schemas.microsoft.com/office/powerpoint/2010/main" val="1214292822"/>
      </p:ext>
    </p:extLst>
  </p:cSld>
  <p:clrMapOvr>
    <a:masterClrMapping/>
  </p:clrMapOvr>
  <mc:AlternateContent xmlns:mc="http://schemas.openxmlformats.org/markup-compatibility/2006" xmlns:p14="http://schemas.microsoft.com/office/powerpoint/2010/main">
    <mc:Choice Requires="p14">
      <p:transition p14:dur="10" advTm="30646"/>
    </mc:Choice>
    <mc:Fallback xmlns="">
      <p:transition advTm="306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9"/>
                                        </p:tgtEl>
                                        <p:attrNameLst>
                                          <p:attrName>style.visibility</p:attrName>
                                        </p:attrNameLst>
                                      </p:cBhvr>
                                      <p:to>
                                        <p:strVal val="visible"/>
                                      </p:to>
                                    </p:set>
                                    <p:animEffect transition="in" filter="fade">
                                      <p:cBhvr>
                                        <p:cTn id="13" dur="500"/>
                                        <p:tgtEl>
                                          <p:spTgt spid="10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8"/>
                                        </p:tgtEl>
                                        <p:attrNameLst>
                                          <p:attrName>style.visibility</p:attrName>
                                        </p:attrNameLst>
                                      </p:cBhvr>
                                      <p:to>
                                        <p:strVal val="visible"/>
                                      </p:to>
                                    </p:set>
                                    <p:animEffect transition="in" filter="fade">
                                      <p:cBhvr>
                                        <p:cTn id="16" dur="500"/>
                                        <p:tgtEl>
                                          <p:spTgt spid="10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0"/>
                                        </p:tgtEl>
                                        <p:attrNameLst>
                                          <p:attrName>style.visibility</p:attrName>
                                        </p:attrNameLst>
                                      </p:cBhvr>
                                      <p:to>
                                        <p:strVal val="visible"/>
                                      </p:to>
                                    </p:set>
                                    <p:animEffect transition="in" filter="fade">
                                      <p:cBhvr>
                                        <p:cTn id="19" dur="500"/>
                                        <p:tgtEl>
                                          <p:spTgt spid="1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3"/>
                                        </p:tgtEl>
                                        <p:attrNameLst>
                                          <p:attrName>style.visibility</p:attrName>
                                        </p:attrNameLst>
                                      </p:cBhvr>
                                      <p:to>
                                        <p:strVal val="visible"/>
                                      </p:to>
                                    </p:set>
                                    <p:animEffect transition="in" filter="fade">
                                      <p:cBhvr>
                                        <p:cTn id="22" dur="500"/>
                                        <p:tgtEl>
                                          <p:spTgt spid="1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2"/>
                                        </p:tgtEl>
                                        <p:attrNameLst>
                                          <p:attrName>style.visibility</p:attrName>
                                        </p:attrNameLst>
                                      </p:cBhvr>
                                      <p:to>
                                        <p:strVal val="visible"/>
                                      </p:to>
                                    </p:set>
                                    <p:animEffect transition="in" filter="fade">
                                      <p:cBhvr>
                                        <p:cTn id="25" dur="500"/>
                                        <p:tgtEl>
                                          <p:spTgt spid="112"/>
                                        </p:tgtEl>
                                      </p:cBhvr>
                                    </p:animEffect>
                                  </p:childTnLst>
                                </p:cTn>
                              </p:par>
                              <p:par>
                                <p:cTn id="26" presetID="10" presetClass="entr" presetSubtype="0" fill="hold" nodeType="withEffect">
                                  <p:stCondLst>
                                    <p:cond delay="0"/>
                                  </p:stCondLst>
                                  <p:childTnLst>
                                    <p:set>
                                      <p:cBhvr>
                                        <p:cTn id="27" dur="1" fill="hold">
                                          <p:stCondLst>
                                            <p:cond delay="0"/>
                                          </p:stCondLst>
                                        </p:cTn>
                                        <p:tgtEl>
                                          <p:spTgt spid="111"/>
                                        </p:tgtEl>
                                        <p:attrNameLst>
                                          <p:attrName>style.visibility</p:attrName>
                                        </p:attrNameLst>
                                      </p:cBhvr>
                                      <p:to>
                                        <p:strVal val="visible"/>
                                      </p:to>
                                    </p:set>
                                    <p:animEffect transition="in" filter="fade">
                                      <p:cBhvr>
                                        <p:cTn id="28" dur="500"/>
                                        <p:tgtEl>
                                          <p:spTgt spid="1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5"/>
                                        </p:tgtEl>
                                        <p:attrNameLst>
                                          <p:attrName>style.visibility</p:attrName>
                                        </p:attrNameLst>
                                      </p:cBhvr>
                                      <p:to>
                                        <p:strVal val="visible"/>
                                      </p:to>
                                    </p:set>
                                    <p:animEffect transition="in" filter="fade">
                                      <p:cBhvr>
                                        <p:cTn id="31" dur="500"/>
                                        <p:tgtEl>
                                          <p:spTgt spid="115"/>
                                        </p:tgtEl>
                                      </p:cBhvr>
                                    </p:animEffect>
                                  </p:childTnLst>
                                </p:cTn>
                              </p:par>
                              <p:par>
                                <p:cTn id="32" presetID="10" presetClass="entr" presetSubtype="0" fill="hold" nodeType="withEffect">
                                  <p:stCondLst>
                                    <p:cond delay="0"/>
                                  </p:stCondLst>
                                  <p:childTnLst>
                                    <p:set>
                                      <p:cBhvr>
                                        <p:cTn id="33" dur="1" fill="hold">
                                          <p:stCondLst>
                                            <p:cond delay="0"/>
                                          </p:stCondLst>
                                        </p:cTn>
                                        <p:tgtEl>
                                          <p:spTgt spid="114"/>
                                        </p:tgtEl>
                                        <p:attrNameLst>
                                          <p:attrName>style.visibility</p:attrName>
                                        </p:attrNameLst>
                                      </p:cBhvr>
                                      <p:to>
                                        <p:strVal val="visible"/>
                                      </p:to>
                                    </p:set>
                                    <p:animEffect transition="in" filter="fade">
                                      <p:cBhvr>
                                        <p:cTn id="34" dur="500"/>
                                        <p:tgtEl>
                                          <p:spTgt spid="114"/>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09" grpId="0" animBg="1"/>
      <p:bldP spid="110" grpId="0" animBg="1"/>
      <p:bldP spid="112" grpId="0"/>
      <p:bldP spid="113" grpId="0" animBg="1"/>
      <p:bldP spid="115" grpId="0"/>
      <p:bldP spid="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5088A9-8799-4517-B5E7-EDD3881FF2B2}"/>
              </a:ext>
            </a:extLst>
          </p:cNvPr>
          <p:cNvSpPr>
            <a:spLocks noGrp="1"/>
          </p:cNvSpPr>
          <p:nvPr>
            <p:ph type="title"/>
          </p:nvPr>
        </p:nvSpPr>
        <p:spPr/>
        <p:txBody>
          <a:bodyPr/>
          <a:lstStyle/>
          <a:p>
            <a:r>
              <a:rPr lang="en-US" altLang="zh-CN"/>
              <a:t>Enhanced </a:t>
            </a:r>
            <a:r>
              <a:rPr lang="en-US" altLang="zh-CN" dirty="0"/>
              <a:t>Verified Compilation</a:t>
            </a:r>
            <a:endParaRPr lang="zh-CN" altLang="en-US" dirty="0"/>
          </a:p>
        </p:txBody>
      </p:sp>
      <p:sp>
        <p:nvSpPr>
          <p:cNvPr id="5" name="内容占位符 4">
            <a:extLst>
              <a:ext uri="{FF2B5EF4-FFF2-40B4-BE49-F238E27FC236}">
                <a16:creationId xmlns:a16="http://schemas.microsoft.com/office/drawing/2014/main" id="{829F66A8-32A7-46C1-B0E7-E1A19317FB50}"/>
              </a:ext>
            </a:extLst>
          </p:cNvPr>
          <p:cNvSpPr>
            <a:spLocks noGrp="1"/>
          </p:cNvSpPr>
          <p:nvPr>
            <p:ph idx="1"/>
          </p:nvPr>
        </p:nvSpPr>
        <p:spPr>
          <a:xfrm>
            <a:off x="1762432" y="4426953"/>
            <a:ext cx="9200535" cy="1279035"/>
          </a:xfrm>
        </p:spPr>
        <p:txBody>
          <a:bodyPr/>
          <a:lstStyle/>
          <a:p>
            <a:pPr marL="457200" indent="-457200">
              <a:buFont typeface="+mj-lt"/>
              <a:buAutoNum type="arabicPeriod"/>
            </a:pPr>
            <a:r>
              <a:rPr lang="en-US" altLang="zh-CN" b="1" dirty="0"/>
              <a:t>Verified Compilation with Structured Memory</a:t>
            </a:r>
          </a:p>
          <a:p>
            <a:pPr marL="457200" indent="-457200">
              <a:buFont typeface="+mj-lt"/>
              <a:buAutoNum type="arabicPeriod"/>
            </a:pPr>
            <a:r>
              <a:rPr lang="en-US" altLang="zh-CN" b="1" dirty="0"/>
              <a:t>Verified Contextual Compilation to Multi-Stack Machines</a:t>
            </a:r>
          </a:p>
        </p:txBody>
      </p:sp>
      <p:sp>
        <p:nvSpPr>
          <p:cNvPr id="4" name="灯片编号占位符 3">
            <a:extLst>
              <a:ext uri="{FF2B5EF4-FFF2-40B4-BE49-F238E27FC236}">
                <a16:creationId xmlns:a16="http://schemas.microsoft.com/office/drawing/2014/main" id="{1BC6D616-3E20-413C-BA71-072E725F67EC}"/>
              </a:ext>
            </a:extLst>
          </p:cNvPr>
          <p:cNvSpPr>
            <a:spLocks noGrp="1"/>
          </p:cNvSpPr>
          <p:nvPr>
            <p:ph type="sldNum" sz="quarter" idx="12"/>
          </p:nvPr>
        </p:nvSpPr>
        <p:spPr/>
        <p:txBody>
          <a:bodyPr/>
          <a:lstStyle/>
          <a:p>
            <a:fld id="{2D41EB45-D69C-409E-BB76-CE8D45961290}" type="slidenum">
              <a:rPr lang="zh-CN" altLang="en-US" smtClean="0"/>
              <a:pPr/>
              <a:t>12</a:t>
            </a:fld>
            <a:endParaRPr lang="zh-CN" altLang="en-US" dirty="0"/>
          </a:p>
        </p:txBody>
      </p:sp>
      <p:sp>
        <p:nvSpPr>
          <p:cNvPr id="9" name="矩形: 圆角 8">
            <a:extLst>
              <a:ext uri="{FF2B5EF4-FFF2-40B4-BE49-F238E27FC236}">
                <a16:creationId xmlns:a16="http://schemas.microsoft.com/office/drawing/2014/main" id="{82AE7DBD-7604-4ED1-A145-BB81E27FEC43}"/>
              </a:ext>
            </a:extLst>
          </p:cNvPr>
          <p:cNvSpPr/>
          <p:nvPr/>
        </p:nvSpPr>
        <p:spPr>
          <a:xfrm>
            <a:off x="5243841" y="1814455"/>
            <a:ext cx="1472448" cy="77985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err="1">
                <a:solidFill>
                  <a:schemeClr val="tx1"/>
                </a:solidFill>
              </a:rPr>
              <a:t>CompCert</a:t>
            </a:r>
            <a:endParaRPr lang="zh-CN" altLang="en-US" b="1" dirty="0">
              <a:solidFill>
                <a:schemeClr val="tx1"/>
              </a:solidFill>
            </a:endParaRPr>
          </a:p>
        </p:txBody>
      </p:sp>
      <p:sp>
        <p:nvSpPr>
          <p:cNvPr id="12" name="右大括号 11">
            <a:extLst>
              <a:ext uri="{FF2B5EF4-FFF2-40B4-BE49-F238E27FC236}">
                <a16:creationId xmlns:a16="http://schemas.microsoft.com/office/drawing/2014/main" id="{B179183C-F4C9-4C92-A2C3-0A222017DF1E}"/>
              </a:ext>
            </a:extLst>
          </p:cNvPr>
          <p:cNvSpPr/>
          <p:nvPr/>
        </p:nvSpPr>
        <p:spPr>
          <a:xfrm rot="10800000">
            <a:off x="2094908" y="1819895"/>
            <a:ext cx="405113" cy="771695"/>
          </a:xfrm>
          <a:prstGeom prst="rightBrace">
            <a:avLst>
              <a:gd name="adj1" fmla="val 73746"/>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93A6B190-0F5C-47AC-9355-A123F6CF34E6}"/>
              </a:ext>
            </a:extLst>
          </p:cNvPr>
          <p:cNvSpPr txBox="1"/>
          <p:nvPr/>
        </p:nvSpPr>
        <p:spPr>
          <a:xfrm>
            <a:off x="759543" y="1853159"/>
            <a:ext cx="1335365" cy="646331"/>
          </a:xfrm>
          <a:prstGeom prst="rect">
            <a:avLst/>
          </a:prstGeom>
          <a:noFill/>
        </p:spPr>
        <p:txBody>
          <a:bodyPr wrap="square" rtlCol="0">
            <a:spAutoFit/>
          </a:bodyPr>
          <a:lstStyle/>
          <a:p>
            <a:r>
              <a:rPr lang="en-US" altLang="zh-CN" b="1" dirty="0">
                <a:solidFill>
                  <a:schemeClr val="accent1"/>
                </a:solidFill>
              </a:rPr>
              <a:t>Original </a:t>
            </a:r>
            <a:r>
              <a:rPr lang="en-US" altLang="zh-CN" b="1" dirty="0" err="1">
                <a:solidFill>
                  <a:schemeClr val="accent1"/>
                </a:solidFill>
              </a:rPr>
              <a:t>CompCert</a:t>
            </a:r>
            <a:endParaRPr lang="zh-CN" altLang="en-US" b="1" dirty="0">
              <a:solidFill>
                <a:schemeClr val="accent1"/>
              </a:solidFill>
            </a:endParaRPr>
          </a:p>
        </p:txBody>
      </p:sp>
      <p:sp>
        <p:nvSpPr>
          <p:cNvPr id="20" name="文本框 19">
            <a:extLst>
              <a:ext uri="{FF2B5EF4-FFF2-40B4-BE49-F238E27FC236}">
                <a16:creationId xmlns:a16="http://schemas.microsoft.com/office/drawing/2014/main" id="{7F3EA404-6362-49C6-B264-B8EC22CB9C2A}"/>
              </a:ext>
            </a:extLst>
          </p:cNvPr>
          <p:cNvSpPr txBox="1"/>
          <p:nvPr/>
        </p:nvSpPr>
        <p:spPr>
          <a:xfrm>
            <a:off x="789229" y="3067787"/>
            <a:ext cx="1305678" cy="369332"/>
          </a:xfrm>
          <a:prstGeom prst="rect">
            <a:avLst/>
          </a:prstGeom>
          <a:noFill/>
        </p:spPr>
        <p:txBody>
          <a:bodyPr wrap="square" rtlCol="0">
            <a:spAutoFit/>
          </a:bodyPr>
          <a:lstStyle/>
          <a:p>
            <a:r>
              <a:rPr lang="en-US" altLang="zh-CN" b="1" dirty="0">
                <a:solidFill>
                  <a:srgbClr val="FF0000"/>
                </a:solidFill>
              </a:rPr>
              <a:t>This Work</a:t>
            </a:r>
            <a:endParaRPr lang="zh-CN" altLang="en-US" b="1" dirty="0">
              <a:solidFill>
                <a:srgbClr val="FF0000"/>
              </a:solidFill>
            </a:endParaRPr>
          </a:p>
        </p:txBody>
      </p:sp>
      <p:sp>
        <p:nvSpPr>
          <p:cNvPr id="21" name="右大括号 20">
            <a:extLst>
              <a:ext uri="{FF2B5EF4-FFF2-40B4-BE49-F238E27FC236}">
                <a16:creationId xmlns:a16="http://schemas.microsoft.com/office/drawing/2014/main" id="{46714A8A-0088-4CE7-8D44-B0679A26D659}"/>
              </a:ext>
            </a:extLst>
          </p:cNvPr>
          <p:cNvSpPr/>
          <p:nvPr/>
        </p:nvSpPr>
        <p:spPr>
          <a:xfrm rot="10800000">
            <a:off x="2060974" y="2875599"/>
            <a:ext cx="342456" cy="771694"/>
          </a:xfrm>
          <a:prstGeom prst="rightBrace">
            <a:avLst>
              <a:gd name="adj1" fmla="val 73746"/>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矩形: 圆角 21">
            <a:extLst>
              <a:ext uri="{FF2B5EF4-FFF2-40B4-BE49-F238E27FC236}">
                <a16:creationId xmlns:a16="http://schemas.microsoft.com/office/drawing/2014/main" id="{43F8E83D-E138-4531-AA7D-7B2484EC18DD}"/>
              </a:ext>
            </a:extLst>
          </p:cNvPr>
          <p:cNvSpPr/>
          <p:nvPr/>
        </p:nvSpPr>
        <p:spPr>
          <a:xfrm>
            <a:off x="5246395" y="2863403"/>
            <a:ext cx="1472449" cy="76758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b="1" dirty="0">
                <a:solidFill>
                  <a:schemeClr val="tx1"/>
                </a:solidFill>
              </a:rPr>
              <a:t>Nominal </a:t>
            </a:r>
            <a:r>
              <a:rPr lang="en-US" altLang="zh-CN" sz="1800" b="1" dirty="0" err="1">
                <a:solidFill>
                  <a:schemeClr val="tx1"/>
                </a:solidFill>
              </a:rPr>
              <a:t>CompCert</a:t>
            </a:r>
            <a:endParaRPr lang="zh-CN" altLang="en-US" sz="1800" b="1" dirty="0">
              <a:solidFill>
                <a:schemeClr val="tx1"/>
              </a:solidFill>
            </a:endParaRPr>
          </a:p>
        </p:txBody>
      </p:sp>
      <p:sp>
        <p:nvSpPr>
          <p:cNvPr id="23" name="矩形: 圆角 22">
            <a:extLst>
              <a:ext uri="{FF2B5EF4-FFF2-40B4-BE49-F238E27FC236}">
                <a16:creationId xmlns:a16="http://schemas.microsoft.com/office/drawing/2014/main" id="{B81B6695-5D97-4EF5-B5E8-8B7197F8219A}"/>
              </a:ext>
            </a:extLst>
          </p:cNvPr>
          <p:cNvSpPr/>
          <p:nvPr/>
        </p:nvSpPr>
        <p:spPr>
          <a:xfrm>
            <a:off x="2483881" y="2863403"/>
            <a:ext cx="2200244" cy="76758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tx1"/>
                </a:solidFill>
              </a:rPr>
              <a:t>Nominal Memory Model</a:t>
            </a:r>
            <a:endParaRPr lang="zh-CN" altLang="en-US" sz="2000" b="1" dirty="0">
              <a:solidFill>
                <a:schemeClr val="tx1"/>
              </a:solidFill>
            </a:endParaRPr>
          </a:p>
        </p:txBody>
      </p:sp>
      <p:sp>
        <p:nvSpPr>
          <p:cNvPr id="24" name="箭头: 下 23">
            <a:extLst>
              <a:ext uri="{FF2B5EF4-FFF2-40B4-BE49-F238E27FC236}">
                <a16:creationId xmlns:a16="http://schemas.microsoft.com/office/drawing/2014/main" id="{F2425B7B-37A4-48E9-B252-592687265363}"/>
              </a:ext>
            </a:extLst>
          </p:cNvPr>
          <p:cNvSpPr/>
          <p:nvPr/>
        </p:nvSpPr>
        <p:spPr>
          <a:xfrm rot="16200000">
            <a:off x="4579335" y="2953806"/>
            <a:ext cx="774410" cy="559715"/>
          </a:xfrm>
          <a:prstGeom prst="downArrow">
            <a:avLst/>
          </a:prstGeom>
          <a:solidFill>
            <a:srgbClr val="92D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下 24">
            <a:extLst>
              <a:ext uri="{FF2B5EF4-FFF2-40B4-BE49-F238E27FC236}">
                <a16:creationId xmlns:a16="http://schemas.microsoft.com/office/drawing/2014/main" id="{7FB4DC14-D7FF-4D9E-9C08-CA02C2495330}"/>
              </a:ext>
            </a:extLst>
          </p:cNvPr>
          <p:cNvSpPr/>
          <p:nvPr/>
        </p:nvSpPr>
        <p:spPr>
          <a:xfrm rot="16200000">
            <a:off x="6833916" y="2973323"/>
            <a:ext cx="305543" cy="535682"/>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矩形: 圆角 25">
            <a:extLst>
              <a:ext uri="{FF2B5EF4-FFF2-40B4-BE49-F238E27FC236}">
                <a16:creationId xmlns:a16="http://schemas.microsoft.com/office/drawing/2014/main" id="{571CFA03-D8E3-4F03-BEF8-D37C96CAC9E4}"/>
              </a:ext>
            </a:extLst>
          </p:cNvPr>
          <p:cNvSpPr/>
          <p:nvPr/>
        </p:nvSpPr>
        <p:spPr>
          <a:xfrm>
            <a:off x="7253580" y="2805917"/>
            <a:ext cx="1999981" cy="87049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b="1" dirty="0" err="1">
                <a:solidFill>
                  <a:schemeClr val="tx1"/>
                </a:solidFill>
              </a:rPr>
              <a:t>CompCert</a:t>
            </a:r>
            <a:r>
              <a:rPr lang="en-US" altLang="zh-CN" sz="1800" b="1" dirty="0">
                <a:solidFill>
                  <a:schemeClr val="tx1"/>
                </a:solidFill>
              </a:rPr>
              <a:t> with Structured Memory</a:t>
            </a:r>
            <a:endParaRPr lang="zh-CN" altLang="en-US" sz="1800" b="1" dirty="0">
              <a:solidFill>
                <a:schemeClr val="tx1"/>
              </a:solidFill>
            </a:endParaRPr>
          </a:p>
        </p:txBody>
      </p:sp>
      <p:sp>
        <p:nvSpPr>
          <p:cNvPr id="27" name="矩形: 圆角 26">
            <a:extLst>
              <a:ext uri="{FF2B5EF4-FFF2-40B4-BE49-F238E27FC236}">
                <a16:creationId xmlns:a16="http://schemas.microsoft.com/office/drawing/2014/main" id="{0DB0AF14-59AD-4C85-A70B-8064C0267D5F}"/>
              </a:ext>
            </a:extLst>
          </p:cNvPr>
          <p:cNvSpPr/>
          <p:nvPr/>
        </p:nvSpPr>
        <p:spPr>
          <a:xfrm>
            <a:off x="9789874" y="2863403"/>
            <a:ext cx="1486929" cy="762379"/>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rPr>
              <a:t>Multi-Stack</a:t>
            </a:r>
          </a:p>
          <a:p>
            <a:pPr algn="ctr"/>
            <a:r>
              <a:rPr lang="en-US" altLang="zh-CN" b="1" dirty="0" err="1">
                <a:solidFill>
                  <a:schemeClr val="tx1"/>
                </a:solidFill>
              </a:rPr>
              <a:t>CompCert</a:t>
            </a:r>
            <a:endParaRPr lang="zh-CN" altLang="en-US" b="1" dirty="0">
              <a:solidFill>
                <a:schemeClr val="tx1"/>
              </a:solidFill>
            </a:endParaRPr>
          </a:p>
        </p:txBody>
      </p:sp>
      <p:sp>
        <p:nvSpPr>
          <p:cNvPr id="28" name="箭头: 下 27">
            <a:extLst>
              <a:ext uri="{FF2B5EF4-FFF2-40B4-BE49-F238E27FC236}">
                <a16:creationId xmlns:a16="http://schemas.microsoft.com/office/drawing/2014/main" id="{67DDD723-6507-461D-8154-86DDEB3200A7}"/>
              </a:ext>
            </a:extLst>
          </p:cNvPr>
          <p:cNvSpPr/>
          <p:nvPr/>
        </p:nvSpPr>
        <p:spPr>
          <a:xfrm rot="16200000">
            <a:off x="9369776" y="2973837"/>
            <a:ext cx="305544" cy="5346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9" name="矩形: 圆角 28">
            <a:extLst>
              <a:ext uri="{FF2B5EF4-FFF2-40B4-BE49-F238E27FC236}">
                <a16:creationId xmlns:a16="http://schemas.microsoft.com/office/drawing/2014/main" id="{56FBB7FC-A857-46BC-BB6E-6DA20A46803F}"/>
              </a:ext>
            </a:extLst>
          </p:cNvPr>
          <p:cNvSpPr/>
          <p:nvPr/>
        </p:nvSpPr>
        <p:spPr>
          <a:xfrm>
            <a:off x="2483881" y="1826979"/>
            <a:ext cx="2200244" cy="76758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tx1"/>
                </a:solidFill>
              </a:rPr>
              <a:t>Block-Based Memory Model</a:t>
            </a:r>
            <a:endParaRPr lang="zh-CN" altLang="en-US" sz="2000" b="1" dirty="0">
              <a:solidFill>
                <a:schemeClr val="tx1"/>
              </a:solidFill>
            </a:endParaRPr>
          </a:p>
        </p:txBody>
      </p:sp>
      <p:sp>
        <p:nvSpPr>
          <p:cNvPr id="30" name="箭头: 下 29">
            <a:extLst>
              <a:ext uri="{FF2B5EF4-FFF2-40B4-BE49-F238E27FC236}">
                <a16:creationId xmlns:a16="http://schemas.microsoft.com/office/drawing/2014/main" id="{6D9E0302-9C49-46BE-908B-5BC2DFB9190B}"/>
              </a:ext>
            </a:extLst>
          </p:cNvPr>
          <p:cNvSpPr/>
          <p:nvPr/>
        </p:nvSpPr>
        <p:spPr>
          <a:xfrm rot="16200000">
            <a:off x="4576778" y="1924525"/>
            <a:ext cx="774410" cy="559715"/>
          </a:xfrm>
          <a:prstGeom prst="downArrow">
            <a:avLst/>
          </a:prstGeom>
          <a:solidFill>
            <a:srgbClr val="92D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箭头: 下 30">
            <a:extLst>
              <a:ext uri="{FF2B5EF4-FFF2-40B4-BE49-F238E27FC236}">
                <a16:creationId xmlns:a16="http://schemas.microsoft.com/office/drawing/2014/main" id="{10C64B9F-4F16-4BF4-B94F-B9CD548B315A}"/>
              </a:ext>
            </a:extLst>
          </p:cNvPr>
          <p:cNvSpPr/>
          <p:nvPr/>
        </p:nvSpPr>
        <p:spPr>
          <a:xfrm rot="16200000">
            <a:off x="6839210" y="1936540"/>
            <a:ext cx="305543" cy="53568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2" name="文本框 31">
            <a:extLst>
              <a:ext uri="{FF2B5EF4-FFF2-40B4-BE49-F238E27FC236}">
                <a16:creationId xmlns:a16="http://schemas.microsoft.com/office/drawing/2014/main" id="{B616EA81-99CA-4CDB-930D-0D2D8B4B6538}"/>
              </a:ext>
            </a:extLst>
          </p:cNvPr>
          <p:cNvSpPr txBox="1"/>
          <p:nvPr/>
        </p:nvSpPr>
        <p:spPr>
          <a:xfrm>
            <a:off x="7267674" y="1845985"/>
            <a:ext cx="2682572" cy="646331"/>
          </a:xfrm>
          <a:prstGeom prst="rect">
            <a:avLst/>
          </a:prstGeom>
          <a:noFill/>
        </p:spPr>
        <p:txBody>
          <a:bodyPr wrap="square" rtlCol="0">
            <a:spAutoFit/>
          </a:bodyPr>
          <a:lstStyle/>
          <a:p>
            <a:r>
              <a:rPr lang="en-US" altLang="zh-CN" b="1" dirty="0">
                <a:solidFill>
                  <a:srgbClr val="FF0000"/>
                </a:solidFill>
              </a:rPr>
              <a:t>Ad hoc modification to memory model </a:t>
            </a:r>
            <a:endParaRPr lang="zh-CN" altLang="en-US" b="1" dirty="0">
              <a:solidFill>
                <a:srgbClr val="FF0000"/>
              </a:solidFill>
            </a:endParaRPr>
          </a:p>
        </p:txBody>
      </p:sp>
      <p:sp>
        <p:nvSpPr>
          <p:cNvPr id="33" name="文本框 32">
            <a:extLst>
              <a:ext uri="{FF2B5EF4-FFF2-40B4-BE49-F238E27FC236}">
                <a16:creationId xmlns:a16="http://schemas.microsoft.com/office/drawing/2014/main" id="{382C6A4F-E478-457F-8D5E-9006DB468FE5}"/>
              </a:ext>
            </a:extLst>
          </p:cNvPr>
          <p:cNvSpPr txBox="1"/>
          <p:nvPr/>
        </p:nvSpPr>
        <p:spPr>
          <a:xfrm>
            <a:off x="7316102" y="2929287"/>
            <a:ext cx="2366281" cy="646331"/>
          </a:xfrm>
          <a:prstGeom prst="rect">
            <a:avLst/>
          </a:prstGeom>
          <a:noFill/>
        </p:spPr>
        <p:txBody>
          <a:bodyPr wrap="square" rtlCol="0">
            <a:spAutoFit/>
          </a:bodyPr>
          <a:lstStyle/>
          <a:p>
            <a:r>
              <a:rPr lang="en-US" altLang="zh-CN" b="1" dirty="0"/>
              <a:t>Instantiation of </a:t>
            </a:r>
          </a:p>
          <a:p>
            <a:r>
              <a:rPr lang="en-US" altLang="zh-CN" b="1" dirty="0"/>
              <a:t>Nominal Memory  </a:t>
            </a:r>
            <a:endParaRPr lang="zh-CN" altLang="en-US" b="1" dirty="0"/>
          </a:p>
        </p:txBody>
      </p:sp>
    </p:spTree>
    <p:custDataLst>
      <p:tags r:id="rId1"/>
    </p:custDataLst>
    <p:extLst>
      <p:ext uri="{BB962C8B-B14F-4D97-AF65-F5344CB8AC3E}">
        <p14:creationId xmlns:p14="http://schemas.microsoft.com/office/powerpoint/2010/main" val="3689323969"/>
      </p:ext>
    </p:extLst>
  </p:cSld>
  <p:clrMapOvr>
    <a:masterClrMapping/>
  </p:clrMapOvr>
  <mc:AlternateContent xmlns:mc="http://schemas.openxmlformats.org/markup-compatibility/2006" xmlns:p14="http://schemas.microsoft.com/office/powerpoint/2010/main">
    <mc:Choice Requires="p14">
      <p:transition p14:dur="10" advTm="25017"/>
    </mc:Choice>
    <mc:Fallback xmlns="">
      <p:transition advTm="250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3"/>
                                        </p:tgtEl>
                                      </p:cBhvr>
                                    </p:animEffect>
                                    <p:set>
                                      <p:cBhvr>
                                        <p:cTn id="7" dur="1" fill="hold">
                                          <p:stCondLst>
                                            <p:cond delay="499"/>
                                          </p:stCondLst>
                                        </p:cTn>
                                        <p:tgtEl>
                                          <p:spTgt spid="33"/>
                                        </p:tgtEl>
                                        <p:attrNameLst>
                                          <p:attrName>style.visibility</p:attrName>
                                        </p:attrNameLst>
                                      </p:cBhvr>
                                      <p:to>
                                        <p:strVal val="hidden"/>
                                      </p:to>
                                    </p:se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200"/>
                                        <p:tgtEl>
                                          <p:spTgt spid="2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200"/>
                                        <p:tgtEl>
                                          <p:spTgt spid="28"/>
                                        </p:tgtEl>
                                      </p:cBhvr>
                                    </p:animEffect>
                                  </p:childTnLst>
                                </p:cTn>
                              </p:par>
                            </p:childTnLst>
                          </p:cTn>
                        </p:par>
                        <p:par>
                          <p:cTn id="20" fill="hold">
                            <p:stCondLst>
                              <p:cond delay="200"/>
                            </p:stCondLst>
                            <p:childTnLst>
                              <p:par>
                                <p:cTn id="21" presetID="22" presetClass="entr" presetSubtype="8"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200"/>
                                        <p:tgtEl>
                                          <p:spTgt spid="27"/>
                                        </p:tgtEl>
                                      </p:cBhvr>
                                    </p:animEffect>
                                  </p:childTnLst>
                                </p:cTn>
                              </p:par>
                              <p:par>
                                <p:cTn id="24" presetID="1" presetClass="entr" presetSubtype="0" fill="hold"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D0A243-2159-4B3B-882A-21996E0F6FA0}"/>
              </a:ext>
            </a:extLst>
          </p:cNvPr>
          <p:cNvSpPr>
            <a:spLocks noGrp="1"/>
          </p:cNvSpPr>
          <p:nvPr>
            <p:ph type="title"/>
          </p:nvPr>
        </p:nvSpPr>
        <p:spPr/>
        <p:txBody>
          <a:bodyPr/>
          <a:lstStyle/>
          <a:p>
            <a:r>
              <a:rPr lang="en-US" altLang="zh-CN" dirty="0"/>
              <a:t>Structured Memory Space</a:t>
            </a:r>
            <a:endParaRPr lang="zh-CN" altLang="en-US" dirty="0"/>
          </a:p>
        </p:txBody>
      </p:sp>
      <p:sp>
        <p:nvSpPr>
          <p:cNvPr id="3" name="内容占位符 2">
            <a:extLst>
              <a:ext uri="{FF2B5EF4-FFF2-40B4-BE49-F238E27FC236}">
                <a16:creationId xmlns:a16="http://schemas.microsoft.com/office/drawing/2014/main" id="{6B7AA367-E95F-4CE8-8E22-DF50DF8C9869}"/>
              </a:ext>
            </a:extLst>
          </p:cNvPr>
          <p:cNvSpPr>
            <a:spLocks noGrp="1"/>
          </p:cNvSpPr>
          <p:nvPr>
            <p:ph idx="1"/>
          </p:nvPr>
        </p:nvSpPr>
        <p:spPr/>
        <p:txBody>
          <a:bodyPr/>
          <a:lstStyle/>
          <a:p>
            <a:r>
              <a:rPr lang="en-US" altLang="zh-CN" b="1" dirty="0"/>
              <a:t>Key Idea: </a:t>
            </a:r>
            <a:r>
              <a:rPr lang="en-US" altLang="zh-CN" dirty="0"/>
              <a:t>Rich memory structures via instantiating blocks and supports</a:t>
            </a:r>
          </a:p>
          <a:p>
            <a:r>
              <a:rPr lang="en-US" altLang="zh-CN" b="1" dirty="0"/>
              <a:t>Memory Space = Global Space + Stack Space</a:t>
            </a:r>
          </a:p>
          <a:p>
            <a:endParaRPr lang="en-US" altLang="zh-CN" b="1" dirty="0"/>
          </a:p>
          <a:p>
            <a:pPr lvl="1"/>
            <a:r>
              <a:rPr lang="en-US" altLang="zh-CN" dirty="0"/>
              <a:t>Global blocks are given static names</a:t>
            </a:r>
          </a:p>
          <a:p>
            <a:pPr lvl="1"/>
            <a:r>
              <a:rPr lang="en-US" altLang="zh-CN" dirty="0"/>
              <a:t>Stack space is organized into a tree of frames</a:t>
            </a:r>
          </a:p>
          <a:p>
            <a:pPr lvl="1"/>
            <a:r>
              <a:rPr lang="en-US" altLang="zh-CN" dirty="0">
                <a:solidFill>
                  <a:srgbClr val="FF0000"/>
                </a:solidFill>
              </a:rPr>
              <a:t>Note: Heap is part of global memory</a:t>
            </a:r>
          </a:p>
          <a:p>
            <a:pPr lvl="1"/>
            <a:endParaRPr lang="en-US" altLang="zh-CN" dirty="0">
              <a:solidFill>
                <a:srgbClr val="FF0000"/>
              </a:solidFill>
            </a:endParaRPr>
          </a:p>
          <a:p>
            <a:r>
              <a:rPr lang="en-US" altLang="zh-CN" b="1" dirty="0"/>
              <a:t>Block Type:</a:t>
            </a:r>
          </a:p>
          <a:p>
            <a:pPr lvl="1"/>
            <a:endParaRPr lang="en-US" altLang="zh-CN" dirty="0"/>
          </a:p>
          <a:p>
            <a:pPr lvl="1"/>
            <a:endParaRPr lang="en-US" altLang="zh-CN" dirty="0"/>
          </a:p>
          <a:p>
            <a:pPr lvl="1"/>
            <a:endParaRPr lang="en-US" altLang="zh-CN" dirty="0"/>
          </a:p>
          <a:p>
            <a:pPr marL="457200" lvl="1" indent="0">
              <a:buNone/>
            </a:pPr>
            <a:endParaRPr lang="en-US" altLang="zh-CN" dirty="0"/>
          </a:p>
          <a:p>
            <a:pPr lvl="1"/>
            <a:endParaRPr lang="en-US" altLang="zh-CN" dirty="0"/>
          </a:p>
        </p:txBody>
      </p:sp>
      <p:sp>
        <p:nvSpPr>
          <p:cNvPr id="4" name="灯片编号占位符 3">
            <a:extLst>
              <a:ext uri="{FF2B5EF4-FFF2-40B4-BE49-F238E27FC236}">
                <a16:creationId xmlns:a16="http://schemas.microsoft.com/office/drawing/2014/main" id="{0625CE05-DC2B-437E-BA02-DE1169AA2CF1}"/>
              </a:ext>
            </a:extLst>
          </p:cNvPr>
          <p:cNvSpPr>
            <a:spLocks noGrp="1"/>
          </p:cNvSpPr>
          <p:nvPr>
            <p:ph type="sldNum" sz="quarter" idx="12"/>
          </p:nvPr>
        </p:nvSpPr>
        <p:spPr/>
        <p:txBody>
          <a:bodyPr/>
          <a:lstStyle/>
          <a:p>
            <a:fld id="{2D41EB45-D69C-409E-BB76-CE8D45961290}" type="slidenum">
              <a:rPr lang="zh-CN" altLang="en-US" smtClean="0"/>
              <a:pPr/>
              <a:t>13</a:t>
            </a:fld>
            <a:endParaRPr lang="zh-CN" altLang="en-US" dirty="0"/>
          </a:p>
        </p:txBody>
      </p: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70F1A03E-8A4F-4F2A-B8B7-0671C584024E}"/>
                  </a:ext>
                </a:extLst>
              </p:cNvPr>
              <p:cNvSpPr txBox="1"/>
              <p:nvPr/>
            </p:nvSpPr>
            <p:spPr>
              <a:xfrm>
                <a:off x="1233093" y="4143967"/>
                <a:ext cx="4696784" cy="1200329"/>
              </a:xfrm>
              <a:prstGeom prst="rect">
                <a:avLst/>
              </a:prstGeom>
              <a:noFill/>
            </p:spPr>
            <p:txBody>
              <a:bodyPr wrap="square" rtlCol="0">
                <a:spAutoFit/>
              </a:bodyPr>
              <a:lstStyle/>
              <a:p>
                <a:endParaRPr lang="en-US" altLang="zh-CN" dirty="0">
                  <a:latin typeface="Franklin Gothic Medium Cond" panose="020B0606030402020204" pitchFamily="34" charset="0"/>
                </a:endParaRPr>
              </a:p>
              <a:p>
                <a:r>
                  <a:rPr lang="en-US" altLang="zh-CN" dirty="0">
                    <a:solidFill>
                      <a:srgbClr val="00B050"/>
                    </a:solidFill>
                    <a:latin typeface="Franklin Gothic Medium Cond" panose="020B0606030402020204" pitchFamily="34" charset="0"/>
                  </a:rPr>
                  <a:t>Inductive</a:t>
                </a:r>
                <a:r>
                  <a:rPr lang="en-US" altLang="zh-CN" dirty="0">
                    <a:latin typeface="Franklin Gothic Medium Cond" panose="020B0606030402020204" pitchFamily="34" charset="0"/>
                  </a:rPr>
                  <a:t> block :=</a:t>
                </a:r>
              </a:p>
              <a:p>
                <a:r>
                  <a:rPr lang="en-US" altLang="zh-CN" dirty="0">
                    <a:latin typeface="Franklin Gothic Medium Cond" panose="020B0606030402020204" pitchFamily="34" charset="0"/>
                  </a:rPr>
                  <a:t>| Global : ident </a:t>
                </a:r>
                <a14:m>
                  <m:oMath xmlns:m="http://schemas.openxmlformats.org/officeDocument/2006/math">
                    <m:r>
                      <a:rPr lang="en-US" altLang="zh-CN" i="1">
                        <a:latin typeface="Cambria Math" panose="02040503050406030204" pitchFamily="18" charset="0"/>
                      </a:rPr>
                      <m:t>→</m:t>
                    </m:r>
                  </m:oMath>
                </a14:m>
                <a:r>
                  <a:rPr lang="zh-CN" altLang="en-US" dirty="0">
                    <a:latin typeface="Franklin Gothic Medium Cond" panose="020B0606030402020204" pitchFamily="34" charset="0"/>
                  </a:rPr>
                  <a:t> </a:t>
                </a:r>
                <a:r>
                  <a:rPr lang="en-US" altLang="zh-CN" dirty="0">
                    <a:latin typeface="Franklin Gothic Medium Cond" panose="020B0606030402020204" pitchFamily="34" charset="0"/>
                  </a:rPr>
                  <a:t>block.</a:t>
                </a:r>
              </a:p>
              <a:p>
                <a:r>
                  <a:rPr lang="en-US" altLang="zh-CN" dirty="0">
                    <a:latin typeface="Franklin Gothic Medium Cond" panose="020B0606030402020204" pitchFamily="34" charset="0"/>
                  </a:rPr>
                  <a:t>| Stack  :  </a:t>
                </a:r>
                <a:r>
                  <a:rPr lang="en-US" altLang="zh-CN" dirty="0">
                    <a:solidFill>
                      <a:schemeClr val="accent2">
                        <a:lumMod val="50000"/>
                      </a:schemeClr>
                    </a:solidFill>
                    <a:latin typeface="Franklin Gothic Medium Cond" panose="020B0606030402020204" pitchFamily="34" charset="0"/>
                  </a:rPr>
                  <a:t>option</a:t>
                </a:r>
                <a:r>
                  <a:rPr lang="en-US" altLang="zh-CN" dirty="0">
                    <a:latin typeface="Franklin Gothic Medium Cond" panose="020B0606030402020204" pitchFamily="34" charset="0"/>
                  </a:rPr>
                  <a:t> ident </a:t>
                </a:r>
                <a14:m>
                  <m:oMath xmlns:m="http://schemas.openxmlformats.org/officeDocument/2006/math">
                    <m:r>
                      <a:rPr lang="en-US" altLang="zh-CN" b="0" i="1" smtClean="0">
                        <a:latin typeface="Cambria Math" panose="02040503050406030204" pitchFamily="18" charset="0"/>
                      </a:rPr>
                      <m:t>→</m:t>
                    </m:r>
                  </m:oMath>
                </a14:m>
                <a:r>
                  <a:rPr lang="en-US" altLang="zh-CN" dirty="0">
                    <a:latin typeface="Franklin Gothic Medium Cond" panose="020B0606030402020204" pitchFamily="34" charset="0"/>
                  </a:rPr>
                  <a:t> </a:t>
                </a:r>
                <a:r>
                  <a:rPr lang="en-US" altLang="zh-CN" dirty="0">
                    <a:solidFill>
                      <a:schemeClr val="accent2">
                        <a:lumMod val="50000"/>
                      </a:schemeClr>
                    </a:solidFill>
                    <a:latin typeface="Franklin Gothic Medium Cond" panose="020B0606030402020204" pitchFamily="34" charset="0"/>
                  </a:rPr>
                  <a:t>list</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nat</a:t>
                </a:r>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m:t>
                    </m:r>
                  </m:oMath>
                </a14:m>
                <a:r>
                  <a:rPr lang="zh-CN" altLang="en-US" dirty="0">
                    <a:latin typeface="Franklin Gothic Medium Cond" panose="020B0606030402020204" pitchFamily="34" charset="0"/>
                  </a:rPr>
                  <a:t> </a:t>
                </a:r>
                <a:r>
                  <a:rPr lang="en-US" altLang="zh-CN" dirty="0">
                    <a:latin typeface="Franklin Gothic Medium Cond" panose="020B0606030402020204" pitchFamily="34" charset="0"/>
                  </a:rPr>
                  <a:t>positive </a:t>
                </a:r>
                <a14:m>
                  <m:oMath xmlns:m="http://schemas.openxmlformats.org/officeDocument/2006/math">
                    <m:r>
                      <a:rPr lang="en-US" altLang="zh-CN" i="1">
                        <a:latin typeface="Cambria Math" panose="02040503050406030204" pitchFamily="18" charset="0"/>
                      </a:rPr>
                      <m:t>→</m:t>
                    </m:r>
                  </m:oMath>
                </a14:m>
                <a:r>
                  <a:rPr lang="zh-CN" altLang="en-US" dirty="0">
                    <a:latin typeface="Franklin Gothic Medium Cond" panose="020B0606030402020204" pitchFamily="34" charset="0"/>
                  </a:rPr>
                  <a:t> </a:t>
                </a:r>
                <a:r>
                  <a:rPr lang="en-US" altLang="zh-CN" dirty="0">
                    <a:latin typeface="Franklin Gothic Medium Cond" panose="020B0606030402020204" pitchFamily="34" charset="0"/>
                  </a:rPr>
                  <a:t>block;</a:t>
                </a:r>
              </a:p>
            </p:txBody>
          </p:sp>
        </mc:Choice>
        <mc:Fallback xmlns="">
          <p:sp>
            <p:nvSpPr>
              <p:cNvPr id="5" name="文本框 4">
                <a:extLst>
                  <a:ext uri="{FF2B5EF4-FFF2-40B4-BE49-F238E27FC236}">
                    <a16:creationId xmlns:a16="http://schemas.microsoft.com/office/drawing/2014/main" id="{70F1A03E-8A4F-4F2A-B8B7-0671C584024E}"/>
                  </a:ext>
                </a:extLst>
              </p:cNvPr>
              <p:cNvSpPr txBox="1">
                <a:spLocks noRot="1" noChangeAspect="1" noMove="1" noResize="1" noEditPoints="1" noAdjustHandles="1" noChangeArrowheads="1" noChangeShapeType="1" noTextEdit="1"/>
              </p:cNvSpPr>
              <p:nvPr/>
            </p:nvSpPr>
            <p:spPr>
              <a:xfrm>
                <a:off x="1233093" y="4143967"/>
                <a:ext cx="4696784" cy="1200329"/>
              </a:xfrm>
              <a:prstGeom prst="rect">
                <a:avLst/>
              </a:prstGeom>
              <a:blipFill>
                <a:blip r:embed="rId6"/>
                <a:stretch>
                  <a:fillRect l="-1038" b="-7107"/>
                </a:stretch>
              </a:blipFill>
            </p:spPr>
            <p:txBody>
              <a:bodyPr/>
              <a:lstStyle/>
              <a:p>
                <a:r>
                  <a:rPr lang="zh-CN" altLang="en-US">
                    <a:noFill/>
                  </a:rPr>
                  <a:t> </a:t>
                </a:r>
              </a:p>
            </p:txBody>
          </p:sp>
        </mc:Fallback>
      </mc:AlternateContent>
      <p:sp>
        <p:nvSpPr>
          <p:cNvPr id="54" name="矩形: 圆角 53">
            <a:extLst>
              <a:ext uri="{FF2B5EF4-FFF2-40B4-BE49-F238E27FC236}">
                <a16:creationId xmlns:a16="http://schemas.microsoft.com/office/drawing/2014/main" id="{88DAB3C0-B8AE-4C86-9820-3349EDAEFC90}"/>
              </a:ext>
            </a:extLst>
          </p:cNvPr>
          <p:cNvSpPr/>
          <p:nvPr/>
        </p:nvSpPr>
        <p:spPr>
          <a:xfrm>
            <a:off x="6222348" y="4039791"/>
            <a:ext cx="915207" cy="58993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a:extLst>
              <a:ext uri="{FF2B5EF4-FFF2-40B4-BE49-F238E27FC236}">
                <a16:creationId xmlns:a16="http://schemas.microsoft.com/office/drawing/2014/main" id="{F68193FF-5864-4E04-8457-C7C5CC9070A5}"/>
              </a:ext>
            </a:extLst>
          </p:cNvPr>
          <p:cNvSpPr txBox="1"/>
          <p:nvPr/>
        </p:nvSpPr>
        <p:spPr>
          <a:xfrm>
            <a:off x="6331251" y="4207410"/>
            <a:ext cx="806304" cy="276098"/>
          </a:xfrm>
          <a:prstGeom prst="rect">
            <a:avLst/>
          </a:prstGeom>
          <a:noFill/>
        </p:spPr>
        <p:txBody>
          <a:bodyPr wrap="square">
            <a:spAutoFit/>
          </a:bodyPr>
          <a:lstStyle/>
          <a:p>
            <a:r>
              <a:rPr lang="en-US" altLang="zh-CN" sz="1200" dirty="0">
                <a:solidFill>
                  <a:schemeClr val="accent1"/>
                </a:solidFill>
              </a:rPr>
              <a:t>● ● ● </a:t>
            </a:r>
            <a:endParaRPr lang="zh-CN" altLang="en-US" sz="1200" dirty="0">
              <a:solidFill>
                <a:schemeClr val="accent1"/>
              </a:solidFill>
            </a:endParaRPr>
          </a:p>
        </p:txBody>
      </p:sp>
      <p:sp>
        <p:nvSpPr>
          <p:cNvPr id="17" name="矩形: 圆角 16">
            <a:extLst>
              <a:ext uri="{FF2B5EF4-FFF2-40B4-BE49-F238E27FC236}">
                <a16:creationId xmlns:a16="http://schemas.microsoft.com/office/drawing/2014/main" id="{70DA7AD1-BB78-4847-9ED8-D4B1D35DE1A8}"/>
              </a:ext>
            </a:extLst>
          </p:cNvPr>
          <p:cNvSpPr/>
          <p:nvPr/>
        </p:nvSpPr>
        <p:spPr>
          <a:xfrm>
            <a:off x="8995041" y="4039791"/>
            <a:ext cx="1661652" cy="58993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2" name="组合 111">
            <a:extLst>
              <a:ext uri="{FF2B5EF4-FFF2-40B4-BE49-F238E27FC236}">
                <a16:creationId xmlns:a16="http://schemas.microsoft.com/office/drawing/2014/main" id="{96844E93-0A7D-4577-B9BA-E82BB57F0EE2}"/>
              </a:ext>
            </a:extLst>
          </p:cNvPr>
          <p:cNvGrpSpPr/>
          <p:nvPr/>
        </p:nvGrpSpPr>
        <p:grpSpPr>
          <a:xfrm>
            <a:off x="9123880" y="4143967"/>
            <a:ext cx="1413805" cy="376683"/>
            <a:chOff x="9196767" y="4445639"/>
            <a:chExt cx="1413805" cy="376683"/>
          </a:xfrm>
        </p:grpSpPr>
        <p:sp>
          <p:nvSpPr>
            <p:cNvPr id="45" name="矩形 44">
              <a:extLst>
                <a:ext uri="{FF2B5EF4-FFF2-40B4-BE49-F238E27FC236}">
                  <a16:creationId xmlns:a16="http://schemas.microsoft.com/office/drawing/2014/main" id="{F97896E9-A957-4538-9855-863267C13858}"/>
                </a:ext>
              </a:extLst>
            </p:cNvPr>
            <p:cNvSpPr/>
            <p:nvPr/>
          </p:nvSpPr>
          <p:spPr>
            <a:xfrm>
              <a:off x="9196767" y="44456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46" name="矩形 45">
              <a:extLst>
                <a:ext uri="{FF2B5EF4-FFF2-40B4-BE49-F238E27FC236}">
                  <a16:creationId xmlns:a16="http://schemas.microsoft.com/office/drawing/2014/main" id="{0606E232-E1B2-493E-9F21-1945BC4FED7A}"/>
                </a:ext>
              </a:extLst>
            </p:cNvPr>
            <p:cNvSpPr/>
            <p:nvPr/>
          </p:nvSpPr>
          <p:spPr>
            <a:xfrm>
              <a:off x="9703940" y="44456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sp>
          <p:nvSpPr>
            <p:cNvPr id="47" name="矩形 46">
              <a:extLst>
                <a:ext uri="{FF2B5EF4-FFF2-40B4-BE49-F238E27FC236}">
                  <a16:creationId xmlns:a16="http://schemas.microsoft.com/office/drawing/2014/main" id="{FA499A5C-351F-46CF-85C4-DA282DD7C8D6}"/>
                </a:ext>
              </a:extLst>
            </p:cNvPr>
            <p:cNvSpPr/>
            <p:nvPr/>
          </p:nvSpPr>
          <p:spPr>
            <a:xfrm>
              <a:off x="10211113" y="44456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3</a:t>
              </a:r>
            </a:p>
          </p:txBody>
        </p:sp>
      </p:grpSp>
      <p:sp>
        <p:nvSpPr>
          <p:cNvPr id="64" name="文本框 63">
            <a:extLst>
              <a:ext uri="{FF2B5EF4-FFF2-40B4-BE49-F238E27FC236}">
                <a16:creationId xmlns:a16="http://schemas.microsoft.com/office/drawing/2014/main" id="{50619B38-AE98-4EAC-8C9B-9ABE5602B39D}"/>
              </a:ext>
            </a:extLst>
          </p:cNvPr>
          <p:cNvSpPr txBox="1"/>
          <p:nvPr/>
        </p:nvSpPr>
        <p:spPr>
          <a:xfrm>
            <a:off x="3397889" y="2086025"/>
            <a:ext cx="6096000" cy="369332"/>
          </a:xfrm>
          <a:prstGeom prst="rect">
            <a:avLst/>
          </a:prstGeom>
          <a:noFill/>
        </p:spPr>
        <p:txBody>
          <a:bodyPr wrap="square">
            <a:spAutoFit/>
          </a:bodyPr>
          <a:lstStyle/>
          <a:p>
            <a:r>
              <a:rPr lang="en-US" altLang="zh-CN" dirty="0">
                <a:solidFill>
                  <a:srgbClr val="00B050"/>
                </a:solidFill>
                <a:latin typeface="Franklin Gothic Medium Cond" panose="020B0606030402020204" pitchFamily="34" charset="0"/>
              </a:rPr>
              <a:t>Record</a:t>
            </a:r>
            <a:r>
              <a:rPr lang="en-US" altLang="zh-CN" dirty="0">
                <a:latin typeface="Franklin Gothic Medium Cond" panose="020B0606030402020204" pitchFamily="34" charset="0"/>
              </a:rPr>
              <a:t> sup := {global: </a:t>
            </a:r>
            <a:r>
              <a:rPr lang="en-US" altLang="zh-CN" dirty="0">
                <a:solidFill>
                  <a:schemeClr val="accent2">
                    <a:lumMod val="50000"/>
                  </a:schemeClr>
                </a:solidFill>
                <a:latin typeface="Franklin Gothic Medium Cond" panose="020B0606030402020204" pitchFamily="34" charset="0"/>
              </a:rPr>
              <a:t>list</a:t>
            </a:r>
            <a:r>
              <a:rPr lang="en-US" altLang="zh-CN" dirty="0">
                <a:latin typeface="Franklin Gothic Medium Cond" panose="020B0606030402020204" pitchFamily="34" charset="0"/>
              </a:rPr>
              <a:t> ident ;  stack: </a:t>
            </a:r>
            <a:r>
              <a:rPr lang="en-US" altLang="zh-CN" dirty="0" err="1">
                <a:solidFill>
                  <a:srgbClr val="FF0000"/>
                </a:solidFill>
                <a:latin typeface="Franklin Gothic Medium Cond" panose="020B0606030402020204" pitchFamily="34" charset="0"/>
              </a:rPr>
              <a:t>stree</a:t>
            </a:r>
            <a:r>
              <a:rPr lang="en-US" altLang="zh-CN" dirty="0">
                <a:solidFill>
                  <a:srgbClr val="FF0000"/>
                </a:solidFill>
                <a:latin typeface="Franklin Gothic Medium Cond" panose="020B0606030402020204" pitchFamily="34" charset="0"/>
              </a:rPr>
              <a:t> </a:t>
            </a:r>
            <a:r>
              <a:rPr lang="en-US" altLang="zh-CN" dirty="0">
                <a:latin typeface="Franklin Gothic Medium Cond" panose="020B0606030402020204" pitchFamily="34" charset="0"/>
              </a:rPr>
              <a:t>}.</a:t>
            </a:r>
          </a:p>
        </p:txBody>
      </p:sp>
      <p:sp>
        <p:nvSpPr>
          <p:cNvPr id="15" name="矩形 14">
            <a:extLst>
              <a:ext uri="{FF2B5EF4-FFF2-40B4-BE49-F238E27FC236}">
                <a16:creationId xmlns:a16="http://schemas.microsoft.com/office/drawing/2014/main" id="{5711D30B-B020-499E-B59F-7DE106441512}"/>
              </a:ext>
            </a:extLst>
          </p:cNvPr>
          <p:cNvSpPr/>
          <p:nvPr/>
        </p:nvSpPr>
        <p:spPr>
          <a:xfrm>
            <a:off x="6722682" y="2108024"/>
            <a:ext cx="553189" cy="330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a:extLst>
              <a:ext uri="{FF2B5EF4-FFF2-40B4-BE49-F238E27FC236}">
                <a16:creationId xmlns:a16="http://schemas.microsoft.com/office/drawing/2014/main" id="{81C62BC7-A157-40D1-93AD-A166D0003088}"/>
              </a:ext>
            </a:extLst>
          </p:cNvPr>
          <p:cNvSpPr/>
          <p:nvPr/>
        </p:nvSpPr>
        <p:spPr>
          <a:xfrm>
            <a:off x="5275846" y="2121587"/>
            <a:ext cx="839819" cy="330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圆角 65">
            <a:extLst>
              <a:ext uri="{FF2B5EF4-FFF2-40B4-BE49-F238E27FC236}">
                <a16:creationId xmlns:a16="http://schemas.microsoft.com/office/drawing/2014/main" id="{5BF1CCF3-1AC6-4137-85A0-C2DA3B125CA9}"/>
              </a:ext>
            </a:extLst>
          </p:cNvPr>
          <p:cNvSpPr/>
          <p:nvPr/>
        </p:nvSpPr>
        <p:spPr>
          <a:xfrm>
            <a:off x="7706887" y="2913772"/>
            <a:ext cx="1661652" cy="58993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1" name="组合 110">
            <a:extLst>
              <a:ext uri="{FF2B5EF4-FFF2-40B4-BE49-F238E27FC236}">
                <a16:creationId xmlns:a16="http://schemas.microsoft.com/office/drawing/2014/main" id="{0637C746-DEE2-45F9-8C57-04806937C6BB}"/>
              </a:ext>
            </a:extLst>
          </p:cNvPr>
          <p:cNvGrpSpPr/>
          <p:nvPr/>
        </p:nvGrpSpPr>
        <p:grpSpPr>
          <a:xfrm>
            <a:off x="7835726" y="3017948"/>
            <a:ext cx="1413805" cy="376683"/>
            <a:chOff x="7908613" y="3319620"/>
            <a:chExt cx="1413805" cy="376683"/>
          </a:xfrm>
        </p:grpSpPr>
        <p:sp>
          <p:nvSpPr>
            <p:cNvPr id="67" name="矩形 66">
              <a:extLst>
                <a:ext uri="{FF2B5EF4-FFF2-40B4-BE49-F238E27FC236}">
                  <a16:creationId xmlns:a16="http://schemas.microsoft.com/office/drawing/2014/main" id="{D7C303B1-F839-47F8-B1EE-64F4D4F15EC3}"/>
                </a:ext>
              </a:extLst>
            </p:cNvPr>
            <p:cNvSpPr/>
            <p:nvPr/>
          </p:nvSpPr>
          <p:spPr>
            <a:xfrm>
              <a:off x="7908613" y="331962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68" name="矩形 67">
              <a:extLst>
                <a:ext uri="{FF2B5EF4-FFF2-40B4-BE49-F238E27FC236}">
                  <a16:creationId xmlns:a16="http://schemas.microsoft.com/office/drawing/2014/main" id="{83BF9746-2D13-441D-AE97-22D8D05B1259}"/>
                </a:ext>
              </a:extLst>
            </p:cNvPr>
            <p:cNvSpPr/>
            <p:nvPr/>
          </p:nvSpPr>
          <p:spPr>
            <a:xfrm>
              <a:off x="8415786" y="331962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sp>
          <p:nvSpPr>
            <p:cNvPr id="69" name="矩形 68">
              <a:extLst>
                <a:ext uri="{FF2B5EF4-FFF2-40B4-BE49-F238E27FC236}">
                  <a16:creationId xmlns:a16="http://schemas.microsoft.com/office/drawing/2014/main" id="{AA79A3DA-1F54-480B-A41A-85775A64904C}"/>
                </a:ext>
              </a:extLst>
            </p:cNvPr>
            <p:cNvSpPr/>
            <p:nvPr/>
          </p:nvSpPr>
          <p:spPr>
            <a:xfrm>
              <a:off x="8922959" y="331962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3</a:t>
              </a:r>
            </a:p>
          </p:txBody>
        </p:sp>
      </p:grpSp>
      <p:sp>
        <p:nvSpPr>
          <p:cNvPr id="71" name="矩形: 圆角 70">
            <a:extLst>
              <a:ext uri="{FF2B5EF4-FFF2-40B4-BE49-F238E27FC236}">
                <a16:creationId xmlns:a16="http://schemas.microsoft.com/office/drawing/2014/main" id="{DD0E8B65-136E-4F5E-83EA-B8ABD0925FA0}"/>
              </a:ext>
            </a:extLst>
          </p:cNvPr>
          <p:cNvSpPr/>
          <p:nvPr/>
        </p:nvSpPr>
        <p:spPr>
          <a:xfrm>
            <a:off x="7225675" y="5172437"/>
            <a:ext cx="1154479" cy="58993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3" name="组合 112">
            <a:extLst>
              <a:ext uri="{FF2B5EF4-FFF2-40B4-BE49-F238E27FC236}">
                <a16:creationId xmlns:a16="http://schemas.microsoft.com/office/drawing/2014/main" id="{7CB22957-022C-4954-B207-87DB11746D38}"/>
              </a:ext>
            </a:extLst>
          </p:cNvPr>
          <p:cNvGrpSpPr/>
          <p:nvPr/>
        </p:nvGrpSpPr>
        <p:grpSpPr>
          <a:xfrm>
            <a:off x="7354514" y="5276613"/>
            <a:ext cx="906632" cy="376683"/>
            <a:chOff x="7427401" y="5578285"/>
            <a:chExt cx="906632" cy="376683"/>
          </a:xfrm>
        </p:grpSpPr>
        <p:sp>
          <p:nvSpPr>
            <p:cNvPr id="72" name="矩形 71">
              <a:extLst>
                <a:ext uri="{FF2B5EF4-FFF2-40B4-BE49-F238E27FC236}">
                  <a16:creationId xmlns:a16="http://schemas.microsoft.com/office/drawing/2014/main" id="{7C6084B5-8FEA-4FF6-BA62-11C68BBB63BC}"/>
                </a:ext>
              </a:extLst>
            </p:cNvPr>
            <p:cNvSpPr/>
            <p:nvPr/>
          </p:nvSpPr>
          <p:spPr>
            <a:xfrm>
              <a:off x="7427401" y="5578285"/>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73" name="矩形 72">
              <a:extLst>
                <a:ext uri="{FF2B5EF4-FFF2-40B4-BE49-F238E27FC236}">
                  <a16:creationId xmlns:a16="http://schemas.microsoft.com/office/drawing/2014/main" id="{FC742EED-C733-4557-8F3A-E66A28257959}"/>
                </a:ext>
              </a:extLst>
            </p:cNvPr>
            <p:cNvSpPr/>
            <p:nvPr/>
          </p:nvSpPr>
          <p:spPr>
            <a:xfrm>
              <a:off x="7934574" y="5578285"/>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grpSp>
      <p:sp>
        <p:nvSpPr>
          <p:cNvPr id="75" name="矩形: 圆角 74">
            <a:extLst>
              <a:ext uri="{FF2B5EF4-FFF2-40B4-BE49-F238E27FC236}">
                <a16:creationId xmlns:a16="http://schemas.microsoft.com/office/drawing/2014/main" id="{649C6E7D-B834-4FFA-844D-0D0167F6DE2C}"/>
              </a:ext>
            </a:extLst>
          </p:cNvPr>
          <p:cNvSpPr/>
          <p:nvPr/>
        </p:nvSpPr>
        <p:spPr>
          <a:xfrm>
            <a:off x="9421002" y="5172437"/>
            <a:ext cx="609510" cy="58993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a:extLst>
              <a:ext uri="{FF2B5EF4-FFF2-40B4-BE49-F238E27FC236}">
                <a16:creationId xmlns:a16="http://schemas.microsoft.com/office/drawing/2014/main" id="{DB2317AA-4111-46A9-86E1-665D8E36A30B}"/>
              </a:ext>
            </a:extLst>
          </p:cNvPr>
          <p:cNvSpPr/>
          <p:nvPr/>
        </p:nvSpPr>
        <p:spPr>
          <a:xfrm>
            <a:off x="9549840" y="527661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79" name="矩形: 圆角 78">
            <a:extLst>
              <a:ext uri="{FF2B5EF4-FFF2-40B4-BE49-F238E27FC236}">
                <a16:creationId xmlns:a16="http://schemas.microsoft.com/office/drawing/2014/main" id="{412D146C-EBB4-43E4-9684-17CBCD382F12}"/>
              </a:ext>
            </a:extLst>
          </p:cNvPr>
          <p:cNvSpPr/>
          <p:nvPr/>
        </p:nvSpPr>
        <p:spPr>
          <a:xfrm>
            <a:off x="7554243" y="4039791"/>
            <a:ext cx="915207" cy="58993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文本框 79">
            <a:extLst>
              <a:ext uri="{FF2B5EF4-FFF2-40B4-BE49-F238E27FC236}">
                <a16:creationId xmlns:a16="http://schemas.microsoft.com/office/drawing/2014/main" id="{A0D56E31-91F3-47FE-90DB-5FA0792157F2}"/>
              </a:ext>
            </a:extLst>
          </p:cNvPr>
          <p:cNvSpPr txBox="1"/>
          <p:nvPr/>
        </p:nvSpPr>
        <p:spPr>
          <a:xfrm>
            <a:off x="7663146" y="4207410"/>
            <a:ext cx="806304" cy="276098"/>
          </a:xfrm>
          <a:prstGeom prst="rect">
            <a:avLst/>
          </a:prstGeom>
          <a:noFill/>
        </p:spPr>
        <p:txBody>
          <a:bodyPr wrap="square">
            <a:spAutoFit/>
          </a:bodyPr>
          <a:lstStyle/>
          <a:p>
            <a:r>
              <a:rPr lang="en-US" altLang="zh-CN" sz="1200" dirty="0">
                <a:solidFill>
                  <a:schemeClr val="accent1"/>
                </a:solidFill>
              </a:rPr>
              <a:t>● ● ● </a:t>
            </a:r>
            <a:endParaRPr lang="zh-CN" altLang="en-US" sz="1200" dirty="0">
              <a:solidFill>
                <a:schemeClr val="accent1"/>
              </a:solidFill>
            </a:endParaRPr>
          </a:p>
        </p:txBody>
      </p:sp>
      <p:sp>
        <p:nvSpPr>
          <p:cNvPr id="84" name="文本框 83">
            <a:extLst>
              <a:ext uri="{FF2B5EF4-FFF2-40B4-BE49-F238E27FC236}">
                <a16:creationId xmlns:a16="http://schemas.microsoft.com/office/drawing/2014/main" id="{41F61EA0-1002-4C66-82A6-9239B2EC7ACD}"/>
              </a:ext>
            </a:extLst>
          </p:cNvPr>
          <p:cNvSpPr txBox="1"/>
          <p:nvPr/>
        </p:nvSpPr>
        <p:spPr>
          <a:xfrm>
            <a:off x="9316977" y="3004246"/>
            <a:ext cx="697874" cy="369332"/>
          </a:xfrm>
          <a:prstGeom prst="rect">
            <a:avLst/>
          </a:prstGeom>
          <a:noFill/>
        </p:spPr>
        <p:txBody>
          <a:bodyPr wrap="square">
            <a:spAutoFit/>
          </a:bodyPr>
          <a:lstStyle/>
          <a:p>
            <a:r>
              <a:rPr lang="en-US" altLang="zh-CN" dirty="0">
                <a:latin typeface="Franklin Gothic Medium Cond" panose="020B0606030402020204" pitchFamily="34" charset="0"/>
              </a:rPr>
              <a:t>main</a:t>
            </a:r>
            <a:endParaRPr lang="zh-CN" altLang="en-US" dirty="0"/>
          </a:p>
        </p:txBody>
      </p:sp>
      <p:sp>
        <p:nvSpPr>
          <p:cNvPr id="87" name="文本框 86">
            <a:extLst>
              <a:ext uri="{FF2B5EF4-FFF2-40B4-BE49-F238E27FC236}">
                <a16:creationId xmlns:a16="http://schemas.microsoft.com/office/drawing/2014/main" id="{2BF4E91A-48D6-4E5B-BE31-91A87BE35915}"/>
              </a:ext>
            </a:extLst>
          </p:cNvPr>
          <p:cNvSpPr txBox="1"/>
          <p:nvPr/>
        </p:nvSpPr>
        <p:spPr>
          <a:xfrm>
            <a:off x="10636896" y="4121550"/>
            <a:ext cx="322011" cy="369332"/>
          </a:xfrm>
          <a:prstGeom prst="rect">
            <a:avLst/>
          </a:prstGeom>
          <a:noFill/>
        </p:spPr>
        <p:txBody>
          <a:bodyPr wrap="square">
            <a:spAutoFit/>
          </a:bodyPr>
          <a:lstStyle/>
          <a:p>
            <a:r>
              <a:rPr lang="en-US" altLang="zh-CN" dirty="0">
                <a:latin typeface="Franklin Gothic Medium Cond" panose="020B0606030402020204" pitchFamily="34" charset="0"/>
              </a:rPr>
              <a:t>f</a:t>
            </a:r>
            <a:endParaRPr lang="zh-CN" altLang="en-US" dirty="0"/>
          </a:p>
        </p:txBody>
      </p:sp>
      <p:sp>
        <p:nvSpPr>
          <p:cNvPr id="88" name="文本框 87">
            <a:extLst>
              <a:ext uri="{FF2B5EF4-FFF2-40B4-BE49-F238E27FC236}">
                <a16:creationId xmlns:a16="http://schemas.microsoft.com/office/drawing/2014/main" id="{30548E1E-B82C-44A9-BE4B-286D0C6AA6D1}"/>
              </a:ext>
            </a:extLst>
          </p:cNvPr>
          <p:cNvSpPr txBox="1"/>
          <p:nvPr/>
        </p:nvSpPr>
        <p:spPr>
          <a:xfrm>
            <a:off x="8347986" y="5276613"/>
            <a:ext cx="322011" cy="369332"/>
          </a:xfrm>
          <a:prstGeom prst="rect">
            <a:avLst/>
          </a:prstGeom>
          <a:noFill/>
        </p:spPr>
        <p:txBody>
          <a:bodyPr wrap="square">
            <a:spAutoFit/>
          </a:bodyPr>
          <a:lstStyle/>
          <a:p>
            <a:r>
              <a:rPr lang="en-US" altLang="zh-CN" dirty="0">
                <a:latin typeface="Franklin Gothic Medium Cond" panose="020B0606030402020204" pitchFamily="34" charset="0"/>
              </a:rPr>
              <a:t>g</a:t>
            </a:r>
            <a:endParaRPr lang="zh-CN" altLang="en-US" dirty="0"/>
          </a:p>
        </p:txBody>
      </p:sp>
      <p:sp>
        <p:nvSpPr>
          <p:cNvPr id="89" name="文本框 88">
            <a:extLst>
              <a:ext uri="{FF2B5EF4-FFF2-40B4-BE49-F238E27FC236}">
                <a16:creationId xmlns:a16="http://schemas.microsoft.com/office/drawing/2014/main" id="{40E3454C-38E3-47FB-9D3F-2D5497B1D484}"/>
              </a:ext>
            </a:extLst>
          </p:cNvPr>
          <p:cNvSpPr txBox="1"/>
          <p:nvPr/>
        </p:nvSpPr>
        <p:spPr>
          <a:xfrm>
            <a:off x="9998344" y="5283964"/>
            <a:ext cx="322011" cy="369332"/>
          </a:xfrm>
          <a:prstGeom prst="rect">
            <a:avLst/>
          </a:prstGeom>
          <a:noFill/>
        </p:spPr>
        <p:txBody>
          <a:bodyPr wrap="square">
            <a:spAutoFit/>
          </a:bodyPr>
          <a:lstStyle/>
          <a:p>
            <a:r>
              <a:rPr lang="en-US" altLang="zh-CN" dirty="0">
                <a:latin typeface="Franklin Gothic Medium Cond" panose="020B0606030402020204" pitchFamily="34" charset="0"/>
              </a:rPr>
              <a:t>h</a:t>
            </a:r>
            <a:endParaRPr lang="zh-CN" altLang="en-US" dirty="0"/>
          </a:p>
        </p:txBody>
      </p:sp>
      <p:cxnSp>
        <p:nvCxnSpPr>
          <p:cNvPr id="90" name="直接箭头连接符 89">
            <a:extLst>
              <a:ext uri="{FF2B5EF4-FFF2-40B4-BE49-F238E27FC236}">
                <a16:creationId xmlns:a16="http://schemas.microsoft.com/office/drawing/2014/main" id="{5B5D1CA4-0861-4E64-8598-F9ACD3EB3B58}"/>
              </a:ext>
            </a:extLst>
          </p:cNvPr>
          <p:cNvCxnSpPr>
            <a:cxnSpLocks/>
            <a:stCxn id="66" idx="2"/>
            <a:endCxn id="54" idx="0"/>
          </p:cNvCxnSpPr>
          <p:nvPr/>
        </p:nvCxnSpPr>
        <p:spPr>
          <a:xfrm flipH="1">
            <a:off x="6679952" y="3503706"/>
            <a:ext cx="1857761" cy="536085"/>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3" name="直接箭头连接符 92">
            <a:extLst>
              <a:ext uri="{FF2B5EF4-FFF2-40B4-BE49-F238E27FC236}">
                <a16:creationId xmlns:a16="http://schemas.microsoft.com/office/drawing/2014/main" id="{EE0099A4-5D3A-4F92-8AF5-889BD0C8BA22}"/>
              </a:ext>
            </a:extLst>
          </p:cNvPr>
          <p:cNvCxnSpPr>
            <a:cxnSpLocks/>
            <a:stCxn id="66" idx="2"/>
            <a:endCxn id="79" idx="0"/>
          </p:cNvCxnSpPr>
          <p:nvPr/>
        </p:nvCxnSpPr>
        <p:spPr>
          <a:xfrm flipH="1">
            <a:off x="8011847" y="3503706"/>
            <a:ext cx="525866" cy="536085"/>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直接箭头连接符 95">
            <a:extLst>
              <a:ext uri="{FF2B5EF4-FFF2-40B4-BE49-F238E27FC236}">
                <a16:creationId xmlns:a16="http://schemas.microsoft.com/office/drawing/2014/main" id="{ADBAD1AF-28B6-4654-B020-3977A2CCE431}"/>
              </a:ext>
            </a:extLst>
          </p:cNvPr>
          <p:cNvCxnSpPr>
            <a:cxnSpLocks/>
            <a:endCxn id="17" idx="0"/>
          </p:cNvCxnSpPr>
          <p:nvPr/>
        </p:nvCxnSpPr>
        <p:spPr>
          <a:xfrm>
            <a:off x="8537713" y="3499406"/>
            <a:ext cx="1288154" cy="540385"/>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9" name="直接箭头连接符 98">
            <a:extLst>
              <a:ext uri="{FF2B5EF4-FFF2-40B4-BE49-F238E27FC236}">
                <a16:creationId xmlns:a16="http://schemas.microsoft.com/office/drawing/2014/main" id="{F5D8FF52-E387-47B9-B5A2-DA3532CCBC3A}"/>
              </a:ext>
            </a:extLst>
          </p:cNvPr>
          <p:cNvCxnSpPr>
            <a:cxnSpLocks/>
          </p:cNvCxnSpPr>
          <p:nvPr/>
        </p:nvCxnSpPr>
        <p:spPr>
          <a:xfrm flipH="1">
            <a:off x="7861687" y="4629725"/>
            <a:ext cx="1964180" cy="54271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2" name="直接箭头连接符 101">
            <a:extLst>
              <a:ext uri="{FF2B5EF4-FFF2-40B4-BE49-F238E27FC236}">
                <a16:creationId xmlns:a16="http://schemas.microsoft.com/office/drawing/2014/main" id="{195771D1-1B73-49CA-8DAE-9C215E6F5187}"/>
              </a:ext>
            </a:extLst>
          </p:cNvPr>
          <p:cNvCxnSpPr>
            <a:cxnSpLocks/>
            <a:stCxn id="17" idx="2"/>
            <a:endCxn id="75" idx="0"/>
          </p:cNvCxnSpPr>
          <p:nvPr/>
        </p:nvCxnSpPr>
        <p:spPr>
          <a:xfrm flipH="1">
            <a:off x="9725757" y="4629725"/>
            <a:ext cx="100110" cy="54271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05" name="文本框 104">
            <a:extLst>
              <a:ext uri="{FF2B5EF4-FFF2-40B4-BE49-F238E27FC236}">
                <a16:creationId xmlns:a16="http://schemas.microsoft.com/office/drawing/2014/main" id="{09D0F60A-6D42-43E4-A919-7CA9140A1DBB}"/>
              </a:ext>
            </a:extLst>
          </p:cNvPr>
          <p:cNvSpPr txBox="1"/>
          <p:nvPr/>
        </p:nvSpPr>
        <p:spPr>
          <a:xfrm>
            <a:off x="7082667" y="3524242"/>
            <a:ext cx="443556" cy="369332"/>
          </a:xfrm>
          <a:prstGeom prst="rect">
            <a:avLst/>
          </a:prstGeom>
          <a:noFill/>
        </p:spPr>
        <p:txBody>
          <a:bodyPr wrap="square">
            <a:spAutoFit/>
          </a:bodyPr>
          <a:lstStyle/>
          <a:p>
            <a:r>
              <a:rPr lang="en-US" altLang="zh-CN" dirty="0">
                <a:latin typeface="Franklin Gothic Medium Cond" panose="020B0606030402020204" pitchFamily="34" charset="0"/>
              </a:rPr>
              <a:t>0</a:t>
            </a:r>
            <a:endParaRPr lang="zh-CN" altLang="en-US" dirty="0"/>
          </a:p>
        </p:txBody>
      </p:sp>
      <p:sp>
        <p:nvSpPr>
          <p:cNvPr id="106" name="文本框 105">
            <a:extLst>
              <a:ext uri="{FF2B5EF4-FFF2-40B4-BE49-F238E27FC236}">
                <a16:creationId xmlns:a16="http://schemas.microsoft.com/office/drawing/2014/main" id="{D4BC6002-3F07-40A5-AE7A-DC97C5D71814}"/>
              </a:ext>
            </a:extLst>
          </p:cNvPr>
          <p:cNvSpPr txBox="1"/>
          <p:nvPr/>
        </p:nvSpPr>
        <p:spPr>
          <a:xfrm>
            <a:off x="8287213" y="3657629"/>
            <a:ext cx="443556" cy="369332"/>
          </a:xfrm>
          <a:prstGeom prst="rect">
            <a:avLst/>
          </a:prstGeom>
          <a:noFill/>
        </p:spPr>
        <p:txBody>
          <a:bodyPr wrap="square">
            <a:spAutoFit/>
          </a:bodyPr>
          <a:lstStyle/>
          <a:p>
            <a:r>
              <a:rPr lang="en-US" altLang="zh-CN" dirty="0">
                <a:latin typeface="Franklin Gothic Medium Cond" panose="020B0606030402020204" pitchFamily="34" charset="0"/>
              </a:rPr>
              <a:t>1</a:t>
            </a:r>
            <a:endParaRPr lang="zh-CN" altLang="en-US" dirty="0"/>
          </a:p>
        </p:txBody>
      </p:sp>
      <p:sp>
        <p:nvSpPr>
          <p:cNvPr id="107" name="文本框 106">
            <a:extLst>
              <a:ext uri="{FF2B5EF4-FFF2-40B4-BE49-F238E27FC236}">
                <a16:creationId xmlns:a16="http://schemas.microsoft.com/office/drawing/2014/main" id="{B54A9904-6561-4E5C-AAF0-2DB56C085E70}"/>
              </a:ext>
            </a:extLst>
          </p:cNvPr>
          <p:cNvSpPr txBox="1"/>
          <p:nvPr/>
        </p:nvSpPr>
        <p:spPr>
          <a:xfrm>
            <a:off x="9352387" y="3524242"/>
            <a:ext cx="443556" cy="369332"/>
          </a:xfrm>
          <a:prstGeom prst="rect">
            <a:avLst/>
          </a:prstGeom>
          <a:noFill/>
        </p:spPr>
        <p:txBody>
          <a:bodyPr wrap="square">
            <a:spAutoFit/>
          </a:bodyPr>
          <a:lstStyle/>
          <a:p>
            <a:r>
              <a:rPr lang="en-US" altLang="zh-CN" dirty="0">
                <a:latin typeface="Franklin Gothic Medium Cond" panose="020B0606030402020204" pitchFamily="34" charset="0"/>
              </a:rPr>
              <a:t>2</a:t>
            </a:r>
            <a:endParaRPr lang="zh-CN" altLang="en-US" dirty="0"/>
          </a:p>
        </p:txBody>
      </p:sp>
      <p:sp>
        <p:nvSpPr>
          <p:cNvPr id="108" name="文本框 107">
            <a:extLst>
              <a:ext uri="{FF2B5EF4-FFF2-40B4-BE49-F238E27FC236}">
                <a16:creationId xmlns:a16="http://schemas.microsoft.com/office/drawing/2014/main" id="{27F39E08-3805-4BCD-A6AC-ED27A557FA96}"/>
              </a:ext>
            </a:extLst>
          </p:cNvPr>
          <p:cNvSpPr txBox="1"/>
          <p:nvPr/>
        </p:nvSpPr>
        <p:spPr>
          <a:xfrm>
            <a:off x="9756943" y="4724885"/>
            <a:ext cx="443556" cy="369332"/>
          </a:xfrm>
          <a:prstGeom prst="rect">
            <a:avLst/>
          </a:prstGeom>
          <a:noFill/>
        </p:spPr>
        <p:txBody>
          <a:bodyPr wrap="square">
            <a:spAutoFit/>
          </a:bodyPr>
          <a:lstStyle/>
          <a:p>
            <a:r>
              <a:rPr lang="en-US" altLang="zh-CN" dirty="0">
                <a:latin typeface="Franklin Gothic Medium Cond" panose="020B0606030402020204" pitchFamily="34" charset="0"/>
              </a:rPr>
              <a:t>1</a:t>
            </a:r>
            <a:endParaRPr lang="zh-CN" altLang="en-US" dirty="0"/>
          </a:p>
        </p:txBody>
      </p:sp>
      <p:sp>
        <p:nvSpPr>
          <p:cNvPr id="109" name="文本框 108">
            <a:extLst>
              <a:ext uri="{FF2B5EF4-FFF2-40B4-BE49-F238E27FC236}">
                <a16:creationId xmlns:a16="http://schemas.microsoft.com/office/drawing/2014/main" id="{E311369F-BD8C-4EB6-8588-0DF059739F52}"/>
              </a:ext>
            </a:extLst>
          </p:cNvPr>
          <p:cNvSpPr txBox="1"/>
          <p:nvPr/>
        </p:nvSpPr>
        <p:spPr>
          <a:xfrm>
            <a:off x="8201787" y="4674368"/>
            <a:ext cx="443556" cy="369332"/>
          </a:xfrm>
          <a:prstGeom prst="rect">
            <a:avLst/>
          </a:prstGeom>
          <a:noFill/>
        </p:spPr>
        <p:txBody>
          <a:bodyPr wrap="square">
            <a:spAutoFit/>
          </a:bodyPr>
          <a:lstStyle/>
          <a:p>
            <a:r>
              <a:rPr lang="en-US" altLang="zh-CN" dirty="0">
                <a:latin typeface="Franklin Gothic Medium Cond" panose="020B0606030402020204" pitchFamily="34" charset="0"/>
              </a:rPr>
              <a:t>0</a:t>
            </a:r>
            <a:endParaRPr lang="zh-CN" altLang="en-US" dirty="0"/>
          </a:p>
        </p:txBody>
      </p:sp>
      <p:sp>
        <p:nvSpPr>
          <p:cNvPr id="110" name="文本框 109">
            <a:extLst>
              <a:ext uri="{FF2B5EF4-FFF2-40B4-BE49-F238E27FC236}">
                <a16:creationId xmlns:a16="http://schemas.microsoft.com/office/drawing/2014/main" id="{5831FA62-2CE6-4F38-8BE5-312C6532E5C2}"/>
              </a:ext>
            </a:extLst>
          </p:cNvPr>
          <p:cNvSpPr txBox="1"/>
          <p:nvPr/>
        </p:nvSpPr>
        <p:spPr>
          <a:xfrm>
            <a:off x="6366016" y="5815874"/>
            <a:ext cx="2320413" cy="400110"/>
          </a:xfrm>
          <a:prstGeom prst="rect">
            <a:avLst/>
          </a:prstGeom>
          <a:noFill/>
        </p:spPr>
        <p:txBody>
          <a:bodyPr wrap="square" rtlCol="0">
            <a:spAutoFit/>
          </a:bodyPr>
          <a:lstStyle/>
          <a:p>
            <a:r>
              <a:rPr lang="en-US" altLang="zh-CN" sz="2000" dirty="0">
                <a:latin typeface="Franklin Gothic Medium Cond" panose="020B0606030402020204" pitchFamily="34" charset="0"/>
              </a:rPr>
              <a:t>Stack (Some g) [2,0] 1</a:t>
            </a:r>
            <a:endParaRPr lang="zh-CN" altLang="en-US" sz="2000" dirty="0">
              <a:latin typeface="Franklin Gothic Medium Cond" panose="020B0606030402020204" pitchFamily="34" charset="0"/>
            </a:endParaRPr>
          </a:p>
        </p:txBody>
      </p:sp>
      <p:sp>
        <p:nvSpPr>
          <p:cNvPr id="114" name="椭圆 113">
            <a:extLst>
              <a:ext uri="{FF2B5EF4-FFF2-40B4-BE49-F238E27FC236}">
                <a16:creationId xmlns:a16="http://schemas.microsoft.com/office/drawing/2014/main" id="{CE3B3E04-182F-4B31-8330-D093616A4616}"/>
              </a:ext>
            </a:extLst>
          </p:cNvPr>
          <p:cNvSpPr/>
          <p:nvPr/>
        </p:nvSpPr>
        <p:spPr>
          <a:xfrm>
            <a:off x="7161965" y="5173663"/>
            <a:ext cx="728516" cy="589933"/>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extLst>
      <p:ext uri="{BB962C8B-B14F-4D97-AF65-F5344CB8AC3E}">
        <p14:creationId xmlns:p14="http://schemas.microsoft.com/office/powerpoint/2010/main" val="2036971842"/>
      </p:ext>
    </p:extLst>
  </p:cSld>
  <p:clrMapOvr>
    <a:masterClrMapping/>
  </p:clrMapOvr>
  <mc:AlternateContent xmlns:mc="http://schemas.openxmlformats.org/markup-compatibility/2006" xmlns:p14="http://schemas.microsoft.com/office/powerpoint/2010/main">
    <mc:Choice Requires="p14">
      <p:transition p14:dur="10" advTm="94240"/>
    </mc:Choice>
    <mc:Fallback xmlns="">
      <p:transition advTm="942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0" presetClass="exit" presetSubtype="0" fill="hold" grpId="0"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12"/>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6"/>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1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76"/>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80"/>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8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8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8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9"/>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90"/>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93"/>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96"/>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99"/>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02"/>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0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06"/>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07"/>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08"/>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0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6" presetClass="emph" presetSubtype="0" fill="hold" grpId="1" nodeType="clickEffect">
                                  <p:stCondLst>
                                    <p:cond delay="0"/>
                                  </p:stCondLst>
                                  <p:childTnLst>
                                    <p:animEffect transition="out" filter="fade">
                                      <p:cBhvr>
                                        <p:cTn id="75" dur="500" tmFilter="0, 0; .2, .5; .8, .5; 1, 0"/>
                                        <p:tgtEl>
                                          <p:spTgt spid="54"/>
                                        </p:tgtEl>
                                      </p:cBhvr>
                                    </p:animEffect>
                                    <p:animScale>
                                      <p:cBhvr>
                                        <p:cTn id="76" dur="250" autoRev="1" fill="hold"/>
                                        <p:tgtEl>
                                          <p:spTgt spid="54"/>
                                        </p:tgtEl>
                                      </p:cBhvr>
                                      <p:by x="105000" y="105000"/>
                                    </p:animScale>
                                  </p:childTnLst>
                                </p:cTn>
                              </p:par>
                              <p:par>
                                <p:cTn id="77" presetID="26" presetClass="emph" presetSubtype="0" fill="hold" grpId="1" nodeType="withEffect">
                                  <p:stCondLst>
                                    <p:cond delay="0"/>
                                  </p:stCondLst>
                                  <p:childTnLst>
                                    <p:animEffect transition="out" filter="fade">
                                      <p:cBhvr>
                                        <p:cTn id="78" dur="500" tmFilter="0, 0; .2, .5; .8, .5; 1, 0"/>
                                        <p:tgtEl>
                                          <p:spTgt spid="17"/>
                                        </p:tgtEl>
                                      </p:cBhvr>
                                    </p:animEffect>
                                    <p:animScale>
                                      <p:cBhvr>
                                        <p:cTn id="79" dur="250" autoRev="1" fill="hold"/>
                                        <p:tgtEl>
                                          <p:spTgt spid="17"/>
                                        </p:tgtEl>
                                      </p:cBhvr>
                                      <p:by x="105000" y="105000"/>
                                    </p:animScale>
                                  </p:childTnLst>
                                </p:cTn>
                              </p:par>
                              <p:par>
                                <p:cTn id="80" presetID="26" presetClass="emph" presetSubtype="0" fill="hold" grpId="1" nodeType="withEffect">
                                  <p:stCondLst>
                                    <p:cond delay="0"/>
                                  </p:stCondLst>
                                  <p:childTnLst>
                                    <p:animEffect transition="out" filter="fade">
                                      <p:cBhvr>
                                        <p:cTn id="81" dur="500" tmFilter="0, 0; .2, .5; .8, .5; 1, 0"/>
                                        <p:tgtEl>
                                          <p:spTgt spid="66"/>
                                        </p:tgtEl>
                                      </p:cBhvr>
                                    </p:animEffect>
                                    <p:animScale>
                                      <p:cBhvr>
                                        <p:cTn id="82" dur="250" autoRev="1" fill="hold"/>
                                        <p:tgtEl>
                                          <p:spTgt spid="66"/>
                                        </p:tgtEl>
                                      </p:cBhvr>
                                      <p:by x="105000" y="105000"/>
                                    </p:animScale>
                                  </p:childTnLst>
                                </p:cTn>
                              </p:par>
                              <p:par>
                                <p:cTn id="83" presetID="26" presetClass="emph" presetSubtype="0" fill="hold" grpId="1" nodeType="withEffect">
                                  <p:stCondLst>
                                    <p:cond delay="0"/>
                                  </p:stCondLst>
                                  <p:childTnLst>
                                    <p:animEffect transition="out" filter="fade">
                                      <p:cBhvr>
                                        <p:cTn id="84" dur="500" tmFilter="0, 0; .2, .5; .8, .5; 1, 0"/>
                                        <p:tgtEl>
                                          <p:spTgt spid="71"/>
                                        </p:tgtEl>
                                      </p:cBhvr>
                                    </p:animEffect>
                                    <p:animScale>
                                      <p:cBhvr>
                                        <p:cTn id="85" dur="250" autoRev="1" fill="hold"/>
                                        <p:tgtEl>
                                          <p:spTgt spid="71"/>
                                        </p:tgtEl>
                                      </p:cBhvr>
                                      <p:by x="105000" y="105000"/>
                                    </p:animScale>
                                  </p:childTnLst>
                                </p:cTn>
                              </p:par>
                              <p:par>
                                <p:cTn id="86" presetID="26" presetClass="emph" presetSubtype="0" fill="hold" grpId="1" nodeType="withEffect">
                                  <p:stCondLst>
                                    <p:cond delay="0"/>
                                  </p:stCondLst>
                                  <p:childTnLst>
                                    <p:animEffect transition="out" filter="fade">
                                      <p:cBhvr>
                                        <p:cTn id="87" dur="500" tmFilter="0, 0; .2, .5; .8, .5; 1, 0"/>
                                        <p:tgtEl>
                                          <p:spTgt spid="75"/>
                                        </p:tgtEl>
                                      </p:cBhvr>
                                    </p:animEffect>
                                    <p:animScale>
                                      <p:cBhvr>
                                        <p:cTn id="88" dur="250" autoRev="1" fill="hold"/>
                                        <p:tgtEl>
                                          <p:spTgt spid="75"/>
                                        </p:tgtEl>
                                      </p:cBhvr>
                                      <p:by x="105000" y="105000"/>
                                    </p:animScale>
                                  </p:childTnLst>
                                </p:cTn>
                              </p:par>
                              <p:par>
                                <p:cTn id="89" presetID="26" presetClass="emph" presetSubtype="0" fill="hold" grpId="1" nodeType="withEffect">
                                  <p:stCondLst>
                                    <p:cond delay="0"/>
                                  </p:stCondLst>
                                  <p:childTnLst>
                                    <p:animEffect transition="out" filter="fade">
                                      <p:cBhvr>
                                        <p:cTn id="90" dur="500" tmFilter="0, 0; .2, .5; .8, .5; 1, 0"/>
                                        <p:tgtEl>
                                          <p:spTgt spid="79"/>
                                        </p:tgtEl>
                                      </p:cBhvr>
                                    </p:animEffect>
                                    <p:animScale>
                                      <p:cBhvr>
                                        <p:cTn id="91" dur="250" autoRev="1" fill="hold"/>
                                        <p:tgtEl>
                                          <p:spTgt spid="79"/>
                                        </p:tgtEl>
                                      </p:cBhvr>
                                      <p:by x="105000" y="105000"/>
                                    </p:animScale>
                                  </p:childTnLst>
                                </p:cTn>
                              </p:par>
                            </p:childTnLst>
                          </p:cTn>
                        </p:par>
                      </p:childTnLst>
                    </p:cTn>
                  </p:par>
                  <p:par>
                    <p:cTn id="92" fill="hold">
                      <p:stCondLst>
                        <p:cond delay="indefinite"/>
                      </p:stCondLst>
                      <p:childTnLst>
                        <p:par>
                          <p:cTn id="93" fill="hold">
                            <p:stCondLst>
                              <p:cond delay="0"/>
                            </p:stCondLst>
                            <p:childTnLst>
                              <p:par>
                                <p:cTn id="94" presetID="26" presetClass="emph" presetSubtype="0" fill="hold" grpId="1" nodeType="clickEffect">
                                  <p:stCondLst>
                                    <p:cond delay="0"/>
                                  </p:stCondLst>
                                  <p:childTnLst>
                                    <p:animEffect transition="out" filter="fade">
                                      <p:cBhvr>
                                        <p:cTn id="95" dur="500" tmFilter="0, 0; .2, .5; .8, .5; 1, 0"/>
                                        <p:tgtEl>
                                          <p:spTgt spid="35"/>
                                        </p:tgtEl>
                                      </p:cBhvr>
                                    </p:animEffect>
                                    <p:animScale>
                                      <p:cBhvr>
                                        <p:cTn id="96" dur="250" autoRev="1" fill="hold"/>
                                        <p:tgtEl>
                                          <p:spTgt spid="35"/>
                                        </p:tgtEl>
                                      </p:cBhvr>
                                      <p:by x="105000" y="105000"/>
                                    </p:animScale>
                                  </p:childTnLst>
                                </p:cTn>
                              </p:par>
                              <p:par>
                                <p:cTn id="97" presetID="26" presetClass="emph" presetSubtype="0" fill="hold" nodeType="withEffect">
                                  <p:stCondLst>
                                    <p:cond delay="0"/>
                                  </p:stCondLst>
                                  <p:childTnLst>
                                    <p:animEffect transition="out" filter="fade">
                                      <p:cBhvr>
                                        <p:cTn id="98" dur="500" tmFilter="0, 0; .2, .5; .8, .5; 1, 0"/>
                                        <p:tgtEl>
                                          <p:spTgt spid="112"/>
                                        </p:tgtEl>
                                      </p:cBhvr>
                                    </p:animEffect>
                                    <p:animScale>
                                      <p:cBhvr>
                                        <p:cTn id="99" dur="250" autoRev="1" fill="hold"/>
                                        <p:tgtEl>
                                          <p:spTgt spid="112"/>
                                        </p:tgtEl>
                                      </p:cBhvr>
                                      <p:by x="105000" y="105000"/>
                                    </p:animScale>
                                  </p:childTnLst>
                                </p:cTn>
                              </p:par>
                              <p:par>
                                <p:cTn id="100" presetID="26" presetClass="emph" presetSubtype="0" fill="hold" nodeType="withEffect">
                                  <p:stCondLst>
                                    <p:cond delay="0"/>
                                  </p:stCondLst>
                                  <p:childTnLst>
                                    <p:animEffect transition="out" filter="fade">
                                      <p:cBhvr>
                                        <p:cTn id="101" dur="500" tmFilter="0, 0; .2, .5; .8, .5; 1, 0"/>
                                        <p:tgtEl>
                                          <p:spTgt spid="111"/>
                                        </p:tgtEl>
                                      </p:cBhvr>
                                    </p:animEffect>
                                    <p:animScale>
                                      <p:cBhvr>
                                        <p:cTn id="102" dur="250" autoRev="1" fill="hold"/>
                                        <p:tgtEl>
                                          <p:spTgt spid="111"/>
                                        </p:tgtEl>
                                      </p:cBhvr>
                                      <p:by x="105000" y="105000"/>
                                    </p:animScale>
                                  </p:childTnLst>
                                </p:cTn>
                              </p:par>
                              <p:par>
                                <p:cTn id="103" presetID="26" presetClass="emph" presetSubtype="0" fill="hold" nodeType="withEffect">
                                  <p:stCondLst>
                                    <p:cond delay="0"/>
                                  </p:stCondLst>
                                  <p:childTnLst>
                                    <p:animEffect transition="out" filter="fade">
                                      <p:cBhvr>
                                        <p:cTn id="104" dur="500" tmFilter="0, 0; .2, .5; .8, .5; 1, 0"/>
                                        <p:tgtEl>
                                          <p:spTgt spid="113"/>
                                        </p:tgtEl>
                                      </p:cBhvr>
                                    </p:animEffect>
                                    <p:animScale>
                                      <p:cBhvr>
                                        <p:cTn id="105" dur="250" autoRev="1" fill="hold"/>
                                        <p:tgtEl>
                                          <p:spTgt spid="113"/>
                                        </p:tgtEl>
                                      </p:cBhvr>
                                      <p:by x="105000" y="105000"/>
                                    </p:animScale>
                                  </p:childTnLst>
                                </p:cTn>
                              </p:par>
                              <p:par>
                                <p:cTn id="106" presetID="26" presetClass="emph" presetSubtype="0" fill="hold" grpId="1" nodeType="withEffect">
                                  <p:stCondLst>
                                    <p:cond delay="0"/>
                                  </p:stCondLst>
                                  <p:childTnLst>
                                    <p:animEffect transition="out" filter="fade">
                                      <p:cBhvr>
                                        <p:cTn id="107" dur="500" tmFilter="0, 0; .2, .5; .8, .5; 1, 0"/>
                                        <p:tgtEl>
                                          <p:spTgt spid="76"/>
                                        </p:tgtEl>
                                      </p:cBhvr>
                                    </p:animEffect>
                                    <p:animScale>
                                      <p:cBhvr>
                                        <p:cTn id="108" dur="250" autoRev="1" fill="hold"/>
                                        <p:tgtEl>
                                          <p:spTgt spid="76"/>
                                        </p:tgtEl>
                                      </p:cBhvr>
                                      <p:by x="105000" y="105000"/>
                                    </p:animScale>
                                  </p:childTnLst>
                                </p:cTn>
                              </p:par>
                              <p:par>
                                <p:cTn id="109" presetID="26" presetClass="emph" presetSubtype="0" fill="hold" grpId="1" nodeType="withEffect">
                                  <p:stCondLst>
                                    <p:cond delay="0"/>
                                  </p:stCondLst>
                                  <p:childTnLst>
                                    <p:animEffect transition="out" filter="fade">
                                      <p:cBhvr>
                                        <p:cTn id="110" dur="500" tmFilter="0, 0; .2, .5; .8, .5; 1, 0"/>
                                        <p:tgtEl>
                                          <p:spTgt spid="80"/>
                                        </p:tgtEl>
                                      </p:cBhvr>
                                    </p:animEffect>
                                    <p:animScale>
                                      <p:cBhvr>
                                        <p:cTn id="111" dur="250" autoRev="1" fill="hold"/>
                                        <p:tgtEl>
                                          <p:spTgt spid="80"/>
                                        </p:tgtEl>
                                      </p:cBhvr>
                                      <p:by x="105000" y="105000"/>
                                    </p:animScale>
                                  </p:childTnLst>
                                </p:cTn>
                              </p:par>
                            </p:childTnLst>
                          </p:cTn>
                        </p:par>
                      </p:childTnLst>
                    </p:cTn>
                  </p:par>
                  <p:par>
                    <p:cTn id="112" fill="hold">
                      <p:stCondLst>
                        <p:cond delay="indefinite"/>
                      </p:stCondLst>
                      <p:childTnLst>
                        <p:par>
                          <p:cTn id="113" fill="hold">
                            <p:stCondLst>
                              <p:cond delay="0"/>
                            </p:stCondLst>
                            <p:childTnLst>
                              <p:par>
                                <p:cTn id="114" presetID="26" presetClass="emph" presetSubtype="0" fill="hold" nodeType="clickEffect">
                                  <p:stCondLst>
                                    <p:cond delay="0"/>
                                  </p:stCondLst>
                                  <p:childTnLst>
                                    <p:animEffect transition="out" filter="fade">
                                      <p:cBhvr>
                                        <p:cTn id="115" dur="500" tmFilter="0, 0; .2, .5; .8, .5; 1, 0"/>
                                        <p:tgtEl>
                                          <p:spTgt spid="90"/>
                                        </p:tgtEl>
                                      </p:cBhvr>
                                    </p:animEffect>
                                    <p:animScale>
                                      <p:cBhvr>
                                        <p:cTn id="116" dur="250" autoRev="1" fill="hold"/>
                                        <p:tgtEl>
                                          <p:spTgt spid="90"/>
                                        </p:tgtEl>
                                      </p:cBhvr>
                                      <p:by x="105000" y="105000"/>
                                    </p:animScale>
                                  </p:childTnLst>
                                </p:cTn>
                              </p:par>
                              <p:par>
                                <p:cTn id="117" presetID="26" presetClass="emph" presetSubtype="0" fill="hold" nodeType="withEffect">
                                  <p:stCondLst>
                                    <p:cond delay="0"/>
                                  </p:stCondLst>
                                  <p:childTnLst>
                                    <p:animEffect transition="out" filter="fade">
                                      <p:cBhvr>
                                        <p:cTn id="118" dur="500" tmFilter="0, 0; .2, .5; .8, .5; 1, 0"/>
                                        <p:tgtEl>
                                          <p:spTgt spid="93"/>
                                        </p:tgtEl>
                                      </p:cBhvr>
                                    </p:animEffect>
                                    <p:animScale>
                                      <p:cBhvr>
                                        <p:cTn id="119" dur="250" autoRev="1" fill="hold"/>
                                        <p:tgtEl>
                                          <p:spTgt spid="93"/>
                                        </p:tgtEl>
                                      </p:cBhvr>
                                      <p:by x="105000" y="105000"/>
                                    </p:animScale>
                                  </p:childTnLst>
                                </p:cTn>
                              </p:par>
                              <p:par>
                                <p:cTn id="120" presetID="26" presetClass="emph" presetSubtype="0" fill="hold" nodeType="withEffect">
                                  <p:stCondLst>
                                    <p:cond delay="0"/>
                                  </p:stCondLst>
                                  <p:childTnLst>
                                    <p:animEffect transition="out" filter="fade">
                                      <p:cBhvr>
                                        <p:cTn id="121" dur="500" tmFilter="0, 0; .2, .5; .8, .5; 1, 0"/>
                                        <p:tgtEl>
                                          <p:spTgt spid="96"/>
                                        </p:tgtEl>
                                      </p:cBhvr>
                                    </p:animEffect>
                                    <p:animScale>
                                      <p:cBhvr>
                                        <p:cTn id="122" dur="250" autoRev="1" fill="hold"/>
                                        <p:tgtEl>
                                          <p:spTgt spid="96"/>
                                        </p:tgtEl>
                                      </p:cBhvr>
                                      <p:by x="105000" y="105000"/>
                                    </p:animScale>
                                  </p:childTnLst>
                                </p:cTn>
                              </p:par>
                              <p:par>
                                <p:cTn id="123" presetID="26" presetClass="emph" presetSubtype="0" fill="hold" nodeType="withEffect">
                                  <p:stCondLst>
                                    <p:cond delay="0"/>
                                  </p:stCondLst>
                                  <p:childTnLst>
                                    <p:animEffect transition="out" filter="fade">
                                      <p:cBhvr>
                                        <p:cTn id="124" dur="500" tmFilter="0, 0; .2, .5; .8, .5; 1, 0"/>
                                        <p:tgtEl>
                                          <p:spTgt spid="99"/>
                                        </p:tgtEl>
                                      </p:cBhvr>
                                    </p:animEffect>
                                    <p:animScale>
                                      <p:cBhvr>
                                        <p:cTn id="125" dur="250" autoRev="1" fill="hold"/>
                                        <p:tgtEl>
                                          <p:spTgt spid="99"/>
                                        </p:tgtEl>
                                      </p:cBhvr>
                                      <p:by x="105000" y="105000"/>
                                    </p:animScale>
                                  </p:childTnLst>
                                </p:cTn>
                              </p:par>
                              <p:par>
                                <p:cTn id="126" presetID="26" presetClass="emph" presetSubtype="0" fill="hold" nodeType="withEffect">
                                  <p:stCondLst>
                                    <p:cond delay="0"/>
                                  </p:stCondLst>
                                  <p:childTnLst>
                                    <p:animEffect transition="out" filter="fade">
                                      <p:cBhvr>
                                        <p:cTn id="127" dur="500" tmFilter="0, 0; .2, .5; .8, .5; 1, 0"/>
                                        <p:tgtEl>
                                          <p:spTgt spid="102"/>
                                        </p:tgtEl>
                                      </p:cBhvr>
                                    </p:animEffect>
                                    <p:animScale>
                                      <p:cBhvr>
                                        <p:cTn id="128" dur="250" autoRev="1" fill="hold"/>
                                        <p:tgtEl>
                                          <p:spTgt spid="102"/>
                                        </p:tgtEl>
                                      </p:cBhvr>
                                      <p:by x="105000" y="105000"/>
                                    </p:animScale>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0" nodeType="clickEffect">
                                  <p:stCondLst>
                                    <p:cond delay="0"/>
                                  </p:stCondLst>
                                  <p:childTnLst>
                                    <p:animEffect transition="out" filter="fade">
                                      <p:cBhvr>
                                        <p:cTn id="132" dur="500"/>
                                        <p:tgtEl>
                                          <p:spTgt spid="15"/>
                                        </p:tgtEl>
                                      </p:cBhvr>
                                    </p:animEffect>
                                    <p:set>
                                      <p:cBhvr>
                                        <p:cTn id="133" dur="1" fill="hold">
                                          <p:stCondLst>
                                            <p:cond delay="499"/>
                                          </p:stCondLst>
                                        </p:cTn>
                                        <p:tgtEl>
                                          <p:spTgt spid="15"/>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3">
                                            <p:txEl>
                                              <p:pRg st="7" end="7"/>
                                            </p:txEl>
                                          </p:spTgt>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5">
                                            <p:txEl>
                                              <p:pRg st="1" end="1"/>
                                            </p:txEl>
                                          </p:spTgt>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5">
                                            <p:txEl>
                                              <p:pRg st="2" end="2"/>
                                            </p:txEl>
                                          </p:spTgt>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grpId="0" nodeType="clickEffect">
                                  <p:stCondLst>
                                    <p:cond delay="0"/>
                                  </p:stCondLst>
                                  <p:childTnLst>
                                    <p:set>
                                      <p:cBhvr>
                                        <p:cTn id="151" dur="1" fill="hold">
                                          <p:stCondLst>
                                            <p:cond delay="0"/>
                                          </p:stCondLst>
                                        </p:cTn>
                                        <p:tgtEl>
                                          <p:spTgt spid="110"/>
                                        </p:tgtEl>
                                        <p:attrNameLst>
                                          <p:attrName>style.visibility</p:attrName>
                                        </p:attrNameLst>
                                      </p:cBhvr>
                                      <p:to>
                                        <p:strVal val="visible"/>
                                      </p:to>
                                    </p:set>
                                  </p:childTnLst>
                                </p:cTn>
                              </p:par>
                              <p:par>
                                <p:cTn id="152" presetID="1" presetClass="entr" presetSubtype="0" fill="hold" grpId="0" nodeType="withEffect">
                                  <p:stCondLst>
                                    <p:cond delay="0"/>
                                  </p:stCondLst>
                                  <p:childTnLst>
                                    <p:set>
                                      <p:cBhvr>
                                        <p:cTn id="153" dur="1" fill="hold">
                                          <p:stCondLst>
                                            <p:cond delay="0"/>
                                          </p:stCondLst>
                                        </p:cTn>
                                        <p:tgtEl>
                                          <p:spTgt spid="114"/>
                                        </p:tgtEl>
                                        <p:attrNameLst>
                                          <p:attrName>style.visibility</p:attrName>
                                        </p:attrNameLst>
                                      </p:cBhvr>
                                      <p:to>
                                        <p:strVal val="visible"/>
                                      </p:to>
                                    </p:set>
                                  </p:childTnLst>
                                </p:cTn>
                              </p:par>
                              <p:par>
                                <p:cTn id="154" presetID="1" presetClass="emph" presetSubtype="2" fill="hold" nodeType="withEffect">
                                  <p:stCondLst>
                                    <p:cond delay="0"/>
                                  </p:stCondLst>
                                  <p:childTnLst>
                                    <p:animClr clrSpc="rgb" dir="cw">
                                      <p:cBhvr>
                                        <p:cTn id="155" dur="1000" fill="hold"/>
                                        <p:tgtEl>
                                          <p:spTgt spid="96"/>
                                        </p:tgtEl>
                                        <p:attrNameLst>
                                          <p:attrName>fillcolor</p:attrName>
                                        </p:attrNameLst>
                                      </p:cBhvr>
                                      <p:to>
                                        <a:srgbClr val="FF0000"/>
                                      </p:to>
                                    </p:animClr>
                                    <p:set>
                                      <p:cBhvr>
                                        <p:cTn id="156" dur="1000" fill="hold"/>
                                        <p:tgtEl>
                                          <p:spTgt spid="96"/>
                                        </p:tgtEl>
                                        <p:attrNameLst>
                                          <p:attrName>fill.type</p:attrName>
                                        </p:attrNameLst>
                                      </p:cBhvr>
                                      <p:to>
                                        <p:strVal val="solid"/>
                                      </p:to>
                                    </p:set>
                                    <p:set>
                                      <p:cBhvr>
                                        <p:cTn id="157" dur="1000" fill="hold"/>
                                        <p:tgtEl>
                                          <p:spTgt spid="96"/>
                                        </p:tgtEl>
                                        <p:attrNameLst>
                                          <p:attrName>fill.on</p:attrName>
                                        </p:attrNameLst>
                                      </p:cBhvr>
                                      <p:to>
                                        <p:strVal val="true"/>
                                      </p:to>
                                    </p:set>
                                  </p:childTnLst>
                                </p:cTn>
                              </p:par>
                              <p:par>
                                <p:cTn id="158" presetID="1" presetClass="emph" presetSubtype="2" fill="hold" nodeType="withEffect">
                                  <p:stCondLst>
                                    <p:cond delay="0"/>
                                  </p:stCondLst>
                                  <p:childTnLst>
                                    <p:animClr clrSpc="rgb" dir="cw">
                                      <p:cBhvr>
                                        <p:cTn id="159" dur="1000" fill="hold"/>
                                        <p:tgtEl>
                                          <p:spTgt spid="99"/>
                                        </p:tgtEl>
                                        <p:attrNameLst>
                                          <p:attrName>fillcolor</p:attrName>
                                        </p:attrNameLst>
                                      </p:cBhvr>
                                      <p:to>
                                        <a:srgbClr val="FF0000"/>
                                      </p:to>
                                    </p:animClr>
                                    <p:set>
                                      <p:cBhvr>
                                        <p:cTn id="160" dur="1000" fill="hold"/>
                                        <p:tgtEl>
                                          <p:spTgt spid="99"/>
                                        </p:tgtEl>
                                        <p:attrNameLst>
                                          <p:attrName>fill.type</p:attrName>
                                        </p:attrNameLst>
                                      </p:cBhvr>
                                      <p:to>
                                        <p:strVal val="solid"/>
                                      </p:to>
                                    </p:set>
                                    <p:set>
                                      <p:cBhvr>
                                        <p:cTn id="161" dur="1000" fill="hold"/>
                                        <p:tgtEl>
                                          <p:spTgt spid="99"/>
                                        </p:tgtEl>
                                        <p:attrNameLst>
                                          <p:attrName>fill.on</p:attrName>
                                        </p:attrNameLst>
                                      </p:cBhvr>
                                      <p:to>
                                        <p:strVal val="true"/>
                                      </p:to>
                                    </p:set>
                                  </p:childTnLst>
                                </p:cTn>
                              </p:par>
                              <p:par>
                                <p:cTn id="162" presetID="1" presetClass="emph" presetSubtype="2" fill="hold" nodeType="withEffect">
                                  <p:stCondLst>
                                    <p:cond delay="0"/>
                                  </p:stCondLst>
                                  <p:childTnLst>
                                    <p:animClr clrSpc="rgb" dir="cw">
                                      <p:cBhvr>
                                        <p:cTn id="163" dur="1000" fill="hold"/>
                                        <p:tgtEl>
                                          <p:spTgt spid="107"/>
                                        </p:tgtEl>
                                        <p:attrNameLst>
                                          <p:attrName>fillcolor</p:attrName>
                                        </p:attrNameLst>
                                      </p:cBhvr>
                                      <p:to>
                                        <a:srgbClr val="FF0000"/>
                                      </p:to>
                                    </p:animClr>
                                    <p:set>
                                      <p:cBhvr>
                                        <p:cTn id="164" dur="1000" fill="hold"/>
                                        <p:tgtEl>
                                          <p:spTgt spid="107"/>
                                        </p:tgtEl>
                                        <p:attrNameLst>
                                          <p:attrName>fill.type</p:attrName>
                                        </p:attrNameLst>
                                      </p:cBhvr>
                                      <p:to>
                                        <p:strVal val="solid"/>
                                      </p:to>
                                    </p:set>
                                    <p:set>
                                      <p:cBhvr>
                                        <p:cTn id="165" dur="1000" fill="hold"/>
                                        <p:tgtEl>
                                          <p:spTgt spid="107"/>
                                        </p:tgtEl>
                                        <p:attrNameLst>
                                          <p:attrName>fill.on</p:attrName>
                                        </p:attrNameLst>
                                      </p:cBhvr>
                                      <p:to>
                                        <p:strVal val="true"/>
                                      </p:to>
                                    </p:set>
                                  </p:childTnLst>
                                </p:cTn>
                              </p:par>
                              <p:par>
                                <p:cTn id="166" presetID="1" presetClass="emph" presetSubtype="2" fill="hold" nodeType="withEffect">
                                  <p:stCondLst>
                                    <p:cond delay="0"/>
                                  </p:stCondLst>
                                  <p:childTnLst>
                                    <p:animClr clrSpc="rgb" dir="cw">
                                      <p:cBhvr>
                                        <p:cTn id="167" dur="1000" fill="hold"/>
                                        <p:tgtEl>
                                          <p:spTgt spid="109"/>
                                        </p:tgtEl>
                                        <p:attrNameLst>
                                          <p:attrName>fillcolor</p:attrName>
                                        </p:attrNameLst>
                                      </p:cBhvr>
                                      <p:to>
                                        <a:srgbClr val="FF0000"/>
                                      </p:to>
                                    </p:animClr>
                                    <p:set>
                                      <p:cBhvr>
                                        <p:cTn id="168" dur="1000" fill="hold"/>
                                        <p:tgtEl>
                                          <p:spTgt spid="109"/>
                                        </p:tgtEl>
                                        <p:attrNameLst>
                                          <p:attrName>fill.type</p:attrName>
                                        </p:attrNameLst>
                                      </p:cBhvr>
                                      <p:to>
                                        <p:strVal val="solid"/>
                                      </p:to>
                                    </p:set>
                                    <p:set>
                                      <p:cBhvr>
                                        <p:cTn id="169" dur="1000" fill="hold"/>
                                        <p:tgtEl>
                                          <p:spTgt spid="10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35" grpId="0"/>
      <p:bldP spid="35" grpId="1"/>
      <p:bldP spid="17" grpId="0" animBg="1"/>
      <p:bldP spid="17" grpId="1" animBg="1"/>
      <p:bldP spid="64" grpId="0"/>
      <p:bldP spid="15" grpId="0" animBg="1"/>
      <p:bldP spid="6" grpId="0" animBg="1"/>
      <p:bldP spid="66" grpId="0" animBg="1"/>
      <p:bldP spid="66" grpId="1" animBg="1"/>
      <p:bldP spid="71" grpId="0" animBg="1"/>
      <p:bldP spid="71" grpId="1" animBg="1"/>
      <p:bldP spid="75" grpId="0" animBg="1"/>
      <p:bldP spid="75" grpId="1" animBg="1"/>
      <p:bldP spid="76" grpId="0" animBg="1"/>
      <p:bldP spid="76" grpId="1" animBg="1"/>
      <p:bldP spid="79" grpId="0" animBg="1"/>
      <p:bldP spid="79" grpId="1" animBg="1"/>
      <p:bldP spid="80" grpId="0"/>
      <p:bldP spid="80" grpId="1"/>
      <p:bldP spid="84" grpId="0"/>
      <p:bldP spid="87" grpId="0"/>
      <p:bldP spid="88" grpId="0"/>
      <p:bldP spid="89" grpId="0"/>
      <p:bldP spid="105" grpId="0"/>
      <p:bldP spid="106" grpId="0"/>
      <p:bldP spid="107" grpId="0"/>
      <p:bldP spid="108" grpId="0"/>
      <p:bldP spid="109" grpId="0"/>
      <p:bldP spid="110" grpId="0"/>
      <p:bldP spid="1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EDFC44-847A-4493-95F8-8DB12E7962F6}"/>
              </a:ext>
            </a:extLst>
          </p:cNvPr>
          <p:cNvSpPr>
            <a:spLocks noGrp="1"/>
          </p:cNvSpPr>
          <p:nvPr>
            <p:ph type="title"/>
          </p:nvPr>
        </p:nvSpPr>
        <p:spPr/>
        <p:txBody>
          <a:bodyPr/>
          <a:lstStyle/>
          <a:p>
            <a:r>
              <a:rPr lang="en-US" altLang="zh-CN" dirty="0"/>
              <a:t>Structural Injection Functions</a:t>
            </a:r>
            <a:endParaRPr lang="zh-CN" altLang="en-US" dirty="0"/>
          </a:p>
        </p:txBody>
      </p:sp>
      <p:sp>
        <p:nvSpPr>
          <p:cNvPr id="3" name="内容占位符 2">
            <a:extLst>
              <a:ext uri="{FF2B5EF4-FFF2-40B4-BE49-F238E27FC236}">
                <a16:creationId xmlns:a16="http://schemas.microsoft.com/office/drawing/2014/main" id="{95EF1FF0-6D59-4439-8BCD-932FF571B475}"/>
              </a:ext>
            </a:extLst>
          </p:cNvPr>
          <p:cNvSpPr>
            <a:spLocks noGrp="1"/>
          </p:cNvSpPr>
          <p:nvPr>
            <p:ph idx="1"/>
          </p:nvPr>
        </p:nvSpPr>
        <p:spPr>
          <a:xfrm>
            <a:off x="838200" y="1203569"/>
            <a:ext cx="10992556" cy="5040923"/>
          </a:xfrm>
        </p:spPr>
        <p:txBody>
          <a:bodyPr/>
          <a:lstStyle/>
          <a:p>
            <a:r>
              <a:rPr lang="en-US" altLang="zh-CN" dirty="0"/>
              <a:t>Represent memory invariant by </a:t>
            </a:r>
            <a:r>
              <a:rPr lang="en-US" altLang="zh-CN" dirty="0">
                <a:solidFill>
                  <a:srgbClr val="FF0000"/>
                </a:solidFill>
              </a:rPr>
              <a:t>static injection functions</a:t>
            </a:r>
            <a:r>
              <a:rPr lang="en-US" altLang="zh-CN" dirty="0"/>
              <a:t> </a:t>
            </a:r>
          </a:p>
          <a:p>
            <a:r>
              <a:rPr lang="en-US" altLang="zh-CN" b="1" dirty="0"/>
              <a:t>Example: </a:t>
            </a:r>
            <a:r>
              <a:rPr lang="en-US" altLang="zh-CN" dirty="0"/>
              <a:t>Elimination of Unused Global Variables</a:t>
            </a:r>
          </a:p>
        </p:txBody>
      </p:sp>
      <p:sp>
        <p:nvSpPr>
          <p:cNvPr id="4" name="灯片编号占位符 3">
            <a:extLst>
              <a:ext uri="{FF2B5EF4-FFF2-40B4-BE49-F238E27FC236}">
                <a16:creationId xmlns:a16="http://schemas.microsoft.com/office/drawing/2014/main" id="{70082D61-8D2A-428E-A867-634193188A45}"/>
              </a:ext>
            </a:extLst>
          </p:cNvPr>
          <p:cNvSpPr>
            <a:spLocks noGrp="1"/>
          </p:cNvSpPr>
          <p:nvPr>
            <p:ph type="sldNum" sz="quarter" idx="12"/>
          </p:nvPr>
        </p:nvSpPr>
        <p:spPr/>
        <p:txBody>
          <a:bodyPr/>
          <a:lstStyle/>
          <a:p>
            <a:fld id="{2D41EB45-D69C-409E-BB76-CE8D45961290}" type="slidenum">
              <a:rPr lang="zh-CN" altLang="en-US" smtClean="0"/>
              <a:pPr/>
              <a:t>14</a:t>
            </a:fld>
            <a:endParaRPr lang="zh-CN" altLang="en-US" dirty="0"/>
          </a:p>
        </p:txBody>
      </p:sp>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B81AA9A2-A388-46B4-A521-AFB658041639}"/>
                  </a:ext>
                </a:extLst>
              </p:cNvPr>
              <p:cNvSpPr txBox="1"/>
              <p:nvPr/>
            </p:nvSpPr>
            <p:spPr>
              <a:xfrm>
                <a:off x="6605720" y="2446017"/>
                <a:ext cx="4251891" cy="3416320"/>
              </a:xfrm>
              <a:prstGeom prst="rect">
                <a:avLst/>
              </a:prstGeom>
              <a:noFill/>
            </p:spPr>
            <p:txBody>
              <a:bodyPr wrap="square" rtlCol="0">
                <a:spAutoFit/>
              </a:bodyPr>
              <a:lstStyle/>
              <a:p>
                <a:r>
                  <a:rPr lang="en-US" altLang="zh-CN" dirty="0">
                    <a:solidFill>
                      <a:srgbClr val="00B050"/>
                    </a:solidFill>
                    <a:latin typeface="Franklin Gothic Medium Cond" panose="020B0606030402020204" pitchFamily="34" charset="0"/>
                  </a:rPr>
                  <a:t>Variable</a:t>
                </a:r>
                <a:r>
                  <a:rPr lang="en-US" altLang="zh-CN" dirty="0">
                    <a:latin typeface="Franklin Gothic Medium Cond" panose="020B0606030402020204" pitchFamily="34" charset="0"/>
                  </a:rPr>
                  <a:t> </a:t>
                </a:r>
                <a14:m>
                  <m:oMath xmlns:m="http://schemas.openxmlformats.org/officeDocument/2006/math">
                    <m:r>
                      <a:rPr lang="en-US" altLang="zh-CN" b="0" i="1" smtClean="0">
                        <a:latin typeface="Cambria Math" panose="02040503050406030204" pitchFamily="18" charset="0"/>
                      </a:rPr>
                      <m:t>𝑔𝑒</m:t>
                    </m:r>
                  </m:oMath>
                </a14:m>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genv</a:t>
                </a:r>
                <a:r>
                  <a:rPr lang="en-US" altLang="zh-CN" dirty="0">
                    <a:latin typeface="Franklin Gothic Medium Cond" panose="020B0606030402020204" pitchFamily="34" charset="0"/>
                  </a:rPr>
                  <a:t>.  </a:t>
                </a:r>
                <a:r>
                  <a:rPr lang="en-US" altLang="zh-CN" dirty="0">
                    <a:solidFill>
                      <a:srgbClr val="7030A0"/>
                    </a:solidFill>
                    <a:latin typeface="Franklin Gothic Medium Cond" panose="020B0606030402020204" pitchFamily="34" charset="0"/>
                  </a:rPr>
                  <a:t>(* target environment *)</a:t>
                </a:r>
              </a:p>
              <a:p>
                <a:endParaRPr lang="en-US" altLang="zh-CN" dirty="0">
                  <a:latin typeface="Franklin Gothic Medium Cond" panose="020B0606030402020204" pitchFamily="34" charset="0"/>
                </a:endParaRPr>
              </a:p>
              <a:p>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check_block</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𝑠</a:t>
                </a:r>
                <a:r>
                  <a:rPr lang="en-US" altLang="zh-CN" dirty="0">
                    <a:latin typeface="Franklin Gothic Medium Cond" panose="020B0606030402020204" pitchFamily="34" charset="0"/>
                  </a:rPr>
                  <a:t>:sup) (</a:t>
                </a:r>
                <a:r>
                  <a:rPr lang="zh-CN" altLang="en-US" dirty="0">
                    <a:latin typeface="Franklin Gothic Medium Cond" panose="020B0606030402020204" pitchFamily="34" charset="0"/>
                  </a:rPr>
                  <a:t>𝑏</a:t>
                </a:r>
                <a:r>
                  <a:rPr lang="en-US" altLang="zh-CN" dirty="0">
                    <a:latin typeface="Franklin Gothic Medium Cond" panose="020B0606030402020204" pitchFamily="34" charset="0"/>
                  </a:rPr>
                  <a:t>:block): </a:t>
                </a:r>
                <a:r>
                  <a:rPr lang="en-US" altLang="zh-CN" dirty="0">
                    <a:solidFill>
                      <a:schemeClr val="accent2">
                        <a:lumMod val="50000"/>
                      </a:schemeClr>
                    </a:solidFill>
                    <a:latin typeface="Franklin Gothic Medium Cond" panose="020B0606030402020204" pitchFamily="34" charset="0"/>
                  </a:rPr>
                  <a:t>bool</a:t>
                </a:r>
                <a:r>
                  <a:rPr lang="en-US" altLang="zh-CN" dirty="0">
                    <a:latin typeface="Franklin Gothic Medium Cond" panose="020B0606030402020204" pitchFamily="34" charset="0"/>
                  </a:rPr>
                  <a:t> :=</a:t>
                </a:r>
              </a:p>
              <a:p>
                <a:r>
                  <a:rPr lang="en-US" altLang="zh-CN" dirty="0">
                    <a:latin typeface="Franklin Gothic Medium Cond" panose="020B0606030402020204" pitchFamily="34" charset="0"/>
                  </a:rPr>
                  <a:t>  </a:t>
                </a:r>
                <a:r>
                  <a:rPr lang="en-US" altLang="zh-CN" dirty="0">
                    <a:solidFill>
                      <a:schemeClr val="accent6">
                        <a:lumMod val="50000"/>
                      </a:schemeClr>
                    </a:solidFill>
                    <a:latin typeface="Franklin Gothic Medium Cond" panose="020B0606030402020204" pitchFamily="34" charset="0"/>
                  </a:rPr>
                  <a:t>match</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𝑏 </a:t>
                </a:r>
                <a:r>
                  <a:rPr lang="en-US" altLang="zh-CN" dirty="0">
                    <a:solidFill>
                      <a:schemeClr val="accent6">
                        <a:lumMod val="50000"/>
                      </a:schemeClr>
                    </a:solidFill>
                    <a:latin typeface="Franklin Gothic Medium Cond" panose="020B0606030402020204" pitchFamily="34" charset="0"/>
                  </a:rPr>
                  <a:t>with</a:t>
                </a:r>
              </a:p>
              <a:p>
                <a:r>
                  <a:rPr lang="en-US" altLang="zh-CN" dirty="0">
                    <a:latin typeface="Franklin Gothic Medium Cond" panose="020B0606030402020204" pitchFamily="34" charset="0"/>
                  </a:rPr>
                  <a:t> | Stack _ _ _ ⇒ </a:t>
                </a:r>
                <a:r>
                  <a:rPr lang="en-US" altLang="zh-CN" dirty="0" err="1">
                    <a:latin typeface="Franklin Gothic Medium Cond" panose="020B0606030402020204" pitchFamily="34" charset="0"/>
                  </a:rPr>
                  <a:t>valid_block</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𝑏 𝑠 </a:t>
                </a:r>
                <a:endParaRPr lang="en-US" altLang="zh-CN" dirty="0">
                  <a:latin typeface="Franklin Gothic Medium Cond" panose="020B0606030402020204" pitchFamily="34" charset="0"/>
                </a:endParaRPr>
              </a:p>
              <a:p>
                <a:r>
                  <a:rPr lang="en-US" altLang="zh-CN" dirty="0">
                    <a:latin typeface="Franklin Gothic Medium Cond" panose="020B0606030402020204" pitchFamily="34" charset="0"/>
                  </a:rPr>
                  <a:t> | Global </a:t>
                </a:r>
                <a14:m>
                  <m:oMath xmlns:m="http://schemas.openxmlformats.org/officeDocument/2006/math">
                    <m:r>
                      <a:rPr lang="en-US" altLang="zh-CN" b="0" i="1" smtClean="0">
                        <a:latin typeface="Cambria Math" panose="02040503050406030204" pitchFamily="18" charset="0"/>
                      </a:rPr>
                      <m:t>𝑖</m:t>
                    </m:r>
                  </m:oMath>
                </a14:m>
                <a:r>
                  <a:rPr lang="en-US" altLang="zh-CN" dirty="0">
                    <a:latin typeface="Franklin Gothic Medium Cond" panose="020B0606030402020204" pitchFamily="34" charset="0"/>
                  </a:rPr>
                  <a:t> ⇒ </a:t>
                </a:r>
                <a:r>
                  <a:rPr lang="en-US" altLang="zh-CN" dirty="0">
                    <a:solidFill>
                      <a:schemeClr val="accent6">
                        <a:lumMod val="50000"/>
                      </a:schemeClr>
                    </a:solidFill>
                    <a:latin typeface="Franklin Gothic Medium Cond" panose="020B0606030402020204" pitchFamily="34" charset="0"/>
                  </a:rPr>
                  <a:t>match</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find_symbol</a:t>
                </a:r>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𝑔𝑒</m:t>
                    </m:r>
                  </m:oMath>
                </a14:m>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𝑖</m:t>
                    </m:r>
                  </m:oMath>
                </a14:m>
                <a:r>
                  <a:rPr lang="en-US" altLang="zh-CN" dirty="0">
                    <a:latin typeface="Franklin Gothic Medium Cond" panose="020B0606030402020204" pitchFamily="34" charset="0"/>
                  </a:rPr>
                  <a:t>) </a:t>
                </a:r>
                <a:r>
                  <a:rPr lang="en-US" altLang="zh-CN" dirty="0">
                    <a:solidFill>
                      <a:schemeClr val="accent6">
                        <a:lumMod val="50000"/>
                      </a:schemeClr>
                    </a:solidFill>
                    <a:latin typeface="Franklin Gothic Medium Cond" panose="020B0606030402020204" pitchFamily="34" charset="0"/>
                  </a:rPr>
                  <a:t>with</a:t>
                </a:r>
              </a:p>
              <a:p>
                <a:r>
                  <a:rPr lang="en-US" altLang="zh-CN" dirty="0">
                    <a:latin typeface="Franklin Gothic Medium Cond" panose="020B0606030402020204" pitchFamily="34" charset="0"/>
                  </a:rPr>
                  <a:t>                             | </a:t>
                </a:r>
                <a:r>
                  <a:rPr lang="en-US" altLang="zh-CN" dirty="0">
                    <a:solidFill>
                      <a:schemeClr val="accent2">
                        <a:lumMod val="50000"/>
                      </a:schemeClr>
                    </a:solidFill>
                    <a:latin typeface="Franklin Gothic Medium Cond" panose="020B0606030402020204" pitchFamily="34" charset="0"/>
                  </a:rPr>
                  <a:t>None</a:t>
                </a:r>
                <a:r>
                  <a:rPr lang="en-US" altLang="zh-CN" dirty="0">
                    <a:latin typeface="Franklin Gothic Medium Cond" panose="020B0606030402020204" pitchFamily="34" charset="0"/>
                  </a:rPr>
                  <a:t> ⇒ false | </a:t>
                </a:r>
                <a:r>
                  <a:rPr lang="en-US" altLang="zh-CN" dirty="0">
                    <a:solidFill>
                      <a:schemeClr val="accent2">
                        <a:lumMod val="50000"/>
                      </a:schemeClr>
                    </a:solidFill>
                    <a:latin typeface="Franklin Gothic Medium Cond" panose="020B0606030402020204" pitchFamily="34" charset="0"/>
                  </a:rPr>
                  <a:t>Some</a:t>
                </a:r>
                <a:r>
                  <a:rPr lang="en-US" altLang="zh-CN" dirty="0">
                    <a:latin typeface="Franklin Gothic Medium Cond" panose="020B0606030402020204" pitchFamily="34" charset="0"/>
                  </a:rPr>
                  <a:t> _ ⇒ true                 </a:t>
                </a:r>
              </a:p>
              <a:p>
                <a:r>
                  <a:rPr lang="en-US" altLang="zh-CN" dirty="0">
                    <a:solidFill>
                      <a:schemeClr val="accent6">
                        <a:lumMod val="50000"/>
                      </a:schemeClr>
                    </a:solidFill>
                    <a:latin typeface="Franklin Gothic Medium Cond" panose="020B0606030402020204" pitchFamily="34" charset="0"/>
                  </a:rPr>
                  <a:t>                           end</a:t>
                </a:r>
                <a:r>
                  <a:rPr lang="en-US" altLang="zh-CN" dirty="0">
                    <a:latin typeface="Franklin Gothic Medium Cond" panose="020B0606030402020204" pitchFamily="34" charset="0"/>
                  </a:rPr>
                  <a:t> </a:t>
                </a:r>
              </a:p>
              <a:p>
                <a:r>
                  <a:rPr lang="en-US" altLang="zh-CN" dirty="0">
                    <a:solidFill>
                      <a:schemeClr val="accent2"/>
                    </a:solidFill>
                    <a:latin typeface="Franklin Gothic Medium Cond" panose="020B0606030402020204" pitchFamily="34" charset="0"/>
                  </a:rPr>
                  <a:t>   </a:t>
                </a:r>
                <a:r>
                  <a:rPr lang="en-US" altLang="zh-CN" dirty="0">
                    <a:solidFill>
                      <a:schemeClr val="accent6">
                        <a:lumMod val="50000"/>
                      </a:schemeClr>
                    </a:solidFill>
                    <a:latin typeface="Franklin Gothic Medium Cond" panose="020B0606030402020204" pitchFamily="34" charset="0"/>
                  </a:rPr>
                  <a:t>end</a:t>
                </a:r>
                <a:r>
                  <a:rPr lang="en-US" altLang="zh-CN" dirty="0">
                    <a:latin typeface="Franklin Gothic Medium Cond" panose="020B0606030402020204" pitchFamily="34" charset="0"/>
                  </a:rPr>
                  <a:t>.</a:t>
                </a:r>
              </a:p>
              <a:p>
                <a:endParaRPr lang="en-US" altLang="zh-CN" dirty="0">
                  <a:latin typeface="Franklin Gothic Medium Cond" panose="020B0606030402020204" pitchFamily="34" charset="0"/>
                </a:endParaRPr>
              </a:p>
              <a:p>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struct_meminj</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𝑠</a:t>
                </a:r>
                <a:r>
                  <a:rPr lang="en-US" altLang="zh-CN" dirty="0">
                    <a:latin typeface="Franklin Gothic Medium Cond" panose="020B0606030402020204" pitchFamily="34" charset="0"/>
                  </a:rPr>
                  <a:t>:sup) (</a:t>
                </a:r>
                <a:r>
                  <a:rPr lang="zh-CN" altLang="en-US" dirty="0">
                    <a:latin typeface="Franklin Gothic Medium Cond" panose="020B0606030402020204" pitchFamily="34" charset="0"/>
                  </a:rPr>
                  <a:t>𝑏</a:t>
                </a:r>
                <a:r>
                  <a:rPr lang="en-US" altLang="zh-CN" dirty="0">
                    <a:latin typeface="Franklin Gothic Medium Cond" panose="020B0606030402020204" pitchFamily="34" charset="0"/>
                  </a:rPr>
                  <a:t>:block) :=</a:t>
                </a:r>
              </a:p>
              <a:p>
                <a:r>
                  <a:rPr lang="en-US" altLang="zh-CN" dirty="0">
                    <a:latin typeface="Franklin Gothic Medium Cond" panose="020B0606030402020204" pitchFamily="34" charset="0"/>
                  </a:rPr>
                  <a:t>  </a:t>
                </a:r>
                <a:r>
                  <a:rPr lang="en-US" altLang="zh-CN" dirty="0">
                    <a:solidFill>
                      <a:schemeClr val="accent6">
                        <a:lumMod val="50000"/>
                      </a:schemeClr>
                    </a:solidFill>
                    <a:latin typeface="Franklin Gothic Medium Cond" panose="020B0606030402020204" pitchFamily="34" charset="0"/>
                  </a:rPr>
                  <a:t>if</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check_block</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𝑠 𝑏  </a:t>
                </a:r>
                <a:r>
                  <a:rPr lang="en-US" altLang="zh-CN" dirty="0">
                    <a:solidFill>
                      <a:schemeClr val="accent6">
                        <a:lumMod val="50000"/>
                      </a:schemeClr>
                    </a:solidFill>
                    <a:latin typeface="Franklin Gothic Medium Cond" panose="020B0606030402020204" pitchFamily="34" charset="0"/>
                  </a:rPr>
                  <a:t>then</a:t>
                </a:r>
                <a:r>
                  <a:rPr lang="en-US" altLang="zh-CN" dirty="0">
                    <a:latin typeface="Franklin Gothic Medium Cond" panose="020B0606030402020204" pitchFamily="34" charset="0"/>
                  </a:rPr>
                  <a:t> </a:t>
                </a:r>
                <a:r>
                  <a:rPr lang="en-US" altLang="zh-CN" dirty="0">
                    <a:solidFill>
                      <a:schemeClr val="accent2">
                        <a:lumMod val="50000"/>
                      </a:schemeClr>
                    </a:solidFill>
                    <a:latin typeface="Franklin Gothic Medium Cond" panose="020B0606030402020204" pitchFamily="34" charset="0"/>
                  </a:rPr>
                  <a:t>Some</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𝑏</a:t>
                </a:r>
                <a:r>
                  <a:rPr lang="en-US" altLang="zh-CN" dirty="0">
                    <a:latin typeface="Franklin Gothic Medium Cond" panose="020B0606030402020204" pitchFamily="34" charset="0"/>
                  </a:rPr>
                  <a:t>, 0) </a:t>
                </a:r>
                <a:r>
                  <a:rPr lang="en-US" altLang="zh-CN" dirty="0">
                    <a:solidFill>
                      <a:schemeClr val="accent6">
                        <a:lumMod val="50000"/>
                      </a:schemeClr>
                    </a:solidFill>
                    <a:latin typeface="Franklin Gothic Medium Cond" panose="020B0606030402020204" pitchFamily="34" charset="0"/>
                  </a:rPr>
                  <a:t>else</a:t>
                </a:r>
                <a:r>
                  <a:rPr lang="en-US" altLang="zh-CN" dirty="0">
                    <a:latin typeface="Franklin Gothic Medium Cond" panose="020B0606030402020204" pitchFamily="34" charset="0"/>
                  </a:rPr>
                  <a:t> </a:t>
                </a:r>
                <a:r>
                  <a:rPr lang="en-US" altLang="zh-CN" dirty="0">
                    <a:solidFill>
                      <a:schemeClr val="accent2">
                        <a:lumMod val="50000"/>
                      </a:schemeClr>
                    </a:solidFill>
                    <a:latin typeface="Franklin Gothic Medium Cond" panose="020B0606030402020204" pitchFamily="34" charset="0"/>
                  </a:rPr>
                  <a:t>None</a:t>
                </a:r>
                <a:r>
                  <a:rPr lang="en-US" altLang="zh-CN" dirty="0">
                    <a:latin typeface="Franklin Gothic Medium Cond" panose="020B0606030402020204" pitchFamily="34" charset="0"/>
                  </a:rPr>
                  <a:t>.</a:t>
                </a:r>
              </a:p>
            </p:txBody>
          </p:sp>
        </mc:Choice>
        <mc:Fallback xmlns="">
          <p:sp>
            <p:nvSpPr>
              <p:cNvPr id="5" name="文本框 4">
                <a:extLst>
                  <a:ext uri="{FF2B5EF4-FFF2-40B4-BE49-F238E27FC236}">
                    <a16:creationId xmlns:a16="http://schemas.microsoft.com/office/drawing/2014/main" id="{B81AA9A2-A388-46B4-A521-AFB658041639}"/>
                  </a:ext>
                </a:extLst>
              </p:cNvPr>
              <p:cNvSpPr txBox="1">
                <a:spLocks noRot="1" noChangeAspect="1" noMove="1" noResize="1" noEditPoints="1" noAdjustHandles="1" noChangeArrowheads="1" noChangeShapeType="1" noTextEdit="1"/>
              </p:cNvSpPr>
              <p:nvPr/>
            </p:nvSpPr>
            <p:spPr>
              <a:xfrm>
                <a:off x="6605720" y="2446017"/>
                <a:ext cx="4251891" cy="3416320"/>
              </a:xfrm>
              <a:prstGeom prst="rect">
                <a:avLst/>
              </a:prstGeom>
              <a:blipFill>
                <a:blip r:embed="rId6"/>
                <a:stretch>
                  <a:fillRect l="-1291" t="-891" r="-16356" b="-1783"/>
                </a:stretch>
              </a:blipFill>
            </p:spPr>
            <p:txBody>
              <a:bodyPr/>
              <a:lstStyle/>
              <a:p>
                <a:r>
                  <a:rPr lang="zh-CN" altLang="en-US">
                    <a:noFill/>
                  </a:rPr>
                  <a:t> </a:t>
                </a:r>
              </a:p>
            </p:txBody>
          </p:sp>
        </mc:Fallback>
      </mc:AlternateContent>
      <p:grpSp>
        <p:nvGrpSpPr>
          <p:cNvPr id="62" name="组合 61">
            <a:extLst>
              <a:ext uri="{FF2B5EF4-FFF2-40B4-BE49-F238E27FC236}">
                <a16:creationId xmlns:a16="http://schemas.microsoft.com/office/drawing/2014/main" id="{276A11C9-18B7-4A57-8D27-F6599DDF1CCE}"/>
              </a:ext>
            </a:extLst>
          </p:cNvPr>
          <p:cNvGrpSpPr/>
          <p:nvPr/>
        </p:nvGrpSpPr>
        <p:grpSpPr>
          <a:xfrm>
            <a:off x="4036950" y="3919135"/>
            <a:ext cx="2067774" cy="400110"/>
            <a:chOff x="9361039" y="4681824"/>
            <a:chExt cx="2067774" cy="400110"/>
          </a:xfrm>
        </p:grpSpPr>
        <p:sp>
          <p:nvSpPr>
            <p:cNvPr id="63" name="矩形: 圆角 62">
              <a:extLst>
                <a:ext uri="{FF2B5EF4-FFF2-40B4-BE49-F238E27FC236}">
                  <a16:creationId xmlns:a16="http://schemas.microsoft.com/office/drawing/2014/main" id="{DD3FC04C-F712-482A-8BF1-E8D71670065F}"/>
                </a:ext>
              </a:extLst>
            </p:cNvPr>
            <p:cNvSpPr/>
            <p:nvPr/>
          </p:nvSpPr>
          <p:spPr>
            <a:xfrm>
              <a:off x="9361039" y="4681824"/>
              <a:ext cx="170148" cy="40011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文本框 63">
              <a:extLst>
                <a:ext uri="{FF2B5EF4-FFF2-40B4-BE49-F238E27FC236}">
                  <a16:creationId xmlns:a16="http://schemas.microsoft.com/office/drawing/2014/main" id="{E4B65827-A2F7-4BD9-8340-E8DBCD570361}"/>
                </a:ext>
              </a:extLst>
            </p:cNvPr>
            <p:cNvSpPr txBox="1"/>
            <p:nvPr/>
          </p:nvSpPr>
          <p:spPr>
            <a:xfrm>
              <a:off x="9531187" y="4697213"/>
              <a:ext cx="1897626" cy="369332"/>
            </a:xfrm>
            <a:prstGeom prst="rect">
              <a:avLst/>
            </a:prstGeom>
            <a:noFill/>
          </p:spPr>
          <p:txBody>
            <a:bodyPr wrap="square" rtlCol="0">
              <a:spAutoFit/>
            </a:bodyPr>
            <a:lstStyle/>
            <a:p>
              <a:r>
                <a:rPr lang="en-US" altLang="zh-CN" b="1" dirty="0"/>
                <a:t>: Global Blocks</a:t>
              </a:r>
            </a:p>
          </p:txBody>
        </p:sp>
      </p:grpSp>
      <p:grpSp>
        <p:nvGrpSpPr>
          <p:cNvPr id="65" name="组合 64">
            <a:extLst>
              <a:ext uri="{FF2B5EF4-FFF2-40B4-BE49-F238E27FC236}">
                <a16:creationId xmlns:a16="http://schemas.microsoft.com/office/drawing/2014/main" id="{FB4953C8-4AD8-4CBE-A427-FDB31FCFEB92}"/>
              </a:ext>
            </a:extLst>
          </p:cNvPr>
          <p:cNvGrpSpPr/>
          <p:nvPr/>
        </p:nvGrpSpPr>
        <p:grpSpPr>
          <a:xfrm>
            <a:off x="4036950" y="4598448"/>
            <a:ext cx="2067774" cy="461665"/>
            <a:chOff x="9361039" y="5527016"/>
            <a:chExt cx="2067774" cy="461665"/>
          </a:xfrm>
        </p:grpSpPr>
        <p:sp>
          <p:nvSpPr>
            <p:cNvPr id="66" name="矩形: 圆角 65">
              <a:extLst>
                <a:ext uri="{FF2B5EF4-FFF2-40B4-BE49-F238E27FC236}">
                  <a16:creationId xmlns:a16="http://schemas.microsoft.com/office/drawing/2014/main" id="{1AEF3C13-B2AE-4685-8B72-FE1F6403F09F}"/>
                </a:ext>
              </a:extLst>
            </p:cNvPr>
            <p:cNvSpPr/>
            <p:nvPr/>
          </p:nvSpPr>
          <p:spPr>
            <a:xfrm>
              <a:off x="9361039" y="5527016"/>
              <a:ext cx="170147" cy="46166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文本框 66">
              <a:extLst>
                <a:ext uri="{FF2B5EF4-FFF2-40B4-BE49-F238E27FC236}">
                  <a16:creationId xmlns:a16="http://schemas.microsoft.com/office/drawing/2014/main" id="{A77D77DD-52A7-4190-B4C5-57C9DB3A9980}"/>
                </a:ext>
              </a:extLst>
            </p:cNvPr>
            <p:cNvSpPr txBox="1"/>
            <p:nvPr/>
          </p:nvSpPr>
          <p:spPr>
            <a:xfrm>
              <a:off x="9531187" y="5559159"/>
              <a:ext cx="1897626" cy="369332"/>
            </a:xfrm>
            <a:prstGeom prst="rect">
              <a:avLst/>
            </a:prstGeom>
            <a:noFill/>
          </p:spPr>
          <p:txBody>
            <a:bodyPr wrap="square" rtlCol="0">
              <a:spAutoFit/>
            </a:bodyPr>
            <a:lstStyle/>
            <a:p>
              <a:r>
                <a:rPr lang="en-US" altLang="zh-CN" b="1" dirty="0"/>
                <a:t>: Stack Blocks</a:t>
              </a:r>
            </a:p>
          </p:txBody>
        </p:sp>
      </p:grpSp>
      <p:grpSp>
        <p:nvGrpSpPr>
          <p:cNvPr id="90" name="组合 89">
            <a:extLst>
              <a:ext uri="{FF2B5EF4-FFF2-40B4-BE49-F238E27FC236}">
                <a16:creationId xmlns:a16="http://schemas.microsoft.com/office/drawing/2014/main" id="{5589CD41-1A51-4C5F-82C6-9EF313B17913}"/>
              </a:ext>
            </a:extLst>
          </p:cNvPr>
          <p:cNvGrpSpPr/>
          <p:nvPr/>
        </p:nvGrpSpPr>
        <p:grpSpPr>
          <a:xfrm>
            <a:off x="1577529" y="2655781"/>
            <a:ext cx="2704547" cy="3216843"/>
            <a:chOff x="6133904" y="3139507"/>
            <a:chExt cx="2704547" cy="3216843"/>
          </a:xfrm>
        </p:grpSpPr>
        <p:grpSp>
          <p:nvGrpSpPr>
            <p:cNvPr id="68" name="组合 67">
              <a:extLst>
                <a:ext uri="{FF2B5EF4-FFF2-40B4-BE49-F238E27FC236}">
                  <a16:creationId xmlns:a16="http://schemas.microsoft.com/office/drawing/2014/main" id="{23E27C60-6FCE-427C-B0BD-6DFF86341346}"/>
                </a:ext>
              </a:extLst>
            </p:cNvPr>
            <p:cNvGrpSpPr/>
            <p:nvPr/>
          </p:nvGrpSpPr>
          <p:grpSpPr>
            <a:xfrm>
              <a:off x="6133904" y="3150037"/>
              <a:ext cx="1285189" cy="3196026"/>
              <a:chOff x="1097642" y="2621749"/>
              <a:chExt cx="1285189" cy="3196026"/>
            </a:xfrm>
          </p:grpSpPr>
          <p:sp>
            <p:nvSpPr>
              <p:cNvPr id="69" name="矩形: 圆顶角 68">
                <a:extLst>
                  <a:ext uri="{FF2B5EF4-FFF2-40B4-BE49-F238E27FC236}">
                    <a16:creationId xmlns:a16="http://schemas.microsoft.com/office/drawing/2014/main" id="{2CFE9333-99AF-48C5-B586-F3F083036904}"/>
                  </a:ext>
                </a:extLst>
              </p:cNvPr>
              <p:cNvSpPr/>
              <p:nvPr/>
            </p:nvSpPr>
            <p:spPr>
              <a:xfrm>
                <a:off x="1243375" y="2621749"/>
                <a:ext cx="601903" cy="1650176"/>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70" name="矩形 69">
                    <a:extLst>
                      <a:ext uri="{FF2B5EF4-FFF2-40B4-BE49-F238E27FC236}">
                        <a16:creationId xmlns:a16="http://schemas.microsoft.com/office/drawing/2014/main" id="{6B30B092-500F-49E8-A331-B1A321AE210F}"/>
                      </a:ext>
                    </a:extLst>
                  </p:cNvPr>
                  <p:cNvSpPr/>
                  <p:nvPr/>
                </p:nvSpPr>
                <p:spPr>
                  <a:xfrm>
                    <a:off x="1356718" y="3246592"/>
                    <a:ext cx="399459" cy="37668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2</m:t>
                          </m:r>
                        </m:oMath>
                      </m:oMathPara>
                    </a14:m>
                    <a:endParaRPr lang="en-US" altLang="zh-CN" sz="2400" b="0" dirty="0"/>
                  </a:p>
                </p:txBody>
              </p:sp>
            </mc:Choice>
            <mc:Fallback xmlns="">
              <p:sp>
                <p:nvSpPr>
                  <p:cNvPr id="70" name="矩形 69">
                    <a:extLst>
                      <a:ext uri="{FF2B5EF4-FFF2-40B4-BE49-F238E27FC236}">
                        <a16:creationId xmlns:a16="http://schemas.microsoft.com/office/drawing/2014/main" id="{6B30B092-500F-49E8-A331-B1A321AE210F}"/>
                      </a:ext>
                    </a:extLst>
                  </p:cNvPr>
                  <p:cNvSpPr>
                    <a:spLocks noRot="1" noChangeAspect="1" noMove="1" noResize="1" noEditPoints="1" noAdjustHandles="1" noChangeArrowheads="1" noChangeShapeType="1" noTextEdit="1"/>
                  </p:cNvSpPr>
                  <p:nvPr/>
                </p:nvSpPr>
                <p:spPr>
                  <a:xfrm>
                    <a:off x="1356718" y="3246592"/>
                    <a:ext cx="399459" cy="376683"/>
                  </a:xfrm>
                  <a:prstGeom prst="rect">
                    <a:avLst/>
                  </a:prstGeom>
                  <a:blipFill>
                    <a:blip r:embed="rId7"/>
                    <a:stretch>
                      <a:fillRect l="-5882" b="-62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1" name="矩形 70">
                    <a:extLst>
                      <a:ext uri="{FF2B5EF4-FFF2-40B4-BE49-F238E27FC236}">
                        <a16:creationId xmlns:a16="http://schemas.microsoft.com/office/drawing/2014/main" id="{ABEA0DE2-DC22-449B-B015-5D9B741F2FD1}"/>
                      </a:ext>
                    </a:extLst>
                  </p:cNvPr>
                  <p:cNvSpPr/>
                  <p:nvPr/>
                </p:nvSpPr>
                <p:spPr>
                  <a:xfrm>
                    <a:off x="1357738" y="271389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1</m:t>
                          </m:r>
                        </m:oMath>
                      </m:oMathPara>
                    </a14:m>
                    <a:endParaRPr lang="en-US" altLang="zh-CN" sz="2400" b="0" dirty="0"/>
                  </a:p>
                </p:txBody>
              </p:sp>
            </mc:Choice>
            <mc:Fallback xmlns="">
              <p:sp>
                <p:nvSpPr>
                  <p:cNvPr id="71" name="矩形 70">
                    <a:extLst>
                      <a:ext uri="{FF2B5EF4-FFF2-40B4-BE49-F238E27FC236}">
                        <a16:creationId xmlns:a16="http://schemas.microsoft.com/office/drawing/2014/main" id="{ABEA0DE2-DC22-449B-B015-5D9B741F2FD1}"/>
                      </a:ext>
                    </a:extLst>
                  </p:cNvPr>
                  <p:cNvSpPr>
                    <a:spLocks noRot="1" noChangeAspect="1" noMove="1" noResize="1" noEditPoints="1" noAdjustHandles="1" noChangeArrowheads="1" noChangeShapeType="1" noTextEdit="1"/>
                  </p:cNvSpPr>
                  <p:nvPr/>
                </p:nvSpPr>
                <p:spPr>
                  <a:xfrm>
                    <a:off x="1357738" y="2713890"/>
                    <a:ext cx="399459" cy="376683"/>
                  </a:xfrm>
                  <a:prstGeom prst="rect">
                    <a:avLst/>
                  </a:prstGeom>
                  <a:blipFill>
                    <a:blip r:embed="rId8"/>
                    <a:stretch>
                      <a:fillRect l="-5882" b="-793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2" name="矩形 71">
                    <a:extLst>
                      <a:ext uri="{FF2B5EF4-FFF2-40B4-BE49-F238E27FC236}">
                        <a16:creationId xmlns:a16="http://schemas.microsoft.com/office/drawing/2014/main" id="{29DB59BA-6F0F-408C-9127-864B471D3458}"/>
                      </a:ext>
                    </a:extLst>
                  </p:cNvPr>
                  <p:cNvSpPr/>
                  <p:nvPr/>
                </p:nvSpPr>
                <p:spPr>
                  <a:xfrm>
                    <a:off x="1357738" y="377929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3</m:t>
                          </m:r>
                        </m:oMath>
                      </m:oMathPara>
                    </a14:m>
                    <a:endParaRPr lang="en-US" altLang="zh-CN" sz="2400" b="0" dirty="0"/>
                  </a:p>
                </p:txBody>
              </p:sp>
            </mc:Choice>
            <mc:Fallback xmlns="">
              <p:sp>
                <p:nvSpPr>
                  <p:cNvPr id="72" name="矩形 71">
                    <a:extLst>
                      <a:ext uri="{FF2B5EF4-FFF2-40B4-BE49-F238E27FC236}">
                        <a16:creationId xmlns:a16="http://schemas.microsoft.com/office/drawing/2014/main" id="{29DB59BA-6F0F-408C-9127-864B471D3458}"/>
                      </a:ext>
                    </a:extLst>
                  </p:cNvPr>
                  <p:cNvSpPr>
                    <a:spLocks noRot="1" noChangeAspect="1" noMove="1" noResize="1" noEditPoints="1" noAdjustHandles="1" noChangeArrowheads="1" noChangeShapeType="1" noTextEdit="1"/>
                  </p:cNvSpPr>
                  <p:nvPr/>
                </p:nvSpPr>
                <p:spPr>
                  <a:xfrm>
                    <a:off x="1357738" y="3779294"/>
                    <a:ext cx="399459" cy="376683"/>
                  </a:xfrm>
                  <a:prstGeom prst="rect">
                    <a:avLst/>
                  </a:prstGeom>
                  <a:blipFill>
                    <a:blip r:embed="rId9"/>
                    <a:stretch>
                      <a:fillRect l="-5882" b="-7813"/>
                    </a:stretch>
                  </a:blipFill>
                </p:spPr>
                <p:txBody>
                  <a:bodyPr/>
                  <a:lstStyle/>
                  <a:p>
                    <a:r>
                      <a:rPr lang="zh-CN" altLang="en-US">
                        <a:noFill/>
                      </a:rPr>
                      <a:t> </a:t>
                    </a:r>
                  </a:p>
                </p:txBody>
              </p:sp>
            </mc:Fallback>
          </mc:AlternateContent>
          <p:sp>
            <p:nvSpPr>
              <p:cNvPr id="73" name="矩形: 圆顶角 72">
                <a:extLst>
                  <a:ext uri="{FF2B5EF4-FFF2-40B4-BE49-F238E27FC236}">
                    <a16:creationId xmlns:a16="http://schemas.microsoft.com/office/drawing/2014/main" id="{66E331EC-2889-424A-BEFD-EBF9FFEF872F}"/>
                  </a:ext>
                </a:extLst>
              </p:cNvPr>
              <p:cNvSpPr/>
              <p:nvPr/>
            </p:nvSpPr>
            <p:spPr>
              <a:xfrm rot="10800000">
                <a:off x="1243372" y="4246781"/>
                <a:ext cx="601903" cy="1201662"/>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74" name="矩形 73">
                    <a:extLst>
                      <a:ext uri="{FF2B5EF4-FFF2-40B4-BE49-F238E27FC236}">
                        <a16:creationId xmlns:a16="http://schemas.microsoft.com/office/drawing/2014/main" id="{59E9F54B-8283-4052-A51D-85F9E2BEC34C}"/>
                      </a:ext>
                    </a:extLst>
                  </p:cNvPr>
                  <p:cNvSpPr/>
                  <p:nvPr/>
                </p:nvSpPr>
                <p:spPr>
                  <a:xfrm>
                    <a:off x="1356718" y="434548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4</m:t>
                          </m:r>
                        </m:oMath>
                      </m:oMathPara>
                    </a14:m>
                    <a:endParaRPr lang="en-US" altLang="zh-CN" sz="2400" b="0" dirty="0"/>
                  </a:p>
                </p:txBody>
              </p:sp>
            </mc:Choice>
            <mc:Fallback xmlns="">
              <p:sp>
                <p:nvSpPr>
                  <p:cNvPr id="74" name="矩形 73">
                    <a:extLst>
                      <a:ext uri="{FF2B5EF4-FFF2-40B4-BE49-F238E27FC236}">
                        <a16:creationId xmlns:a16="http://schemas.microsoft.com/office/drawing/2014/main" id="{59E9F54B-8283-4052-A51D-85F9E2BEC34C}"/>
                      </a:ext>
                    </a:extLst>
                  </p:cNvPr>
                  <p:cNvSpPr>
                    <a:spLocks noRot="1" noChangeAspect="1" noMove="1" noResize="1" noEditPoints="1" noAdjustHandles="1" noChangeArrowheads="1" noChangeShapeType="1" noTextEdit="1"/>
                  </p:cNvSpPr>
                  <p:nvPr/>
                </p:nvSpPr>
                <p:spPr>
                  <a:xfrm>
                    <a:off x="1356718" y="4345483"/>
                    <a:ext cx="399459" cy="376683"/>
                  </a:xfrm>
                  <a:prstGeom prst="rect">
                    <a:avLst/>
                  </a:prstGeom>
                  <a:blipFill>
                    <a:blip r:embed="rId10"/>
                    <a:stretch>
                      <a:fillRect l="-5882" b="-7813"/>
                    </a:stretch>
                  </a:blipFill>
                </p:spPr>
                <p:txBody>
                  <a:bodyPr/>
                  <a:lstStyle/>
                  <a:p>
                    <a:r>
                      <a:rPr lang="zh-CN" altLang="en-US">
                        <a:noFill/>
                      </a:rPr>
                      <a:t> </a:t>
                    </a:r>
                  </a:p>
                </p:txBody>
              </p:sp>
            </mc:Fallback>
          </mc:AlternateContent>
          <p:sp>
            <p:nvSpPr>
              <p:cNvPr id="75" name="文本框 74">
                <a:extLst>
                  <a:ext uri="{FF2B5EF4-FFF2-40B4-BE49-F238E27FC236}">
                    <a16:creationId xmlns:a16="http://schemas.microsoft.com/office/drawing/2014/main" id="{E7927146-1602-445D-AE83-A16029A027CA}"/>
                  </a:ext>
                </a:extLst>
              </p:cNvPr>
              <p:cNvSpPr txBox="1"/>
              <p:nvPr/>
            </p:nvSpPr>
            <p:spPr>
              <a:xfrm rot="5400000">
                <a:off x="1161612" y="4987029"/>
                <a:ext cx="765425" cy="261610"/>
              </a:xfrm>
              <a:prstGeom prst="rect">
                <a:avLst/>
              </a:prstGeom>
              <a:noFill/>
            </p:spPr>
            <p:txBody>
              <a:bodyPr wrap="square" rtlCol="0">
                <a:spAutoFit/>
              </a:bodyPr>
              <a:lstStyle/>
              <a:p>
                <a:r>
                  <a:rPr lang="en-US" altLang="zh-CN" sz="1100" dirty="0">
                    <a:solidFill>
                      <a:schemeClr val="accent1"/>
                    </a:solidFill>
                  </a:rPr>
                  <a:t>● ● ● </a:t>
                </a:r>
                <a:endParaRPr lang="zh-CN" altLang="en-US" dirty="0">
                  <a:solidFill>
                    <a:schemeClr val="accent1"/>
                  </a:solidFill>
                </a:endParaRPr>
              </a:p>
            </p:txBody>
          </p:sp>
          <p:sp>
            <p:nvSpPr>
              <p:cNvPr id="76" name="文本框 75">
                <a:extLst>
                  <a:ext uri="{FF2B5EF4-FFF2-40B4-BE49-F238E27FC236}">
                    <a16:creationId xmlns:a16="http://schemas.microsoft.com/office/drawing/2014/main" id="{5E796F9D-3241-40C1-A705-B5BF40018C01}"/>
                  </a:ext>
                </a:extLst>
              </p:cNvPr>
              <p:cNvSpPr txBox="1"/>
              <p:nvPr/>
            </p:nvSpPr>
            <p:spPr>
              <a:xfrm>
                <a:off x="1097642" y="5448443"/>
                <a:ext cx="1285189" cy="369332"/>
              </a:xfrm>
              <a:prstGeom prst="rect">
                <a:avLst/>
              </a:prstGeom>
              <a:noFill/>
            </p:spPr>
            <p:txBody>
              <a:bodyPr wrap="square" rtlCol="0">
                <a:spAutoFit/>
              </a:bodyPr>
              <a:lstStyle/>
              <a:p>
                <a:r>
                  <a:rPr lang="en-US" altLang="zh-CN" b="1" dirty="0"/>
                  <a:t>Source</a:t>
                </a:r>
                <a:endParaRPr lang="en-US" altLang="zh-CN" sz="2000" b="1" dirty="0"/>
              </a:p>
            </p:txBody>
          </p:sp>
        </p:grpSp>
        <p:grpSp>
          <p:nvGrpSpPr>
            <p:cNvPr id="77" name="组合 76">
              <a:extLst>
                <a:ext uri="{FF2B5EF4-FFF2-40B4-BE49-F238E27FC236}">
                  <a16:creationId xmlns:a16="http://schemas.microsoft.com/office/drawing/2014/main" id="{C0B2B2ED-5FD5-4A12-9A06-6FD3F2E2C542}"/>
                </a:ext>
              </a:extLst>
            </p:cNvPr>
            <p:cNvGrpSpPr/>
            <p:nvPr/>
          </p:nvGrpSpPr>
          <p:grpSpPr>
            <a:xfrm>
              <a:off x="6799543" y="3139507"/>
              <a:ext cx="2038908" cy="3216843"/>
              <a:chOff x="1763281" y="2611219"/>
              <a:chExt cx="2038908" cy="3216843"/>
            </a:xfrm>
          </p:grpSpPr>
          <p:sp>
            <p:nvSpPr>
              <p:cNvPr id="78" name="文本框 77">
                <a:extLst>
                  <a:ext uri="{FF2B5EF4-FFF2-40B4-BE49-F238E27FC236}">
                    <a16:creationId xmlns:a16="http://schemas.microsoft.com/office/drawing/2014/main" id="{0CE20B5C-1F77-49E9-9C54-B3CA3135D6F5}"/>
                  </a:ext>
                </a:extLst>
              </p:cNvPr>
              <p:cNvSpPr txBox="1"/>
              <p:nvPr/>
            </p:nvSpPr>
            <p:spPr>
              <a:xfrm>
                <a:off x="2517000" y="5458730"/>
                <a:ext cx="1285189" cy="369332"/>
              </a:xfrm>
              <a:prstGeom prst="rect">
                <a:avLst/>
              </a:prstGeom>
              <a:noFill/>
            </p:spPr>
            <p:txBody>
              <a:bodyPr wrap="square" rtlCol="0">
                <a:spAutoFit/>
              </a:bodyPr>
              <a:lstStyle/>
              <a:p>
                <a:r>
                  <a:rPr lang="en-US" altLang="zh-CN" b="1" dirty="0"/>
                  <a:t>Target</a:t>
                </a:r>
              </a:p>
            </p:txBody>
          </p:sp>
          <p:grpSp>
            <p:nvGrpSpPr>
              <p:cNvPr id="79" name="组合 78">
                <a:extLst>
                  <a:ext uri="{FF2B5EF4-FFF2-40B4-BE49-F238E27FC236}">
                    <a16:creationId xmlns:a16="http://schemas.microsoft.com/office/drawing/2014/main" id="{15A1EDD2-1A5C-4554-B4DC-BDF825C92D8E}"/>
                  </a:ext>
                </a:extLst>
              </p:cNvPr>
              <p:cNvGrpSpPr/>
              <p:nvPr/>
            </p:nvGrpSpPr>
            <p:grpSpPr>
              <a:xfrm>
                <a:off x="1763281" y="2611219"/>
                <a:ext cx="1520579" cy="2826694"/>
                <a:chOff x="1740237" y="2621749"/>
                <a:chExt cx="1520579" cy="2826694"/>
              </a:xfrm>
            </p:grpSpPr>
            <mc:AlternateContent xmlns:mc="http://schemas.openxmlformats.org/markup-compatibility/2006" xmlns:a14="http://schemas.microsoft.com/office/drawing/2010/main">
              <mc:Choice Requires="a14">
                <p:sp>
                  <p:nvSpPr>
                    <p:cNvPr id="80" name="文本框 79">
                      <a:extLst>
                        <a:ext uri="{FF2B5EF4-FFF2-40B4-BE49-F238E27FC236}">
                          <a16:creationId xmlns:a16="http://schemas.microsoft.com/office/drawing/2014/main" id="{E87337D0-232E-4F33-8045-E6328D3371CA}"/>
                        </a:ext>
                      </a:extLst>
                    </p:cNvPr>
                    <p:cNvSpPr txBox="1"/>
                    <p:nvPr/>
                  </p:nvSpPr>
                  <p:spPr>
                    <a:xfrm>
                      <a:off x="1973455" y="2647793"/>
                      <a:ext cx="66027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𝑗</m:t>
                            </m:r>
                          </m:oMath>
                        </m:oMathPara>
                      </a14:m>
                      <a:endParaRPr lang="en-US" altLang="zh-CN" sz="2400" b="0" dirty="0"/>
                    </a:p>
                  </p:txBody>
                </p:sp>
              </mc:Choice>
              <mc:Fallback xmlns="">
                <p:sp>
                  <p:nvSpPr>
                    <p:cNvPr id="80" name="文本框 79">
                      <a:extLst>
                        <a:ext uri="{FF2B5EF4-FFF2-40B4-BE49-F238E27FC236}">
                          <a16:creationId xmlns:a16="http://schemas.microsoft.com/office/drawing/2014/main" id="{E87337D0-232E-4F33-8045-E6328D3371CA}"/>
                        </a:ext>
                      </a:extLst>
                    </p:cNvPr>
                    <p:cNvSpPr txBox="1">
                      <a:spLocks noRot="1" noChangeAspect="1" noMove="1" noResize="1" noEditPoints="1" noAdjustHandles="1" noChangeArrowheads="1" noChangeShapeType="1" noTextEdit="1"/>
                    </p:cNvSpPr>
                    <p:nvPr/>
                  </p:nvSpPr>
                  <p:spPr>
                    <a:xfrm>
                      <a:off x="1973455" y="2647793"/>
                      <a:ext cx="660272" cy="461665"/>
                    </a:xfrm>
                    <a:prstGeom prst="rect">
                      <a:avLst/>
                    </a:prstGeom>
                    <a:blipFill>
                      <a:blip r:embed="rId11"/>
                      <a:stretch>
                        <a:fillRect b="-18421"/>
                      </a:stretch>
                    </a:blipFill>
                  </p:spPr>
                  <p:txBody>
                    <a:bodyPr/>
                    <a:lstStyle/>
                    <a:p>
                      <a:r>
                        <a:rPr lang="zh-CN" altLang="en-US">
                          <a:noFill/>
                        </a:rPr>
                        <a:t> </a:t>
                      </a:r>
                    </a:p>
                  </p:txBody>
                </p:sp>
              </mc:Fallback>
            </mc:AlternateContent>
            <p:sp>
              <p:nvSpPr>
                <p:cNvPr id="81" name="矩形: 圆顶角 80">
                  <a:extLst>
                    <a:ext uri="{FF2B5EF4-FFF2-40B4-BE49-F238E27FC236}">
                      <a16:creationId xmlns:a16="http://schemas.microsoft.com/office/drawing/2014/main" id="{C1C982E2-F6A4-4750-88EC-587C53128A01}"/>
                    </a:ext>
                  </a:extLst>
                </p:cNvPr>
                <p:cNvSpPr/>
                <p:nvPr/>
              </p:nvSpPr>
              <p:spPr>
                <a:xfrm>
                  <a:off x="2658913" y="2621749"/>
                  <a:ext cx="601903" cy="1087031"/>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81">
                  <a:extLst>
                    <a:ext uri="{FF2B5EF4-FFF2-40B4-BE49-F238E27FC236}">
                      <a16:creationId xmlns:a16="http://schemas.microsoft.com/office/drawing/2014/main" id="{557775D3-FF55-415C-932D-90284EBA7E75}"/>
                    </a:ext>
                  </a:extLst>
                </p:cNvPr>
                <p:cNvSpPr/>
                <p:nvPr/>
              </p:nvSpPr>
              <p:spPr>
                <a:xfrm>
                  <a:off x="2767135" y="270159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mc:AlternateContent xmlns:mc="http://schemas.openxmlformats.org/markup-compatibility/2006" xmlns:a14="http://schemas.microsoft.com/office/drawing/2010/main">
              <mc:Choice Requires="a14">
                <p:sp>
                  <p:nvSpPr>
                    <p:cNvPr id="83" name="矩形 82">
                      <a:extLst>
                        <a:ext uri="{FF2B5EF4-FFF2-40B4-BE49-F238E27FC236}">
                          <a16:creationId xmlns:a16="http://schemas.microsoft.com/office/drawing/2014/main" id="{6EF12F3D-4147-409B-A88F-441E2BE44834}"/>
                        </a:ext>
                      </a:extLst>
                    </p:cNvPr>
                    <p:cNvSpPr/>
                    <p:nvPr/>
                  </p:nvSpPr>
                  <p:spPr>
                    <a:xfrm>
                      <a:off x="2767134" y="324300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2</m:t>
                            </m:r>
                          </m:oMath>
                        </m:oMathPara>
                      </a14:m>
                      <a:endParaRPr lang="en-US" altLang="zh-CN" sz="2400" b="0" dirty="0"/>
                    </a:p>
                  </p:txBody>
                </p:sp>
              </mc:Choice>
              <mc:Fallback xmlns="">
                <p:sp>
                  <p:nvSpPr>
                    <p:cNvPr id="83" name="矩形 82">
                      <a:extLst>
                        <a:ext uri="{FF2B5EF4-FFF2-40B4-BE49-F238E27FC236}">
                          <a16:creationId xmlns:a16="http://schemas.microsoft.com/office/drawing/2014/main" id="{6EF12F3D-4147-409B-A88F-441E2BE44834}"/>
                        </a:ext>
                      </a:extLst>
                    </p:cNvPr>
                    <p:cNvSpPr>
                      <a:spLocks noRot="1" noChangeAspect="1" noMove="1" noResize="1" noEditPoints="1" noAdjustHandles="1" noChangeArrowheads="1" noChangeShapeType="1" noTextEdit="1"/>
                    </p:cNvSpPr>
                    <p:nvPr/>
                  </p:nvSpPr>
                  <p:spPr>
                    <a:xfrm>
                      <a:off x="2767134" y="3243004"/>
                      <a:ext cx="399459" cy="376683"/>
                    </a:xfrm>
                    <a:prstGeom prst="rect">
                      <a:avLst/>
                    </a:prstGeom>
                    <a:blipFill>
                      <a:blip r:embed="rId12"/>
                      <a:stretch>
                        <a:fillRect l="-5882" b="-7937"/>
                      </a:stretch>
                    </a:blipFill>
                  </p:spPr>
                  <p:txBody>
                    <a:bodyPr/>
                    <a:lstStyle/>
                    <a:p>
                      <a:r>
                        <a:rPr lang="zh-CN" altLang="en-US">
                          <a:noFill/>
                        </a:rPr>
                        <a:t> </a:t>
                      </a:r>
                    </a:p>
                  </p:txBody>
                </p:sp>
              </mc:Fallback>
            </mc:AlternateContent>
            <p:sp>
              <p:nvSpPr>
                <p:cNvPr id="84" name="矩形: 圆顶角 83">
                  <a:extLst>
                    <a:ext uri="{FF2B5EF4-FFF2-40B4-BE49-F238E27FC236}">
                      <a16:creationId xmlns:a16="http://schemas.microsoft.com/office/drawing/2014/main" id="{F7B06274-9D88-46B4-95C4-F44B3C8556B1}"/>
                    </a:ext>
                  </a:extLst>
                </p:cNvPr>
                <p:cNvSpPr/>
                <p:nvPr/>
              </p:nvSpPr>
              <p:spPr>
                <a:xfrm rot="10800000">
                  <a:off x="2655792" y="3710011"/>
                  <a:ext cx="601903" cy="1738432"/>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85" name="矩形 84">
                      <a:extLst>
                        <a:ext uri="{FF2B5EF4-FFF2-40B4-BE49-F238E27FC236}">
                          <a16:creationId xmlns:a16="http://schemas.microsoft.com/office/drawing/2014/main" id="{46F760F3-3C66-41F3-9776-AD2FF2EDB4CF}"/>
                        </a:ext>
                      </a:extLst>
                    </p:cNvPr>
                    <p:cNvSpPr/>
                    <p:nvPr/>
                  </p:nvSpPr>
                  <p:spPr>
                    <a:xfrm>
                      <a:off x="2760136" y="378167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3</m:t>
                            </m:r>
                          </m:oMath>
                        </m:oMathPara>
                      </a14:m>
                      <a:endParaRPr lang="en-US" altLang="zh-CN" sz="2400" b="0" dirty="0"/>
                    </a:p>
                  </p:txBody>
                </p:sp>
              </mc:Choice>
              <mc:Fallback xmlns="">
                <p:sp>
                  <p:nvSpPr>
                    <p:cNvPr id="85" name="矩形 84">
                      <a:extLst>
                        <a:ext uri="{FF2B5EF4-FFF2-40B4-BE49-F238E27FC236}">
                          <a16:creationId xmlns:a16="http://schemas.microsoft.com/office/drawing/2014/main" id="{46F760F3-3C66-41F3-9776-AD2FF2EDB4CF}"/>
                        </a:ext>
                      </a:extLst>
                    </p:cNvPr>
                    <p:cNvSpPr>
                      <a:spLocks noRot="1" noChangeAspect="1" noMove="1" noResize="1" noEditPoints="1" noAdjustHandles="1" noChangeArrowheads="1" noChangeShapeType="1" noTextEdit="1"/>
                    </p:cNvSpPr>
                    <p:nvPr/>
                  </p:nvSpPr>
                  <p:spPr>
                    <a:xfrm>
                      <a:off x="2760136" y="3781676"/>
                      <a:ext cx="399459" cy="376683"/>
                    </a:xfrm>
                    <a:prstGeom prst="rect">
                      <a:avLst/>
                    </a:prstGeom>
                    <a:blipFill>
                      <a:blip r:embed="rId13"/>
                      <a:stretch>
                        <a:fillRect l="-5882" b="-6250"/>
                      </a:stretch>
                    </a:blipFill>
                  </p:spPr>
                  <p:txBody>
                    <a:bodyPr/>
                    <a:lstStyle/>
                    <a:p>
                      <a:r>
                        <a:rPr lang="zh-CN" altLang="en-US">
                          <a:noFill/>
                        </a:rPr>
                        <a:t> </a:t>
                      </a:r>
                    </a:p>
                  </p:txBody>
                </p:sp>
              </mc:Fallback>
            </mc:AlternateContent>
            <p:sp>
              <p:nvSpPr>
                <p:cNvPr id="86" name="文本框 85">
                  <a:extLst>
                    <a:ext uri="{FF2B5EF4-FFF2-40B4-BE49-F238E27FC236}">
                      <a16:creationId xmlns:a16="http://schemas.microsoft.com/office/drawing/2014/main" id="{AC234399-B0F3-4F34-8AED-899E53E48941}"/>
                    </a:ext>
                  </a:extLst>
                </p:cNvPr>
                <p:cNvSpPr txBox="1"/>
                <p:nvPr/>
              </p:nvSpPr>
              <p:spPr>
                <a:xfrm rot="5400000">
                  <a:off x="2574031" y="4700074"/>
                  <a:ext cx="765425" cy="261610"/>
                </a:xfrm>
                <a:prstGeom prst="rect">
                  <a:avLst/>
                </a:prstGeom>
                <a:noFill/>
              </p:spPr>
              <p:txBody>
                <a:bodyPr wrap="square" rtlCol="0">
                  <a:spAutoFit/>
                </a:bodyPr>
                <a:lstStyle/>
                <a:p>
                  <a:r>
                    <a:rPr lang="en-US" altLang="zh-CN" sz="1100" dirty="0">
                      <a:solidFill>
                        <a:schemeClr val="accent1"/>
                      </a:solidFill>
                    </a:rPr>
                    <a:t>● ● ● </a:t>
                  </a:r>
                  <a:endParaRPr lang="zh-CN" altLang="en-US" dirty="0">
                    <a:solidFill>
                      <a:schemeClr val="accent1"/>
                    </a:solidFill>
                  </a:endParaRPr>
                </a:p>
              </p:txBody>
            </p:sp>
            <p:cxnSp>
              <p:nvCxnSpPr>
                <p:cNvPr id="87" name="直接箭头连接符 86">
                  <a:extLst>
                    <a:ext uri="{FF2B5EF4-FFF2-40B4-BE49-F238E27FC236}">
                      <a16:creationId xmlns:a16="http://schemas.microsoft.com/office/drawing/2014/main" id="{E9CC0D63-0DC3-4B37-94C5-B8AEDFE08D14}"/>
                    </a:ext>
                  </a:extLst>
                </p:cNvPr>
                <p:cNvCxnSpPr>
                  <a:cxnSpLocks/>
                </p:cNvCxnSpPr>
                <p:nvPr/>
              </p:nvCxnSpPr>
              <p:spPr>
                <a:xfrm>
                  <a:off x="1756177" y="2713890"/>
                  <a:ext cx="102689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8" name="直接箭头连接符 87">
                  <a:extLst>
                    <a:ext uri="{FF2B5EF4-FFF2-40B4-BE49-F238E27FC236}">
                      <a16:creationId xmlns:a16="http://schemas.microsoft.com/office/drawing/2014/main" id="{58E7D791-611A-427D-AFF0-86445D874743}"/>
                    </a:ext>
                  </a:extLst>
                </p:cNvPr>
                <p:cNvCxnSpPr>
                  <a:cxnSpLocks/>
                </p:cNvCxnSpPr>
                <p:nvPr/>
              </p:nvCxnSpPr>
              <p:spPr>
                <a:xfrm flipV="1">
                  <a:off x="1740237" y="3243004"/>
                  <a:ext cx="1042837" cy="53629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92D28EFC-2CFD-4F8A-B1FE-FF262FD0E4B5}"/>
                    </a:ext>
                  </a:extLst>
                </p:cNvPr>
                <p:cNvCxnSpPr>
                  <a:cxnSpLocks/>
                </p:cNvCxnSpPr>
                <p:nvPr/>
              </p:nvCxnSpPr>
              <p:spPr>
                <a:xfrm flipV="1">
                  <a:off x="1756177" y="3779295"/>
                  <a:ext cx="1003959" cy="59066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grpSp>
      </p:grpSp>
      <p:grpSp>
        <p:nvGrpSpPr>
          <p:cNvPr id="91" name="组合 90">
            <a:extLst>
              <a:ext uri="{FF2B5EF4-FFF2-40B4-BE49-F238E27FC236}">
                <a16:creationId xmlns:a16="http://schemas.microsoft.com/office/drawing/2014/main" id="{35C11B54-9FCE-4710-8596-E1E47277F976}"/>
              </a:ext>
            </a:extLst>
          </p:cNvPr>
          <p:cNvGrpSpPr/>
          <p:nvPr/>
        </p:nvGrpSpPr>
        <p:grpSpPr>
          <a:xfrm>
            <a:off x="1574892" y="2666311"/>
            <a:ext cx="2716107" cy="3196147"/>
            <a:chOff x="4632481" y="1830987"/>
            <a:chExt cx="2716107" cy="3196147"/>
          </a:xfrm>
        </p:grpSpPr>
        <p:grpSp>
          <p:nvGrpSpPr>
            <p:cNvPr id="92" name="组合 91">
              <a:extLst>
                <a:ext uri="{FF2B5EF4-FFF2-40B4-BE49-F238E27FC236}">
                  <a16:creationId xmlns:a16="http://schemas.microsoft.com/office/drawing/2014/main" id="{F9387048-805F-4228-B648-5E016E1D5B9F}"/>
                </a:ext>
              </a:extLst>
            </p:cNvPr>
            <p:cNvGrpSpPr/>
            <p:nvPr/>
          </p:nvGrpSpPr>
          <p:grpSpPr>
            <a:xfrm>
              <a:off x="4632481" y="1831108"/>
              <a:ext cx="1285189" cy="3196026"/>
              <a:chOff x="1097642" y="2621749"/>
              <a:chExt cx="1285189" cy="3196026"/>
            </a:xfrm>
          </p:grpSpPr>
          <p:sp>
            <p:nvSpPr>
              <p:cNvPr id="105" name="矩形: 圆顶角 104">
                <a:extLst>
                  <a:ext uri="{FF2B5EF4-FFF2-40B4-BE49-F238E27FC236}">
                    <a16:creationId xmlns:a16="http://schemas.microsoft.com/office/drawing/2014/main" id="{543BCF0A-6603-41EA-B3E3-AD926986812F}"/>
                  </a:ext>
                </a:extLst>
              </p:cNvPr>
              <p:cNvSpPr/>
              <p:nvPr/>
            </p:nvSpPr>
            <p:spPr>
              <a:xfrm>
                <a:off x="1243375" y="2621749"/>
                <a:ext cx="601903" cy="1650176"/>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06" name="矩形 105">
                    <a:extLst>
                      <a:ext uri="{FF2B5EF4-FFF2-40B4-BE49-F238E27FC236}">
                        <a16:creationId xmlns:a16="http://schemas.microsoft.com/office/drawing/2014/main" id="{3E67CBD8-5362-4ADC-88FD-ABAE75BED427}"/>
                      </a:ext>
                    </a:extLst>
                  </p:cNvPr>
                  <p:cNvSpPr/>
                  <p:nvPr/>
                </p:nvSpPr>
                <p:spPr>
                  <a:xfrm>
                    <a:off x="1356718" y="3246592"/>
                    <a:ext cx="399459" cy="37668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i="1" smtClean="0">
                              <a:latin typeface="Cambria Math" panose="02040503050406030204" pitchFamily="18" charset="0"/>
                            </a:rPr>
                            <m:t>𝑛</m:t>
                          </m:r>
                          <m:r>
                            <a:rPr lang="en-US" altLang="zh-CN" sz="2400" b="0" i="1" baseline="-25000" smtClean="0">
                              <a:latin typeface="Cambria Math" panose="02040503050406030204" pitchFamily="18" charset="0"/>
                            </a:rPr>
                            <m:t>2</m:t>
                          </m:r>
                        </m:oMath>
                      </m:oMathPara>
                    </a14:m>
                    <a:endParaRPr lang="en-US" altLang="zh-CN" sz="2400" baseline="-25000" dirty="0"/>
                  </a:p>
                </p:txBody>
              </p:sp>
            </mc:Choice>
            <mc:Fallback xmlns="">
              <p:sp>
                <p:nvSpPr>
                  <p:cNvPr id="106" name="矩形 105">
                    <a:extLst>
                      <a:ext uri="{FF2B5EF4-FFF2-40B4-BE49-F238E27FC236}">
                        <a16:creationId xmlns:a16="http://schemas.microsoft.com/office/drawing/2014/main" id="{3E67CBD8-5362-4ADC-88FD-ABAE75BED427}"/>
                      </a:ext>
                    </a:extLst>
                  </p:cNvPr>
                  <p:cNvSpPr>
                    <a:spLocks noRot="1" noChangeAspect="1" noMove="1" noResize="1" noEditPoints="1" noAdjustHandles="1" noChangeArrowheads="1" noChangeShapeType="1" noTextEdit="1"/>
                  </p:cNvSpPr>
                  <p:nvPr/>
                </p:nvSpPr>
                <p:spPr>
                  <a:xfrm>
                    <a:off x="1356718" y="3246592"/>
                    <a:ext cx="399459" cy="376683"/>
                  </a:xfrm>
                  <a:prstGeom prst="rect">
                    <a:avLst/>
                  </a:prstGeom>
                  <a:blipFill>
                    <a:blip r:embed="rId14"/>
                    <a:stretch>
                      <a:fillRect l="-10448" b="-1562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7" name="矩形 106">
                    <a:extLst>
                      <a:ext uri="{FF2B5EF4-FFF2-40B4-BE49-F238E27FC236}">
                        <a16:creationId xmlns:a16="http://schemas.microsoft.com/office/drawing/2014/main" id="{2DEB60ED-7E6B-4270-8D24-EF9FB0D432D4}"/>
                      </a:ext>
                    </a:extLst>
                  </p:cNvPr>
                  <p:cNvSpPr/>
                  <p:nvPr/>
                </p:nvSpPr>
                <p:spPr>
                  <a:xfrm>
                    <a:off x="1357738" y="271389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i="1" smtClean="0">
                              <a:latin typeface="Cambria Math" panose="02040503050406030204" pitchFamily="18" charset="0"/>
                            </a:rPr>
                            <m:t>𝑛</m:t>
                          </m:r>
                          <m:r>
                            <a:rPr lang="en-US" altLang="zh-CN" sz="2400" b="0" i="0" baseline="-25000" smtClean="0">
                              <a:latin typeface="Cambria Math" panose="02040503050406030204" pitchFamily="18" charset="0"/>
                            </a:rPr>
                            <m:t>1</m:t>
                          </m:r>
                        </m:oMath>
                      </m:oMathPara>
                    </a14:m>
                    <a:endParaRPr lang="en-US" altLang="zh-CN" sz="2400" baseline="-25000" dirty="0"/>
                  </a:p>
                </p:txBody>
              </p:sp>
            </mc:Choice>
            <mc:Fallback xmlns="">
              <p:sp>
                <p:nvSpPr>
                  <p:cNvPr id="107" name="矩形 106">
                    <a:extLst>
                      <a:ext uri="{FF2B5EF4-FFF2-40B4-BE49-F238E27FC236}">
                        <a16:creationId xmlns:a16="http://schemas.microsoft.com/office/drawing/2014/main" id="{2DEB60ED-7E6B-4270-8D24-EF9FB0D432D4}"/>
                      </a:ext>
                    </a:extLst>
                  </p:cNvPr>
                  <p:cNvSpPr>
                    <a:spLocks noRot="1" noChangeAspect="1" noMove="1" noResize="1" noEditPoints="1" noAdjustHandles="1" noChangeArrowheads="1" noChangeShapeType="1" noTextEdit="1"/>
                  </p:cNvSpPr>
                  <p:nvPr/>
                </p:nvSpPr>
                <p:spPr>
                  <a:xfrm>
                    <a:off x="1357738" y="2713890"/>
                    <a:ext cx="399459" cy="376683"/>
                  </a:xfrm>
                  <a:prstGeom prst="rect">
                    <a:avLst/>
                  </a:prstGeom>
                  <a:blipFill>
                    <a:blip r:embed="rId15"/>
                    <a:stretch>
                      <a:fillRect l="-10294" b="-1746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8" name="矩形 107">
                    <a:extLst>
                      <a:ext uri="{FF2B5EF4-FFF2-40B4-BE49-F238E27FC236}">
                        <a16:creationId xmlns:a16="http://schemas.microsoft.com/office/drawing/2014/main" id="{BE1B30E6-5794-4B68-867C-E47370FC49BD}"/>
                      </a:ext>
                    </a:extLst>
                  </p:cNvPr>
                  <p:cNvSpPr/>
                  <p:nvPr/>
                </p:nvSpPr>
                <p:spPr>
                  <a:xfrm>
                    <a:off x="1357738" y="377929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𝑛</m:t>
                          </m:r>
                          <m:r>
                            <a:rPr lang="en-US" altLang="zh-CN" sz="2400" b="0" i="1" baseline="-25000" smtClean="0">
                              <a:latin typeface="Cambria Math" panose="02040503050406030204" pitchFamily="18" charset="0"/>
                            </a:rPr>
                            <m:t>3</m:t>
                          </m:r>
                        </m:oMath>
                      </m:oMathPara>
                    </a14:m>
                    <a:endParaRPr lang="en-US" altLang="zh-CN" sz="2400" b="0" baseline="-25000" dirty="0"/>
                  </a:p>
                </p:txBody>
              </p:sp>
            </mc:Choice>
            <mc:Fallback xmlns="">
              <p:sp>
                <p:nvSpPr>
                  <p:cNvPr id="108" name="矩形 107">
                    <a:extLst>
                      <a:ext uri="{FF2B5EF4-FFF2-40B4-BE49-F238E27FC236}">
                        <a16:creationId xmlns:a16="http://schemas.microsoft.com/office/drawing/2014/main" id="{BE1B30E6-5794-4B68-867C-E47370FC49BD}"/>
                      </a:ext>
                    </a:extLst>
                  </p:cNvPr>
                  <p:cNvSpPr>
                    <a:spLocks noRot="1" noChangeAspect="1" noMove="1" noResize="1" noEditPoints="1" noAdjustHandles="1" noChangeArrowheads="1" noChangeShapeType="1" noTextEdit="1"/>
                  </p:cNvSpPr>
                  <p:nvPr/>
                </p:nvSpPr>
                <p:spPr>
                  <a:xfrm>
                    <a:off x="1357738" y="3779294"/>
                    <a:ext cx="399459" cy="376683"/>
                  </a:xfrm>
                  <a:prstGeom prst="rect">
                    <a:avLst/>
                  </a:prstGeom>
                  <a:blipFill>
                    <a:blip r:embed="rId16"/>
                    <a:stretch>
                      <a:fillRect l="-10294" b="-15625"/>
                    </a:stretch>
                  </a:blipFill>
                </p:spPr>
                <p:txBody>
                  <a:bodyPr/>
                  <a:lstStyle/>
                  <a:p>
                    <a:r>
                      <a:rPr lang="zh-CN" altLang="en-US">
                        <a:noFill/>
                      </a:rPr>
                      <a:t> </a:t>
                    </a:r>
                  </a:p>
                </p:txBody>
              </p:sp>
            </mc:Fallback>
          </mc:AlternateContent>
          <p:sp>
            <p:nvSpPr>
              <p:cNvPr id="109" name="矩形: 圆顶角 108">
                <a:extLst>
                  <a:ext uri="{FF2B5EF4-FFF2-40B4-BE49-F238E27FC236}">
                    <a16:creationId xmlns:a16="http://schemas.microsoft.com/office/drawing/2014/main" id="{385EC5A2-40E7-4618-9DE6-8630F86B0B70}"/>
                  </a:ext>
                </a:extLst>
              </p:cNvPr>
              <p:cNvSpPr/>
              <p:nvPr/>
            </p:nvSpPr>
            <p:spPr>
              <a:xfrm rot="10800000">
                <a:off x="1243372" y="4246781"/>
                <a:ext cx="601903" cy="1201662"/>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10" name="矩形 109">
                    <a:extLst>
                      <a:ext uri="{FF2B5EF4-FFF2-40B4-BE49-F238E27FC236}">
                        <a16:creationId xmlns:a16="http://schemas.microsoft.com/office/drawing/2014/main" id="{1D781B58-A8F4-4CD9-BC7A-30EB1383824F}"/>
                      </a:ext>
                    </a:extLst>
                  </p:cNvPr>
                  <p:cNvSpPr/>
                  <p:nvPr/>
                </p:nvSpPr>
                <p:spPr>
                  <a:xfrm>
                    <a:off x="1356718" y="434548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𝑠𝑏</m:t>
                          </m:r>
                        </m:oMath>
                      </m:oMathPara>
                    </a14:m>
                    <a:endParaRPr lang="en-US" altLang="zh-CN" sz="2400" b="0" dirty="0"/>
                  </a:p>
                </p:txBody>
              </p:sp>
            </mc:Choice>
            <mc:Fallback xmlns="">
              <p:sp>
                <p:nvSpPr>
                  <p:cNvPr id="110" name="矩形 109">
                    <a:extLst>
                      <a:ext uri="{FF2B5EF4-FFF2-40B4-BE49-F238E27FC236}">
                        <a16:creationId xmlns:a16="http://schemas.microsoft.com/office/drawing/2014/main" id="{1D781B58-A8F4-4CD9-BC7A-30EB1383824F}"/>
                      </a:ext>
                    </a:extLst>
                  </p:cNvPr>
                  <p:cNvSpPr>
                    <a:spLocks noRot="1" noChangeAspect="1" noMove="1" noResize="1" noEditPoints="1" noAdjustHandles="1" noChangeArrowheads="1" noChangeShapeType="1" noTextEdit="1"/>
                  </p:cNvSpPr>
                  <p:nvPr/>
                </p:nvSpPr>
                <p:spPr>
                  <a:xfrm>
                    <a:off x="1356718" y="4345483"/>
                    <a:ext cx="399459" cy="376683"/>
                  </a:xfrm>
                  <a:prstGeom prst="rect">
                    <a:avLst/>
                  </a:prstGeom>
                  <a:blipFill>
                    <a:blip r:embed="rId17"/>
                    <a:stretch>
                      <a:fillRect l="-25373" r="-2985" b="-7813"/>
                    </a:stretch>
                  </a:blipFill>
                </p:spPr>
                <p:txBody>
                  <a:bodyPr/>
                  <a:lstStyle/>
                  <a:p>
                    <a:r>
                      <a:rPr lang="zh-CN" altLang="en-US">
                        <a:noFill/>
                      </a:rPr>
                      <a:t> </a:t>
                    </a:r>
                  </a:p>
                </p:txBody>
              </p:sp>
            </mc:Fallback>
          </mc:AlternateContent>
          <p:sp>
            <p:nvSpPr>
              <p:cNvPr id="111" name="文本框 110">
                <a:extLst>
                  <a:ext uri="{FF2B5EF4-FFF2-40B4-BE49-F238E27FC236}">
                    <a16:creationId xmlns:a16="http://schemas.microsoft.com/office/drawing/2014/main" id="{B03E484C-745B-441A-B5FB-7FE38AAE726F}"/>
                  </a:ext>
                </a:extLst>
              </p:cNvPr>
              <p:cNvSpPr txBox="1"/>
              <p:nvPr/>
            </p:nvSpPr>
            <p:spPr>
              <a:xfrm rot="5400000">
                <a:off x="1161612" y="4987029"/>
                <a:ext cx="765425" cy="261610"/>
              </a:xfrm>
              <a:prstGeom prst="rect">
                <a:avLst/>
              </a:prstGeom>
              <a:noFill/>
            </p:spPr>
            <p:txBody>
              <a:bodyPr wrap="square" rtlCol="0">
                <a:spAutoFit/>
              </a:bodyPr>
              <a:lstStyle/>
              <a:p>
                <a:r>
                  <a:rPr lang="en-US" altLang="zh-CN" sz="1100" dirty="0">
                    <a:solidFill>
                      <a:schemeClr val="accent1"/>
                    </a:solidFill>
                  </a:rPr>
                  <a:t>● ● ● </a:t>
                </a:r>
                <a:endParaRPr lang="zh-CN" altLang="en-US" dirty="0">
                  <a:solidFill>
                    <a:schemeClr val="accent1"/>
                  </a:solidFill>
                </a:endParaRPr>
              </a:p>
            </p:txBody>
          </p:sp>
          <p:sp>
            <p:nvSpPr>
              <p:cNvPr id="112" name="文本框 111">
                <a:extLst>
                  <a:ext uri="{FF2B5EF4-FFF2-40B4-BE49-F238E27FC236}">
                    <a16:creationId xmlns:a16="http://schemas.microsoft.com/office/drawing/2014/main" id="{DB24C217-8DF7-4B5A-A4AE-1D51119E9825}"/>
                  </a:ext>
                </a:extLst>
              </p:cNvPr>
              <p:cNvSpPr txBox="1"/>
              <p:nvPr/>
            </p:nvSpPr>
            <p:spPr>
              <a:xfrm>
                <a:off x="1097642" y="5448443"/>
                <a:ext cx="1285189" cy="369332"/>
              </a:xfrm>
              <a:prstGeom prst="rect">
                <a:avLst/>
              </a:prstGeom>
              <a:noFill/>
            </p:spPr>
            <p:txBody>
              <a:bodyPr wrap="square" rtlCol="0">
                <a:spAutoFit/>
              </a:bodyPr>
              <a:lstStyle/>
              <a:p>
                <a:r>
                  <a:rPr lang="en-US" altLang="zh-CN" b="1" dirty="0"/>
                  <a:t>Source</a:t>
                </a:r>
                <a:endParaRPr lang="en-US" altLang="zh-CN" sz="2000" b="1" dirty="0"/>
              </a:p>
            </p:txBody>
          </p:sp>
        </p:grpSp>
        <mc:AlternateContent xmlns:mc="http://schemas.openxmlformats.org/markup-compatibility/2006" xmlns:a14="http://schemas.microsoft.com/office/drawing/2010/main">
          <mc:Choice Requires="a14">
            <p:sp>
              <p:nvSpPr>
                <p:cNvPr id="93" name="文本框 92">
                  <a:extLst>
                    <a:ext uri="{FF2B5EF4-FFF2-40B4-BE49-F238E27FC236}">
                      <a16:creationId xmlns:a16="http://schemas.microsoft.com/office/drawing/2014/main" id="{E55CC49E-9A0B-4FCE-9300-64AD2BDB0CEE}"/>
                    </a:ext>
                  </a:extLst>
                </p:cNvPr>
                <p:cNvSpPr txBox="1"/>
                <p:nvPr/>
              </p:nvSpPr>
              <p:spPr>
                <a:xfrm>
                  <a:off x="5531338" y="1846622"/>
                  <a:ext cx="66027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𝑗</m:t>
                        </m:r>
                      </m:oMath>
                    </m:oMathPara>
                  </a14:m>
                  <a:endParaRPr lang="en-US" altLang="zh-CN" sz="2400" b="0" dirty="0"/>
                </a:p>
              </p:txBody>
            </p:sp>
          </mc:Choice>
          <mc:Fallback xmlns="">
            <p:sp>
              <p:nvSpPr>
                <p:cNvPr id="93" name="文本框 92">
                  <a:extLst>
                    <a:ext uri="{FF2B5EF4-FFF2-40B4-BE49-F238E27FC236}">
                      <a16:creationId xmlns:a16="http://schemas.microsoft.com/office/drawing/2014/main" id="{E55CC49E-9A0B-4FCE-9300-64AD2BDB0CEE}"/>
                    </a:ext>
                  </a:extLst>
                </p:cNvPr>
                <p:cNvSpPr txBox="1">
                  <a:spLocks noRot="1" noChangeAspect="1" noMove="1" noResize="1" noEditPoints="1" noAdjustHandles="1" noChangeArrowheads="1" noChangeShapeType="1" noTextEdit="1"/>
                </p:cNvSpPr>
                <p:nvPr/>
              </p:nvSpPr>
              <p:spPr>
                <a:xfrm>
                  <a:off x="5531338" y="1846622"/>
                  <a:ext cx="660272" cy="461665"/>
                </a:xfrm>
                <a:prstGeom prst="rect">
                  <a:avLst/>
                </a:prstGeom>
                <a:blipFill>
                  <a:blip r:embed="rId18"/>
                  <a:stretch>
                    <a:fillRect b="-18421"/>
                  </a:stretch>
                </a:blipFill>
              </p:spPr>
              <p:txBody>
                <a:bodyPr/>
                <a:lstStyle/>
                <a:p>
                  <a:r>
                    <a:rPr lang="zh-CN" altLang="en-US">
                      <a:noFill/>
                    </a:rPr>
                    <a:t> </a:t>
                  </a:r>
                </a:p>
              </p:txBody>
            </p:sp>
          </mc:Fallback>
        </mc:AlternateContent>
        <p:grpSp>
          <p:nvGrpSpPr>
            <p:cNvPr id="94" name="组合 93">
              <a:extLst>
                <a:ext uri="{FF2B5EF4-FFF2-40B4-BE49-F238E27FC236}">
                  <a16:creationId xmlns:a16="http://schemas.microsoft.com/office/drawing/2014/main" id="{A124DF52-CD22-49B5-A5BC-A8B1D6773F91}"/>
                </a:ext>
              </a:extLst>
            </p:cNvPr>
            <p:cNvGrpSpPr/>
            <p:nvPr/>
          </p:nvGrpSpPr>
          <p:grpSpPr>
            <a:xfrm>
              <a:off x="6063399" y="1830987"/>
              <a:ext cx="1285189" cy="3196026"/>
              <a:chOff x="1097642" y="2621749"/>
              <a:chExt cx="1285189" cy="3196026"/>
            </a:xfrm>
          </p:grpSpPr>
          <p:sp>
            <p:nvSpPr>
              <p:cNvPr id="98" name="矩形: 圆顶角 97">
                <a:extLst>
                  <a:ext uri="{FF2B5EF4-FFF2-40B4-BE49-F238E27FC236}">
                    <a16:creationId xmlns:a16="http://schemas.microsoft.com/office/drawing/2014/main" id="{C43181DD-15C1-4912-8D33-1E10A104F389}"/>
                  </a:ext>
                </a:extLst>
              </p:cNvPr>
              <p:cNvSpPr/>
              <p:nvPr/>
            </p:nvSpPr>
            <p:spPr>
              <a:xfrm>
                <a:off x="1243375" y="2621749"/>
                <a:ext cx="601903" cy="1650176"/>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99" name="矩形 98">
                    <a:extLst>
                      <a:ext uri="{FF2B5EF4-FFF2-40B4-BE49-F238E27FC236}">
                        <a16:creationId xmlns:a16="http://schemas.microsoft.com/office/drawing/2014/main" id="{AACC919C-47FD-42C1-A1EE-A9D4F0D13DDD}"/>
                      </a:ext>
                    </a:extLst>
                  </p:cNvPr>
                  <p:cNvSpPr/>
                  <p:nvPr/>
                </p:nvSpPr>
                <p:spPr>
                  <a:xfrm>
                    <a:off x="1357738" y="271389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i="1">
                              <a:latin typeface="Cambria Math" panose="02040503050406030204" pitchFamily="18" charset="0"/>
                            </a:rPr>
                            <m:t>𝑛</m:t>
                          </m:r>
                          <m:r>
                            <a:rPr lang="en-US" altLang="zh-CN" sz="2400" baseline="-25000">
                              <a:latin typeface="Cambria Math" panose="02040503050406030204" pitchFamily="18" charset="0"/>
                            </a:rPr>
                            <m:t>1</m:t>
                          </m:r>
                        </m:oMath>
                      </m:oMathPara>
                    </a14:m>
                    <a:endParaRPr lang="en-US" altLang="zh-CN" sz="2400" baseline="-25000" dirty="0"/>
                  </a:p>
                </p:txBody>
              </p:sp>
            </mc:Choice>
            <mc:Fallback xmlns="">
              <p:sp>
                <p:nvSpPr>
                  <p:cNvPr id="99" name="矩形 98">
                    <a:extLst>
                      <a:ext uri="{FF2B5EF4-FFF2-40B4-BE49-F238E27FC236}">
                        <a16:creationId xmlns:a16="http://schemas.microsoft.com/office/drawing/2014/main" id="{AACC919C-47FD-42C1-A1EE-A9D4F0D13DDD}"/>
                      </a:ext>
                    </a:extLst>
                  </p:cNvPr>
                  <p:cNvSpPr>
                    <a:spLocks noRot="1" noChangeAspect="1" noMove="1" noResize="1" noEditPoints="1" noAdjustHandles="1" noChangeArrowheads="1" noChangeShapeType="1" noTextEdit="1"/>
                  </p:cNvSpPr>
                  <p:nvPr/>
                </p:nvSpPr>
                <p:spPr>
                  <a:xfrm>
                    <a:off x="1357738" y="2713890"/>
                    <a:ext cx="399459" cy="376683"/>
                  </a:xfrm>
                  <a:prstGeom prst="rect">
                    <a:avLst/>
                  </a:prstGeom>
                  <a:blipFill>
                    <a:blip r:embed="rId19"/>
                    <a:stretch>
                      <a:fillRect l="-10448" b="-1746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0" name="矩形 99">
                    <a:extLst>
                      <a:ext uri="{FF2B5EF4-FFF2-40B4-BE49-F238E27FC236}">
                        <a16:creationId xmlns:a16="http://schemas.microsoft.com/office/drawing/2014/main" id="{A1F25F42-AE11-4FF4-9BDD-761F2B6E1596}"/>
                      </a:ext>
                    </a:extLst>
                  </p:cNvPr>
                  <p:cNvSpPr/>
                  <p:nvPr/>
                </p:nvSpPr>
                <p:spPr>
                  <a:xfrm>
                    <a:off x="1357738" y="377929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i="1">
                              <a:latin typeface="Cambria Math" panose="02040503050406030204" pitchFamily="18" charset="0"/>
                            </a:rPr>
                            <m:t>𝑛</m:t>
                          </m:r>
                          <m:r>
                            <a:rPr lang="en-US" altLang="zh-CN" sz="2400" i="1" baseline="-25000">
                              <a:latin typeface="Cambria Math" panose="02040503050406030204" pitchFamily="18" charset="0"/>
                            </a:rPr>
                            <m:t>3</m:t>
                          </m:r>
                        </m:oMath>
                      </m:oMathPara>
                    </a14:m>
                    <a:endParaRPr lang="en-US" altLang="zh-CN" sz="2400" baseline="-25000" dirty="0"/>
                  </a:p>
                </p:txBody>
              </p:sp>
            </mc:Choice>
            <mc:Fallback xmlns="">
              <p:sp>
                <p:nvSpPr>
                  <p:cNvPr id="100" name="矩形 99">
                    <a:extLst>
                      <a:ext uri="{FF2B5EF4-FFF2-40B4-BE49-F238E27FC236}">
                        <a16:creationId xmlns:a16="http://schemas.microsoft.com/office/drawing/2014/main" id="{A1F25F42-AE11-4FF4-9BDD-761F2B6E1596}"/>
                      </a:ext>
                    </a:extLst>
                  </p:cNvPr>
                  <p:cNvSpPr>
                    <a:spLocks noRot="1" noChangeAspect="1" noMove="1" noResize="1" noEditPoints="1" noAdjustHandles="1" noChangeArrowheads="1" noChangeShapeType="1" noTextEdit="1"/>
                  </p:cNvSpPr>
                  <p:nvPr/>
                </p:nvSpPr>
                <p:spPr>
                  <a:xfrm>
                    <a:off x="1357738" y="3779294"/>
                    <a:ext cx="399459" cy="376683"/>
                  </a:xfrm>
                  <a:prstGeom prst="rect">
                    <a:avLst/>
                  </a:prstGeom>
                  <a:blipFill>
                    <a:blip r:embed="rId20"/>
                    <a:stretch>
                      <a:fillRect l="-10448" b="-15625"/>
                    </a:stretch>
                  </a:blipFill>
                </p:spPr>
                <p:txBody>
                  <a:bodyPr/>
                  <a:lstStyle/>
                  <a:p>
                    <a:r>
                      <a:rPr lang="zh-CN" altLang="en-US">
                        <a:noFill/>
                      </a:rPr>
                      <a:t> </a:t>
                    </a:r>
                  </a:p>
                </p:txBody>
              </p:sp>
            </mc:Fallback>
          </mc:AlternateContent>
          <p:sp>
            <p:nvSpPr>
              <p:cNvPr id="101" name="矩形: 圆顶角 100">
                <a:extLst>
                  <a:ext uri="{FF2B5EF4-FFF2-40B4-BE49-F238E27FC236}">
                    <a16:creationId xmlns:a16="http://schemas.microsoft.com/office/drawing/2014/main" id="{BC5DEEEB-2FED-424B-AE3C-72500C80BF48}"/>
                  </a:ext>
                </a:extLst>
              </p:cNvPr>
              <p:cNvSpPr/>
              <p:nvPr/>
            </p:nvSpPr>
            <p:spPr>
              <a:xfrm rot="10800000">
                <a:off x="1243372" y="4246781"/>
                <a:ext cx="601903" cy="1201662"/>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02" name="矩形 101">
                    <a:extLst>
                      <a:ext uri="{FF2B5EF4-FFF2-40B4-BE49-F238E27FC236}">
                        <a16:creationId xmlns:a16="http://schemas.microsoft.com/office/drawing/2014/main" id="{6247FCDE-204E-49C8-A5B6-B420E20123DD}"/>
                      </a:ext>
                    </a:extLst>
                  </p:cNvPr>
                  <p:cNvSpPr/>
                  <p:nvPr/>
                </p:nvSpPr>
                <p:spPr>
                  <a:xfrm>
                    <a:off x="1356718" y="434548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𝑠𝑏</m:t>
                          </m:r>
                        </m:oMath>
                      </m:oMathPara>
                    </a14:m>
                    <a:endParaRPr lang="en-US" altLang="zh-CN" sz="2400" b="0" dirty="0"/>
                  </a:p>
                </p:txBody>
              </p:sp>
            </mc:Choice>
            <mc:Fallback xmlns="">
              <p:sp>
                <p:nvSpPr>
                  <p:cNvPr id="102" name="矩形 101">
                    <a:extLst>
                      <a:ext uri="{FF2B5EF4-FFF2-40B4-BE49-F238E27FC236}">
                        <a16:creationId xmlns:a16="http://schemas.microsoft.com/office/drawing/2014/main" id="{6247FCDE-204E-49C8-A5B6-B420E20123DD}"/>
                      </a:ext>
                    </a:extLst>
                  </p:cNvPr>
                  <p:cNvSpPr>
                    <a:spLocks noRot="1" noChangeAspect="1" noMove="1" noResize="1" noEditPoints="1" noAdjustHandles="1" noChangeArrowheads="1" noChangeShapeType="1" noTextEdit="1"/>
                  </p:cNvSpPr>
                  <p:nvPr/>
                </p:nvSpPr>
                <p:spPr>
                  <a:xfrm>
                    <a:off x="1356718" y="4345483"/>
                    <a:ext cx="399459" cy="376683"/>
                  </a:xfrm>
                  <a:prstGeom prst="rect">
                    <a:avLst/>
                  </a:prstGeom>
                  <a:blipFill>
                    <a:blip r:embed="rId21"/>
                    <a:stretch>
                      <a:fillRect l="-25373" r="-2985" b="-7813"/>
                    </a:stretch>
                  </a:blipFill>
                </p:spPr>
                <p:txBody>
                  <a:bodyPr/>
                  <a:lstStyle/>
                  <a:p>
                    <a:r>
                      <a:rPr lang="zh-CN" altLang="en-US">
                        <a:noFill/>
                      </a:rPr>
                      <a:t> </a:t>
                    </a:r>
                  </a:p>
                </p:txBody>
              </p:sp>
            </mc:Fallback>
          </mc:AlternateContent>
          <p:sp>
            <p:nvSpPr>
              <p:cNvPr id="103" name="文本框 102">
                <a:extLst>
                  <a:ext uri="{FF2B5EF4-FFF2-40B4-BE49-F238E27FC236}">
                    <a16:creationId xmlns:a16="http://schemas.microsoft.com/office/drawing/2014/main" id="{D4E6D4FF-53DD-45B1-9BC7-817CE03BA5CA}"/>
                  </a:ext>
                </a:extLst>
              </p:cNvPr>
              <p:cNvSpPr txBox="1"/>
              <p:nvPr/>
            </p:nvSpPr>
            <p:spPr>
              <a:xfrm rot="5400000">
                <a:off x="1161612" y="4987029"/>
                <a:ext cx="765425" cy="261610"/>
              </a:xfrm>
              <a:prstGeom prst="rect">
                <a:avLst/>
              </a:prstGeom>
              <a:noFill/>
            </p:spPr>
            <p:txBody>
              <a:bodyPr wrap="square" rtlCol="0">
                <a:spAutoFit/>
              </a:bodyPr>
              <a:lstStyle/>
              <a:p>
                <a:r>
                  <a:rPr lang="en-US" altLang="zh-CN" sz="1100" dirty="0">
                    <a:solidFill>
                      <a:schemeClr val="accent1"/>
                    </a:solidFill>
                  </a:rPr>
                  <a:t>● ● ● </a:t>
                </a:r>
                <a:endParaRPr lang="zh-CN" altLang="en-US" dirty="0">
                  <a:solidFill>
                    <a:schemeClr val="accent1"/>
                  </a:solidFill>
                </a:endParaRPr>
              </a:p>
            </p:txBody>
          </p:sp>
          <p:sp>
            <p:nvSpPr>
              <p:cNvPr id="104" name="文本框 103">
                <a:extLst>
                  <a:ext uri="{FF2B5EF4-FFF2-40B4-BE49-F238E27FC236}">
                    <a16:creationId xmlns:a16="http://schemas.microsoft.com/office/drawing/2014/main" id="{94160603-0A6D-4F9D-B83F-24AB4C21AC2A}"/>
                  </a:ext>
                </a:extLst>
              </p:cNvPr>
              <p:cNvSpPr txBox="1"/>
              <p:nvPr/>
            </p:nvSpPr>
            <p:spPr>
              <a:xfrm>
                <a:off x="1097642" y="5448443"/>
                <a:ext cx="1285189" cy="369332"/>
              </a:xfrm>
              <a:prstGeom prst="rect">
                <a:avLst/>
              </a:prstGeom>
              <a:noFill/>
            </p:spPr>
            <p:txBody>
              <a:bodyPr wrap="square" rtlCol="0">
                <a:spAutoFit/>
              </a:bodyPr>
              <a:lstStyle/>
              <a:p>
                <a:r>
                  <a:rPr lang="en-US" altLang="zh-CN" b="1" dirty="0"/>
                  <a:t>Target</a:t>
                </a:r>
                <a:endParaRPr lang="en-US" altLang="zh-CN" sz="2000" b="1" dirty="0"/>
              </a:p>
            </p:txBody>
          </p:sp>
        </p:grpSp>
        <p:cxnSp>
          <p:nvCxnSpPr>
            <p:cNvPr id="95" name="直接箭头连接符 94">
              <a:extLst>
                <a:ext uri="{FF2B5EF4-FFF2-40B4-BE49-F238E27FC236}">
                  <a16:creationId xmlns:a16="http://schemas.microsoft.com/office/drawing/2014/main" id="{2A0CB8B9-79EF-4805-B2F1-88184C5A4A3C}"/>
                </a:ext>
              </a:extLst>
            </p:cNvPr>
            <p:cNvCxnSpPr>
              <a:cxnSpLocks/>
            </p:cNvCxnSpPr>
            <p:nvPr/>
          </p:nvCxnSpPr>
          <p:spPr>
            <a:xfrm>
              <a:off x="5314060" y="1912719"/>
              <a:ext cx="102689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直接箭头连接符 95">
              <a:extLst>
                <a:ext uri="{FF2B5EF4-FFF2-40B4-BE49-F238E27FC236}">
                  <a16:creationId xmlns:a16="http://schemas.microsoft.com/office/drawing/2014/main" id="{557931D2-0793-42BE-95FD-7DBB3D5C7F98}"/>
                </a:ext>
              </a:extLst>
            </p:cNvPr>
            <p:cNvCxnSpPr>
              <a:cxnSpLocks/>
            </p:cNvCxnSpPr>
            <p:nvPr/>
          </p:nvCxnSpPr>
          <p:spPr>
            <a:xfrm>
              <a:off x="5298120" y="2978123"/>
              <a:ext cx="1042837" cy="10409"/>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2F51EC7A-647C-4A01-A322-C80C192CE41F}"/>
                </a:ext>
              </a:extLst>
            </p:cNvPr>
            <p:cNvCxnSpPr>
              <a:cxnSpLocks/>
            </p:cNvCxnSpPr>
            <p:nvPr/>
          </p:nvCxnSpPr>
          <p:spPr>
            <a:xfrm>
              <a:off x="5314060" y="3568790"/>
              <a:ext cx="102689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57" name="直接箭头连接符 56">
            <a:extLst>
              <a:ext uri="{FF2B5EF4-FFF2-40B4-BE49-F238E27FC236}">
                <a16:creationId xmlns:a16="http://schemas.microsoft.com/office/drawing/2014/main" id="{C9397D4D-DA78-448C-83A3-B4632889EA49}"/>
              </a:ext>
            </a:extLst>
          </p:cNvPr>
          <p:cNvCxnSpPr>
            <a:cxnSpLocks/>
          </p:cNvCxnSpPr>
          <p:nvPr/>
        </p:nvCxnSpPr>
        <p:spPr>
          <a:xfrm>
            <a:off x="8435232" y="4172134"/>
            <a:ext cx="1576515" cy="0"/>
          </a:xfrm>
          <a:prstGeom prst="straightConnector1">
            <a:avLst/>
          </a:prstGeom>
          <a:ln w="38100">
            <a:solidFill>
              <a:srgbClr val="FF0000"/>
            </a:solidFill>
            <a:tailEnd type="none" w="lg" len="med"/>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049158682"/>
      </p:ext>
    </p:extLst>
  </p:cSld>
  <p:clrMapOvr>
    <a:masterClrMapping/>
  </p:clrMapOvr>
  <mc:AlternateContent xmlns:mc="http://schemas.openxmlformats.org/markup-compatibility/2006" xmlns:p14="http://schemas.microsoft.com/office/powerpoint/2010/main">
    <mc:Choice Requires="p14">
      <p:transition p14:dur="10" advTm="59203"/>
    </mc:Choice>
    <mc:Fallback xmlns="">
      <p:transition advTm="592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90"/>
                                        </p:tgtEl>
                                      </p:cBhvr>
                                    </p:animEffect>
                                    <p:set>
                                      <p:cBhvr>
                                        <p:cTn id="17" dur="1" fill="hold">
                                          <p:stCondLst>
                                            <p:cond delay="499"/>
                                          </p:stCondLst>
                                        </p:cTn>
                                        <p:tgtEl>
                                          <p:spTgt spid="90"/>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91"/>
                                        </p:tgtEl>
                                        <p:attrNameLst>
                                          <p:attrName>style.visibility</p:attrName>
                                        </p:attrNameLst>
                                      </p:cBhvr>
                                      <p:to>
                                        <p:strVal val="visible"/>
                                      </p:to>
                                    </p:set>
                                    <p:animEffect transition="in" filter="fade">
                                      <p:cBhvr>
                                        <p:cTn id="20" dur="500"/>
                                        <p:tgtEl>
                                          <p:spTgt spid="9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Effect transition="in" filter="fade">
                                      <p:cBhvr>
                                        <p:cTn id="25" dur="500"/>
                                        <p:tgtEl>
                                          <p:spTgt spid="5">
                                            <p:txEl>
                                              <p:pRg st="10" end="1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11" end="11"/>
                                            </p:txEl>
                                          </p:spTgt>
                                        </p:tgtEl>
                                        <p:attrNameLst>
                                          <p:attrName>style.visibility</p:attrName>
                                        </p:attrNameLst>
                                      </p:cBhvr>
                                      <p:to>
                                        <p:strVal val="visible"/>
                                      </p:to>
                                    </p:set>
                                    <p:animEffect transition="in" filter="fade">
                                      <p:cBhvr>
                                        <p:cTn id="28" dur="500"/>
                                        <p:tgtEl>
                                          <p:spTgt spid="5">
                                            <p:txEl>
                                              <p:pRg st="11" end="1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fade">
                                      <p:cBhvr>
                                        <p:cTn id="33" dur="500"/>
                                        <p:tgtEl>
                                          <p:spTgt spid="5">
                                            <p:txEl>
                                              <p:pRg st="0" end="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fade">
                                      <p:cBhvr>
                                        <p:cTn id="36" dur="500"/>
                                        <p:tgtEl>
                                          <p:spTgt spid="5">
                                            <p:txEl>
                                              <p:pRg st="2" end="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fade">
                                      <p:cBhvr>
                                        <p:cTn id="39" dur="500"/>
                                        <p:tgtEl>
                                          <p:spTgt spid="5">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500"/>
                                        <p:tgtEl>
                                          <p:spTgt spid="5">
                                            <p:txEl>
                                              <p:pRg st="4" end="4"/>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Effect transition="in" filter="fade">
                                      <p:cBhvr>
                                        <p:cTn id="45" dur="500"/>
                                        <p:tgtEl>
                                          <p:spTgt spid="5">
                                            <p:txEl>
                                              <p:pRg st="5" end="5"/>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Effect transition="in" filter="fade">
                                      <p:cBhvr>
                                        <p:cTn id="48" dur="500"/>
                                        <p:tgtEl>
                                          <p:spTgt spid="5">
                                            <p:txEl>
                                              <p:pRg st="6" end="6"/>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Effect transition="in" filter="fade">
                                      <p:cBhvr>
                                        <p:cTn id="51" dur="500"/>
                                        <p:tgtEl>
                                          <p:spTgt spid="5">
                                            <p:txEl>
                                              <p:pRg st="7" end="7"/>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5">
                                            <p:txEl>
                                              <p:pRg st="8" end="8"/>
                                            </p:txEl>
                                          </p:spTgt>
                                        </p:tgtEl>
                                        <p:attrNameLst>
                                          <p:attrName>style.visibility</p:attrName>
                                        </p:attrNameLst>
                                      </p:cBhvr>
                                      <p:to>
                                        <p:strVal val="visible"/>
                                      </p:to>
                                    </p:set>
                                    <p:animEffect transition="in" filter="fade">
                                      <p:cBhvr>
                                        <p:cTn id="54" dur="500"/>
                                        <p:tgtEl>
                                          <p:spTgt spid="5">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left)">
                                      <p:cBhvr>
                                        <p:cTn id="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标题 38">
            <a:extLst>
              <a:ext uri="{FF2B5EF4-FFF2-40B4-BE49-F238E27FC236}">
                <a16:creationId xmlns:a16="http://schemas.microsoft.com/office/drawing/2014/main" id="{61A487E4-F54A-4319-A278-BEF73F274178}"/>
              </a:ext>
            </a:extLst>
          </p:cNvPr>
          <p:cNvSpPr>
            <a:spLocks noGrp="1"/>
          </p:cNvSpPr>
          <p:nvPr>
            <p:ph type="title"/>
          </p:nvPr>
        </p:nvSpPr>
        <p:spPr/>
        <p:txBody>
          <a:bodyPr>
            <a:normAutofit fontScale="90000"/>
          </a:bodyPr>
          <a:lstStyle/>
          <a:p>
            <a:r>
              <a:rPr lang="en-US" altLang="zh-CN" dirty="0"/>
              <a:t>Reasoning about Local Memory Transformations</a:t>
            </a:r>
            <a:endParaRPr lang="zh-CN" altLang="en-US" dirty="0"/>
          </a:p>
        </p:txBody>
      </p:sp>
      <p:sp>
        <p:nvSpPr>
          <p:cNvPr id="40" name="内容占位符 39">
            <a:extLst>
              <a:ext uri="{FF2B5EF4-FFF2-40B4-BE49-F238E27FC236}">
                <a16:creationId xmlns:a16="http://schemas.microsoft.com/office/drawing/2014/main" id="{8AFE5889-32EF-4C45-A5CE-D00A521A4A45}"/>
              </a:ext>
            </a:extLst>
          </p:cNvPr>
          <p:cNvSpPr>
            <a:spLocks noGrp="1"/>
          </p:cNvSpPr>
          <p:nvPr>
            <p:ph idx="1"/>
          </p:nvPr>
        </p:nvSpPr>
        <p:spPr/>
        <p:txBody>
          <a:bodyPr/>
          <a:lstStyle/>
          <a:p>
            <a:r>
              <a:rPr lang="en-US" altLang="zh-CN" b="1" dirty="0"/>
              <a:t>Observation: </a:t>
            </a:r>
            <a:r>
              <a:rPr lang="en-US" altLang="zh-CN" dirty="0"/>
              <a:t>Many transformation focuses on local memory regions</a:t>
            </a:r>
          </a:p>
          <a:p>
            <a:r>
              <a:rPr lang="en-US" altLang="zh-CN" dirty="0"/>
              <a:t>Structural injections capture </a:t>
            </a:r>
            <a:r>
              <a:rPr lang="en-US" altLang="zh-CN" dirty="0">
                <a:solidFill>
                  <a:srgbClr val="FF0000"/>
                </a:solidFill>
              </a:rPr>
              <a:t>local memory transformations</a:t>
            </a:r>
          </a:p>
          <a:p>
            <a:r>
              <a:rPr lang="en-US" altLang="zh-CN" b="1" dirty="0"/>
              <a:t>Example: </a:t>
            </a:r>
            <a:r>
              <a:rPr lang="en-US" altLang="zh-CN" dirty="0"/>
              <a:t>Merging of Stack-Allocated Variables</a:t>
            </a:r>
          </a:p>
          <a:p>
            <a:endParaRPr lang="zh-CN" altLang="en-US" dirty="0"/>
          </a:p>
        </p:txBody>
      </p:sp>
      <p:sp>
        <p:nvSpPr>
          <p:cNvPr id="4" name="灯片编号占位符 3">
            <a:extLst>
              <a:ext uri="{FF2B5EF4-FFF2-40B4-BE49-F238E27FC236}">
                <a16:creationId xmlns:a16="http://schemas.microsoft.com/office/drawing/2014/main" id="{6BB17D75-E296-48FC-9D4D-A87435434945}"/>
              </a:ext>
            </a:extLst>
          </p:cNvPr>
          <p:cNvSpPr>
            <a:spLocks noGrp="1"/>
          </p:cNvSpPr>
          <p:nvPr>
            <p:ph type="sldNum" sz="quarter" idx="12"/>
          </p:nvPr>
        </p:nvSpPr>
        <p:spPr/>
        <p:txBody>
          <a:bodyPr/>
          <a:lstStyle/>
          <a:p>
            <a:fld id="{2D41EB45-D69C-409E-BB76-CE8D45961290}" type="slidenum">
              <a:rPr lang="zh-CN" altLang="en-US" smtClean="0"/>
              <a:pPr/>
              <a:t>15</a:t>
            </a:fld>
            <a:endParaRPr lang="zh-CN" altLang="en-US" dirty="0"/>
          </a:p>
        </p:txBody>
      </p:sp>
      <p:grpSp>
        <p:nvGrpSpPr>
          <p:cNvPr id="103" name="组合 102">
            <a:extLst>
              <a:ext uri="{FF2B5EF4-FFF2-40B4-BE49-F238E27FC236}">
                <a16:creationId xmlns:a16="http://schemas.microsoft.com/office/drawing/2014/main" id="{84068DF1-8FA6-4999-B54B-1CB7CFABB8E1}"/>
              </a:ext>
            </a:extLst>
          </p:cNvPr>
          <p:cNvGrpSpPr/>
          <p:nvPr/>
        </p:nvGrpSpPr>
        <p:grpSpPr>
          <a:xfrm>
            <a:off x="1677149" y="2466270"/>
            <a:ext cx="2757773" cy="4072642"/>
            <a:chOff x="6817341" y="2473915"/>
            <a:chExt cx="2757773" cy="4072642"/>
          </a:xfrm>
        </p:grpSpPr>
        <p:grpSp>
          <p:nvGrpSpPr>
            <p:cNvPr id="71" name="组合 70">
              <a:extLst>
                <a:ext uri="{FF2B5EF4-FFF2-40B4-BE49-F238E27FC236}">
                  <a16:creationId xmlns:a16="http://schemas.microsoft.com/office/drawing/2014/main" id="{2C0DD88C-B88F-43F5-8E92-421ECBF00D19}"/>
                </a:ext>
              </a:extLst>
            </p:cNvPr>
            <p:cNvGrpSpPr/>
            <p:nvPr/>
          </p:nvGrpSpPr>
          <p:grpSpPr>
            <a:xfrm>
              <a:off x="7045185" y="2785329"/>
              <a:ext cx="601905" cy="2999502"/>
              <a:chOff x="1493855" y="2927641"/>
              <a:chExt cx="601905" cy="2999502"/>
            </a:xfrm>
          </p:grpSpPr>
          <p:sp>
            <p:nvSpPr>
              <p:cNvPr id="63" name="矩形: 圆角 62">
                <a:extLst>
                  <a:ext uri="{FF2B5EF4-FFF2-40B4-BE49-F238E27FC236}">
                    <a16:creationId xmlns:a16="http://schemas.microsoft.com/office/drawing/2014/main" id="{43A54136-77F5-451B-AB5D-01719B5BE770}"/>
                  </a:ext>
                </a:extLst>
              </p:cNvPr>
              <p:cNvSpPr/>
              <p:nvPr/>
            </p:nvSpPr>
            <p:spPr>
              <a:xfrm>
                <a:off x="1493857" y="2927641"/>
                <a:ext cx="601903" cy="16407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圆角 63">
                <a:extLst>
                  <a:ext uri="{FF2B5EF4-FFF2-40B4-BE49-F238E27FC236}">
                    <a16:creationId xmlns:a16="http://schemas.microsoft.com/office/drawing/2014/main" id="{F02A21E4-F29C-4183-9877-6E208F15FA49}"/>
                  </a:ext>
                </a:extLst>
              </p:cNvPr>
              <p:cNvSpPr/>
              <p:nvPr/>
            </p:nvSpPr>
            <p:spPr>
              <a:xfrm>
                <a:off x="1493855" y="4830954"/>
                <a:ext cx="601903" cy="109618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65" name="矩形 64">
                    <a:extLst>
                      <a:ext uri="{FF2B5EF4-FFF2-40B4-BE49-F238E27FC236}">
                        <a16:creationId xmlns:a16="http://schemas.microsoft.com/office/drawing/2014/main" id="{CD924A35-EA37-40F2-BBBB-39D661FE4147}"/>
                      </a:ext>
                    </a:extLst>
                  </p:cNvPr>
                  <p:cNvSpPr/>
                  <p:nvPr/>
                </p:nvSpPr>
                <p:spPr>
                  <a:xfrm>
                    <a:off x="1595078" y="304885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65" name="矩形 64">
                    <a:extLst>
                      <a:ext uri="{FF2B5EF4-FFF2-40B4-BE49-F238E27FC236}">
                        <a16:creationId xmlns:a16="http://schemas.microsoft.com/office/drawing/2014/main" id="{CD924A35-EA37-40F2-BBBB-39D661FE4147}"/>
                      </a:ext>
                    </a:extLst>
                  </p:cNvPr>
                  <p:cNvSpPr>
                    <a:spLocks noRot="1" noChangeAspect="1" noMove="1" noResize="1" noEditPoints="1" noAdjustHandles="1" noChangeArrowheads="1" noChangeShapeType="1" noTextEdit="1"/>
                  </p:cNvSpPr>
                  <p:nvPr/>
                </p:nvSpPr>
                <p:spPr>
                  <a:xfrm>
                    <a:off x="1595078" y="3048853"/>
                    <a:ext cx="399459" cy="376683"/>
                  </a:xfrm>
                  <a:prstGeom prst="rect">
                    <a:avLst/>
                  </a:prstGeom>
                  <a:blipFill>
                    <a:blip r:embed="rId5"/>
                    <a:stretch>
                      <a:fillRect l="-22059" b="-1428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6" name="矩形 65">
                    <a:extLst>
                      <a:ext uri="{FF2B5EF4-FFF2-40B4-BE49-F238E27FC236}">
                        <a16:creationId xmlns:a16="http://schemas.microsoft.com/office/drawing/2014/main" id="{649B65B3-B782-45B2-85B6-83D3F305CA01}"/>
                      </a:ext>
                    </a:extLst>
                  </p:cNvPr>
                  <p:cNvSpPr/>
                  <p:nvPr/>
                </p:nvSpPr>
                <p:spPr>
                  <a:xfrm>
                    <a:off x="1595078" y="3557861"/>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66" name="矩形 65">
                    <a:extLst>
                      <a:ext uri="{FF2B5EF4-FFF2-40B4-BE49-F238E27FC236}">
                        <a16:creationId xmlns:a16="http://schemas.microsoft.com/office/drawing/2014/main" id="{649B65B3-B782-45B2-85B6-83D3F305CA01}"/>
                      </a:ext>
                    </a:extLst>
                  </p:cNvPr>
                  <p:cNvSpPr>
                    <a:spLocks noRot="1" noChangeAspect="1" noMove="1" noResize="1" noEditPoints="1" noAdjustHandles="1" noChangeArrowheads="1" noChangeShapeType="1" noTextEdit="1"/>
                  </p:cNvSpPr>
                  <p:nvPr/>
                </p:nvSpPr>
                <p:spPr>
                  <a:xfrm>
                    <a:off x="1595078" y="3557861"/>
                    <a:ext cx="399459" cy="376683"/>
                  </a:xfrm>
                  <a:prstGeom prst="rect">
                    <a:avLst/>
                  </a:prstGeom>
                  <a:blipFill>
                    <a:blip r:embed="rId6"/>
                    <a:stretch>
                      <a:fillRect l="-22059" b="-140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7" name="矩形 66">
                    <a:extLst>
                      <a:ext uri="{FF2B5EF4-FFF2-40B4-BE49-F238E27FC236}">
                        <a16:creationId xmlns:a16="http://schemas.microsoft.com/office/drawing/2014/main" id="{929D782A-9C91-449C-87CC-B6F5D5990FA2}"/>
                      </a:ext>
                    </a:extLst>
                  </p:cNvPr>
                  <p:cNvSpPr/>
                  <p:nvPr/>
                </p:nvSpPr>
                <p:spPr>
                  <a:xfrm>
                    <a:off x="1595078" y="4034557"/>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sz="2400" b="0" dirty="0"/>
                  </a:p>
                </p:txBody>
              </p:sp>
            </mc:Choice>
            <mc:Fallback xmlns="">
              <p:sp>
                <p:nvSpPr>
                  <p:cNvPr id="67" name="矩形 66">
                    <a:extLst>
                      <a:ext uri="{FF2B5EF4-FFF2-40B4-BE49-F238E27FC236}">
                        <a16:creationId xmlns:a16="http://schemas.microsoft.com/office/drawing/2014/main" id="{929D782A-9C91-449C-87CC-B6F5D5990FA2}"/>
                      </a:ext>
                    </a:extLst>
                  </p:cNvPr>
                  <p:cNvSpPr>
                    <a:spLocks noRot="1" noChangeAspect="1" noMove="1" noResize="1" noEditPoints="1" noAdjustHandles="1" noChangeArrowheads="1" noChangeShapeType="1" noTextEdit="1"/>
                  </p:cNvSpPr>
                  <p:nvPr/>
                </p:nvSpPr>
                <p:spPr>
                  <a:xfrm>
                    <a:off x="1595078" y="4034557"/>
                    <a:ext cx="399459" cy="376683"/>
                  </a:xfrm>
                  <a:prstGeom prst="rect">
                    <a:avLst/>
                  </a:prstGeom>
                  <a:blipFill>
                    <a:blip r:embed="rId7"/>
                    <a:stretch>
                      <a:fillRect l="-22059" b="-140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8" name="矩形 67">
                    <a:extLst>
                      <a:ext uri="{FF2B5EF4-FFF2-40B4-BE49-F238E27FC236}">
                        <a16:creationId xmlns:a16="http://schemas.microsoft.com/office/drawing/2014/main" id="{9A425F35-13FB-4294-ADCB-82FEC762C8A8}"/>
                      </a:ext>
                    </a:extLst>
                  </p:cNvPr>
                  <p:cNvSpPr/>
                  <p:nvPr/>
                </p:nvSpPr>
                <p:spPr>
                  <a:xfrm>
                    <a:off x="1595078" y="4973375"/>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4</m:t>
                              </m:r>
                            </m:sub>
                          </m:sSub>
                        </m:oMath>
                      </m:oMathPara>
                    </a14:m>
                    <a:endParaRPr lang="en-US" altLang="zh-CN" sz="2400" b="0" dirty="0"/>
                  </a:p>
                </p:txBody>
              </p:sp>
            </mc:Choice>
            <mc:Fallback xmlns="">
              <p:sp>
                <p:nvSpPr>
                  <p:cNvPr id="68" name="矩形 67">
                    <a:extLst>
                      <a:ext uri="{FF2B5EF4-FFF2-40B4-BE49-F238E27FC236}">
                        <a16:creationId xmlns:a16="http://schemas.microsoft.com/office/drawing/2014/main" id="{9A425F35-13FB-4294-ADCB-82FEC762C8A8}"/>
                      </a:ext>
                    </a:extLst>
                  </p:cNvPr>
                  <p:cNvSpPr>
                    <a:spLocks noRot="1" noChangeAspect="1" noMove="1" noResize="1" noEditPoints="1" noAdjustHandles="1" noChangeArrowheads="1" noChangeShapeType="1" noTextEdit="1"/>
                  </p:cNvSpPr>
                  <p:nvPr/>
                </p:nvSpPr>
                <p:spPr>
                  <a:xfrm>
                    <a:off x="1595078" y="4973375"/>
                    <a:ext cx="399459" cy="376683"/>
                  </a:xfrm>
                  <a:prstGeom prst="rect">
                    <a:avLst/>
                  </a:prstGeom>
                  <a:blipFill>
                    <a:blip r:embed="rId8"/>
                    <a:stretch>
                      <a:fillRect l="-22059" b="-140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9" name="矩形 68">
                    <a:extLst>
                      <a:ext uri="{FF2B5EF4-FFF2-40B4-BE49-F238E27FC236}">
                        <a16:creationId xmlns:a16="http://schemas.microsoft.com/office/drawing/2014/main" id="{B0C73C9F-37CF-49A2-A19B-B06055D0A342}"/>
                      </a:ext>
                    </a:extLst>
                  </p:cNvPr>
                  <p:cNvSpPr/>
                  <p:nvPr/>
                </p:nvSpPr>
                <p:spPr>
                  <a:xfrm>
                    <a:off x="1581642" y="546608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5</m:t>
                              </m:r>
                            </m:sub>
                          </m:sSub>
                        </m:oMath>
                      </m:oMathPara>
                    </a14:m>
                    <a:endParaRPr lang="en-US" altLang="zh-CN" sz="2400" b="0" dirty="0"/>
                  </a:p>
                </p:txBody>
              </p:sp>
            </mc:Choice>
            <mc:Fallback xmlns="">
              <p:sp>
                <p:nvSpPr>
                  <p:cNvPr id="69" name="矩形 68">
                    <a:extLst>
                      <a:ext uri="{FF2B5EF4-FFF2-40B4-BE49-F238E27FC236}">
                        <a16:creationId xmlns:a16="http://schemas.microsoft.com/office/drawing/2014/main" id="{B0C73C9F-37CF-49A2-A19B-B06055D0A342}"/>
                      </a:ext>
                    </a:extLst>
                  </p:cNvPr>
                  <p:cNvSpPr>
                    <a:spLocks noRot="1" noChangeAspect="1" noMove="1" noResize="1" noEditPoints="1" noAdjustHandles="1" noChangeArrowheads="1" noChangeShapeType="1" noTextEdit="1"/>
                  </p:cNvSpPr>
                  <p:nvPr/>
                </p:nvSpPr>
                <p:spPr>
                  <a:xfrm>
                    <a:off x="1581642" y="5466089"/>
                    <a:ext cx="399459" cy="376683"/>
                  </a:xfrm>
                  <a:prstGeom prst="rect">
                    <a:avLst/>
                  </a:prstGeom>
                  <a:blipFill>
                    <a:blip r:embed="rId9"/>
                    <a:stretch>
                      <a:fillRect l="-23881" b="-14063"/>
                    </a:stretch>
                  </a:blipFill>
                </p:spPr>
                <p:txBody>
                  <a:bodyPr/>
                  <a:lstStyle/>
                  <a:p>
                    <a:r>
                      <a:rPr lang="zh-CN" altLang="en-US">
                        <a:noFill/>
                      </a:rPr>
                      <a:t> </a:t>
                    </a:r>
                  </a:p>
                </p:txBody>
              </p:sp>
            </mc:Fallback>
          </mc:AlternateContent>
        </p:grpSp>
        <p:sp>
          <p:nvSpPr>
            <p:cNvPr id="70" name="文本框 69">
              <a:extLst>
                <a:ext uri="{FF2B5EF4-FFF2-40B4-BE49-F238E27FC236}">
                  <a16:creationId xmlns:a16="http://schemas.microsoft.com/office/drawing/2014/main" id="{8FBD5CAA-CF48-4438-A3B4-C9668D114B80}"/>
                </a:ext>
              </a:extLst>
            </p:cNvPr>
            <p:cNvSpPr txBox="1"/>
            <p:nvPr/>
          </p:nvSpPr>
          <p:spPr>
            <a:xfrm>
              <a:off x="6817341" y="5900226"/>
              <a:ext cx="1057589" cy="646331"/>
            </a:xfrm>
            <a:prstGeom prst="rect">
              <a:avLst/>
            </a:prstGeom>
            <a:noFill/>
          </p:spPr>
          <p:txBody>
            <a:bodyPr wrap="square" rtlCol="0">
              <a:spAutoFit/>
            </a:bodyPr>
            <a:lstStyle/>
            <a:p>
              <a:r>
                <a:rPr lang="en-US" altLang="zh-CN" b="1" dirty="0"/>
                <a:t>Source </a:t>
              </a:r>
            </a:p>
            <a:p>
              <a:r>
                <a:rPr lang="en-US" altLang="zh-CN" b="1" dirty="0"/>
                <a:t>Stack</a:t>
              </a:r>
              <a:endParaRPr lang="en-US" altLang="zh-CN" sz="2000" b="1" dirty="0"/>
            </a:p>
          </p:txBody>
        </p:sp>
        <p:grpSp>
          <p:nvGrpSpPr>
            <p:cNvPr id="82" name="组合 81">
              <a:extLst>
                <a:ext uri="{FF2B5EF4-FFF2-40B4-BE49-F238E27FC236}">
                  <a16:creationId xmlns:a16="http://schemas.microsoft.com/office/drawing/2014/main" id="{9D87115D-FF21-4090-984E-EA0E99F02B66}"/>
                </a:ext>
              </a:extLst>
            </p:cNvPr>
            <p:cNvGrpSpPr/>
            <p:nvPr/>
          </p:nvGrpSpPr>
          <p:grpSpPr>
            <a:xfrm>
              <a:off x="8610600" y="2785329"/>
              <a:ext cx="697087" cy="2999502"/>
              <a:chOff x="8428439" y="2960247"/>
              <a:chExt cx="697087" cy="2999502"/>
            </a:xfrm>
          </p:grpSpPr>
          <p:sp>
            <p:nvSpPr>
              <p:cNvPr id="73" name="矩形: 圆角 72">
                <a:extLst>
                  <a:ext uri="{FF2B5EF4-FFF2-40B4-BE49-F238E27FC236}">
                    <a16:creationId xmlns:a16="http://schemas.microsoft.com/office/drawing/2014/main" id="{920FAD6C-D9EB-4F6F-8988-09760BEF2785}"/>
                  </a:ext>
                </a:extLst>
              </p:cNvPr>
              <p:cNvSpPr/>
              <p:nvPr/>
            </p:nvSpPr>
            <p:spPr>
              <a:xfrm>
                <a:off x="8428439" y="2960247"/>
                <a:ext cx="697087" cy="164072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圆角 73">
                <a:extLst>
                  <a:ext uri="{FF2B5EF4-FFF2-40B4-BE49-F238E27FC236}">
                    <a16:creationId xmlns:a16="http://schemas.microsoft.com/office/drawing/2014/main" id="{C62C7B8C-A5B7-4D6C-B0F0-912C48183141}"/>
                  </a:ext>
                </a:extLst>
              </p:cNvPr>
              <p:cNvSpPr/>
              <p:nvPr/>
            </p:nvSpPr>
            <p:spPr>
              <a:xfrm>
                <a:off x="8428439" y="4863560"/>
                <a:ext cx="697086" cy="109618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75" name="矩形 74">
                    <a:extLst>
                      <a:ext uri="{FF2B5EF4-FFF2-40B4-BE49-F238E27FC236}">
                        <a16:creationId xmlns:a16="http://schemas.microsoft.com/office/drawing/2014/main" id="{6A129C74-77DC-4E8C-AC1F-F1DE0DD9EAD8}"/>
                      </a:ext>
                    </a:extLst>
                  </p:cNvPr>
                  <p:cNvSpPr/>
                  <p:nvPr/>
                </p:nvSpPr>
                <p:spPr>
                  <a:xfrm>
                    <a:off x="8517540" y="3174367"/>
                    <a:ext cx="506764" cy="12694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75" name="矩形 74">
                    <a:extLst>
                      <a:ext uri="{FF2B5EF4-FFF2-40B4-BE49-F238E27FC236}">
                        <a16:creationId xmlns:a16="http://schemas.microsoft.com/office/drawing/2014/main" id="{6A129C74-77DC-4E8C-AC1F-F1DE0DD9EAD8}"/>
                      </a:ext>
                    </a:extLst>
                  </p:cNvPr>
                  <p:cNvSpPr>
                    <a:spLocks noRot="1" noChangeAspect="1" noMove="1" noResize="1" noEditPoints="1" noAdjustHandles="1" noChangeArrowheads="1" noChangeShapeType="1" noTextEdit="1"/>
                  </p:cNvSpPr>
                  <p:nvPr/>
                </p:nvSpPr>
                <p:spPr>
                  <a:xfrm>
                    <a:off x="8517540" y="3174367"/>
                    <a:ext cx="506764" cy="1269479"/>
                  </a:xfrm>
                  <a:prstGeom prst="rect">
                    <a:avLst/>
                  </a:prstGeom>
                  <a:blipFill>
                    <a:blip r:embed="rId10"/>
                    <a:stretch>
                      <a:fillRect l="-15294" r="-117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0" name="矩形 79">
                    <a:extLst>
                      <a:ext uri="{FF2B5EF4-FFF2-40B4-BE49-F238E27FC236}">
                        <a16:creationId xmlns:a16="http://schemas.microsoft.com/office/drawing/2014/main" id="{B03CD512-8862-4474-B801-8C68C20B8C82}"/>
                      </a:ext>
                    </a:extLst>
                  </p:cNvPr>
                  <p:cNvSpPr/>
                  <p:nvPr/>
                </p:nvSpPr>
                <p:spPr>
                  <a:xfrm>
                    <a:off x="8532514" y="5005981"/>
                    <a:ext cx="506764" cy="86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80" name="矩形 79">
                    <a:extLst>
                      <a:ext uri="{FF2B5EF4-FFF2-40B4-BE49-F238E27FC236}">
                        <a16:creationId xmlns:a16="http://schemas.microsoft.com/office/drawing/2014/main" id="{B03CD512-8862-4474-B801-8C68C20B8C82}"/>
                      </a:ext>
                    </a:extLst>
                  </p:cNvPr>
                  <p:cNvSpPr>
                    <a:spLocks noRot="1" noChangeAspect="1" noMove="1" noResize="1" noEditPoints="1" noAdjustHandles="1" noChangeArrowheads="1" noChangeShapeType="1" noTextEdit="1"/>
                  </p:cNvSpPr>
                  <p:nvPr/>
                </p:nvSpPr>
                <p:spPr>
                  <a:xfrm>
                    <a:off x="8532514" y="5005981"/>
                    <a:ext cx="506764" cy="869398"/>
                  </a:xfrm>
                  <a:prstGeom prst="rect">
                    <a:avLst/>
                  </a:prstGeom>
                  <a:blipFill>
                    <a:blip r:embed="rId11"/>
                    <a:stretch>
                      <a:fillRect l="-15294" r="-2353"/>
                    </a:stretch>
                  </a:blipFill>
                </p:spPr>
                <p:txBody>
                  <a:bodyPr/>
                  <a:lstStyle/>
                  <a:p>
                    <a:r>
                      <a:rPr lang="zh-CN" altLang="en-US">
                        <a:noFill/>
                      </a:rPr>
                      <a:t> </a:t>
                    </a:r>
                  </a:p>
                </p:txBody>
              </p:sp>
            </mc:Fallback>
          </mc:AlternateContent>
        </p:grpSp>
        <p:sp>
          <p:nvSpPr>
            <p:cNvPr id="81" name="文本框 80">
              <a:extLst>
                <a:ext uri="{FF2B5EF4-FFF2-40B4-BE49-F238E27FC236}">
                  <a16:creationId xmlns:a16="http://schemas.microsoft.com/office/drawing/2014/main" id="{48962B08-3435-4F58-8AB6-7F9A54E94415}"/>
                </a:ext>
              </a:extLst>
            </p:cNvPr>
            <p:cNvSpPr txBox="1"/>
            <p:nvPr/>
          </p:nvSpPr>
          <p:spPr>
            <a:xfrm>
              <a:off x="8517525" y="5900226"/>
              <a:ext cx="1057589" cy="646331"/>
            </a:xfrm>
            <a:prstGeom prst="rect">
              <a:avLst/>
            </a:prstGeom>
            <a:noFill/>
          </p:spPr>
          <p:txBody>
            <a:bodyPr wrap="square" rtlCol="0">
              <a:spAutoFit/>
            </a:bodyPr>
            <a:lstStyle/>
            <a:p>
              <a:r>
                <a:rPr lang="en-US" altLang="zh-CN" b="1" dirty="0"/>
                <a:t>Target </a:t>
              </a:r>
            </a:p>
            <a:p>
              <a:r>
                <a:rPr lang="en-US" altLang="zh-CN" b="1" dirty="0"/>
                <a:t>Stack</a:t>
              </a:r>
              <a:endParaRPr lang="en-US" altLang="zh-CN" sz="2000" b="1" dirty="0"/>
            </a:p>
          </p:txBody>
        </p:sp>
        <mc:AlternateContent xmlns:mc="http://schemas.openxmlformats.org/markup-compatibility/2006" xmlns:a14="http://schemas.microsoft.com/office/drawing/2010/main">
          <mc:Choice Requires="a14">
            <p:sp>
              <p:nvSpPr>
                <p:cNvPr id="83" name="文本框 82">
                  <a:extLst>
                    <a:ext uri="{FF2B5EF4-FFF2-40B4-BE49-F238E27FC236}">
                      <a16:creationId xmlns:a16="http://schemas.microsoft.com/office/drawing/2014/main" id="{26B6F1AC-51A6-4368-A889-488E9B05D50A}"/>
                    </a:ext>
                  </a:extLst>
                </p:cNvPr>
                <p:cNvSpPr txBox="1"/>
                <p:nvPr/>
              </p:nvSpPr>
              <p:spPr>
                <a:xfrm>
                  <a:off x="7874930" y="2473915"/>
                  <a:ext cx="66027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𝑗</m:t>
                        </m:r>
                      </m:oMath>
                    </m:oMathPara>
                  </a14:m>
                  <a:endParaRPr lang="en-US" altLang="zh-CN" sz="2400" b="0" dirty="0"/>
                </a:p>
              </p:txBody>
            </p:sp>
          </mc:Choice>
          <mc:Fallback xmlns="">
            <p:sp>
              <p:nvSpPr>
                <p:cNvPr id="83" name="文本框 82">
                  <a:extLst>
                    <a:ext uri="{FF2B5EF4-FFF2-40B4-BE49-F238E27FC236}">
                      <a16:creationId xmlns:a16="http://schemas.microsoft.com/office/drawing/2014/main" id="{26B6F1AC-51A6-4368-A889-488E9B05D50A}"/>
                    </a:ext>
                  </a:extLst>
                </p:cNvPr>
                <p:cNvSpPr txBox="1">
                  <a:spLocks noRot="1" noChangeAspect="1" noMove="1" noResize="1" noEditPoints="1" noAdjustHandles="1" noChangeArrowheads="1" noChangeShapeType="1" noTextEdit="1"/>
                </p:cNvSpPr>
                <p:nvPr/>
              </p:nvSpPr>
              <p:spPr>
                <a:xfrm>
                  <a:off x="7874930" y="2473915"/>
                  <a:ext cx="660272" cy="461665"/>
                </a:xfrm>
                <a:prstGeom prst="rect">
                  <a:avLst/>
                </a:prstGeom>
                <a:blipFill>
                  <a:blip r:embed="rId12"/>
                  <a:stretch>
                    <a:fillRect b="-20000"/>
                  </a:stretch>
                </a:blipFill>
              </p:spPr>
              <p:txBody>
                <a:bodyPr/>
                <a:lstStyle/>
                <a:p>
                  <a:r>
                    <a:rPr lang="zh-CN" altLang="en-US">
                      <a:noFill/>
                    </a:rPr>
                    <a:t> </a:t>
                  </a:r>
                </a:p>
              </p:txBody>
            </p:sp>
          </mc:Fallback>
        </mc:AlternateContent>
        <p:cxnSp>
          <p:nvCxnSpPr>
            <p:cNvPr id="84" name="直接箭头连接符 83">
              <a:extLst>
                <a:ext uri="{FF2B5EF4-FFF2-40B4-BE49-F238E27FC236}">
                  <a16:creationId xmlns:a16="http://schemas.microsoft.com/office/drawing/2014/main" id="{3CDD21A7-5CE0-4110-9DC5-11C778E2F95D}"/>
                </a:ext>
              </a:extLst>
            </p:cNvPr>
            <p:cNvCxnSpPr>
              <a:cxnSpLocks/>
            </p:cNvCxnSpPr>
            <p:nvPr/>
          </p:nvCxnSpPr>
          <p:spPr>
            <a:xfrm>
              <a:off x="7518913" y="2906541"/>
              <a:ext cx="1195762" cy="9290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6" name="直接箭头连接符 85">
              <a:extLst>
                <a:ext uri="{FF2B5EF4-FFF2-40B4-BE49-F238E27FC236}">
                  <a16:creationId xmlns:a16="http://schemas.microsoft.com/office/drawing/2014/main" id="{6BE08256-D20B-452E-BFB0-0D0B551EE0F8}"/>
                </a:ext>
              </a:extLst>
            </p:cNvPr>
            <p:cNvCxnSpPr>
              <a:cxnSpLocks/>
            </p:cNvCxnSpPr>
            <p:nvPr/>
          </p:nvCxnSpPr>
          <p:spPr>
            <a:xfrm>
              <a:off x="7530964" y="3415549"/>
              <a:ext cx="1183711" cy="1652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直接箭头连接符 88">
              <a:extLst>
                <a:ext uri="{FF2B5EF4-FFF2-40B4-BE49-F238E27FC236}">
                  <a16:creationId xmlns:a16="http://schemas.microsoft.com/office/drawing/2014/main" id="{655B9358-8640-4E34-A388-9455DA4A2DF0}"/>
                </a:ext>
              </a:extLst>
            </p:cNvPr>
            <p:cNvCxnSpPr>
              <a:cxnSpLocks/>
            </p:cNvCxnSpPr>
            <p:nvPr/>
          </p:nvCxnSpPr>
          <p:spPr>
            <a:xfrm flipV="1">
              <a:off x="7545867" y="3848175"/>
              <a:ext cx="1168808" cy="4407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2" name="直接箭头连接符 91">
              <a:extLst>
                <a:ext uri="{FF2B5EF4-FFF2-40B4-BE49-F238E27FC236}">
                  <a16:creationId xmlns:a16="http://schemas.microsoft.com/office/drawing/2014/main" id="{057A6B78-3DF3-4770-B73A-9F9DDF918C24}"/>
                </a:ext>
              </a:extLst>
            </p:cNvPr>
            <p:cNvCxnSpPr>
              <a:cxnSpLocks/>
            </p:cNvCxnSpPr>
            <p:nvPr/>
          </p:nvCxnSpPr>
          <p:spPr>
            <a:xfrm>
              <a:off x="7545867" y="4813471"/>
              <a:ext cx="1183711" cy="2868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5" name="直接箭头连接符 94">
              <a:extLst>
                <a:ext uri="{FF2B5EF4-FFF2-40B4-BE49-F238E27FC236}">
                  <a16:creationId xmlns:a16="http://schemas.microsoft.com/office/drawing/2014/main" id="{768E48AE-99DC-4F1C-918D-42E973CD5FB7}"/>
                </a:ext>
              </a:extLst>
            </p:cNvPr>
            <p:cNvCxnSpPr>
              <a:cxnSpLocks/>
              <a:endCxn id="80" idx="1"/>
            </p:cNvCxnSpPr>
            <p:nvPr/>
          </p:nvCxnSpPr>
          <p:spPr>
            <a:xfrm flipV="1">
              <a:off x="7518913" y="5265762"/>
              <a:ext cx="1195762" cy="10065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9" name="文本框 98">
                <a:extLst>
                  <a:ext uri="{FF2B5EF4-FFF2-40B4-BE49-F238E27FC236}">
                    <a16:creationId xmlns:a16="http://schemas.microsoft.com/office/drawing/2014/main" id="{2353F4F5-DD55-4DAB-8173-19013616E409}"/>
                  </a:ext>
                </a:extLst>
              </p:cNvPr>
              <p:cNvSpPr txBox="1"/>
              <p:nvPr/>
            </p:nvSpPr>
            <p:spPr>
              <a:xfrm>
                <a:off x="6447426" y="2568594"/>
                <a:ext cx="4326348" cy="3970318"/>
              </a:xfrm>
              <a:prstGeom prst="rect">
                <a:avLst/>
              </a:prstGeom>
              <a:noFill/>
            </p:spPr>
            <p:txBody>
              <a:bodyPr wrap="square">
                <a:spAutoFit/>
              </a:bodyPr>
              <a:lstStyle/>
              <a:p>
                <a:r>
                  <a:rPr lang="zh-CN" altLang="en-US" dirty="0">
                    <a:solidFill>
                      <a:srgbClr val="00B050"/>
                    </a:solidFill>
                    <a:latin typeface="Franklin Gothic Medium Cond" panose="020B0606030402020204" pitchFamily="34" charset="0"/>
                  </a:rPr>
                  <a:t>Variable</a:t>
                </a:r>
                <a:r>
                  <a:rPr lang="zh-CN" altLang="en-US"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𝑔𝑒</m:t>
                    </m:r>
                    <m:r>
                      <a:rPr lang="en-US" altLang="zh-CN" i="1">
                        <a:latin typeface="Cambria Math" panose="02040503050406030204" pitchFamily="18" charset="0"/>
                      </a:rPr>
                      <m:t> </m:t>
                    </m:r>
                  </m:oMath>
                </a14:m>
                <a:r>
                  <a:rPr lang="zh-CN" altLang="en-US" dirty="0">
                    <a:latin typeface="Franklin Gothic Medium Cond" panose="020B0606030402020204" pitchFamily="34" charset="0"/>
                  </a:rPr>
                  <a:t>: genv. </a:t>
                </a:r>
                <a:r>
                  <a:rPr lang="en-US" altLang="zh-CN" dirty="0">
                    <a:solidFill>
                      <a:srgbClr val="7030A0"/>
                    </a:solidFill>
                    <a:latin typeface="Franklin Gothic Medium Cond" panose="020B0606030402020204" pitchFamily="34" charset="0"/>
                  </a:rPr>
                  <a:t>(* source environment *)</a:t>
                </a:r>
                <a:endParaRPr lang="zh-CN" altLang="en-US" dirty="0">
                  <a:latin typeface="Franklin Gothic Medium Cond" panose="020B0606030402020204" pitchFamily="34" charset="0"/>
                </a:endParaRPr>
              </a:p>
              <a:p>
                <a:endParaRPr lang="en-US" altLang="zh-CN" dirty="0">
                  <a:latin typeface="Franklin Gothic Medium Cond" panose="020B0606030402020204" pitchFamily="34" charset="0"/>
                </a:endParaRPr>
              </a:p>
              <a:p>
                <a:r>
                  <a:rPr lang="zh-CN" altLang="en-US" dirty="0">
                    <a:solidFill>
                      <a:srgbClr val="00B050"/>
                    </a:solidFill>
                    <a:latin typeface="Franklin Gothic Medium Cond" panose="020B0606030402020204" pitchFamily="34" charset="0"/>
                  </a:rPr>
                  <a:t>Definition</a:t>
                </a:r>
                <a:r>
                  <a:rPr lang="zh-CN" altLang="en-US" dirty="0">
                    <a:latin typeface="Franklin Gothic Medium Cond" panose="020B0606030402020204" pitchFamily="34" charset="0"/>
                  </a:rPr>
                  <a:t> unchecked_meminj (𝑏:block) :=</a:t>
                </a:r>
              </a:p>
              <a:p>
                <a:r>
                  <a:rPr lang="zh-CN" altLang="en-US" dirty="0">
                    <a:latin typeface="Franklin Gothic Medium Cond" panose="020B0606030402020204" pitchFamily="34" charset="0"/>
                  </a:rPr>
                  <a:t>  </a:t>
                </a:r>
                <a:r>
                  <a:rPr lang="zh-CN" altLang="en-US" dirty="0">
                    <a:solidFill>
                      <a:schemeClr val="accent6">
                        <a:lumMod val="50000"/>
                      </a:schemeClr>
                    </a:solidFill>
                    <a:latin typeface="Franklin Gothic Medium Cond" panose="020B0606030402020204" pitchFamily="34" charset="0"/>
                  </a:rPr>
                  <a:t>match</a:t>
                </a:r>
                <a:r>
                  <a:rPr lang="zh-CN" altLang="en-US" dirty="0">
                    <a:latin typeface="Franklin Gothic Medium Cond" panose="020B0606030402020204" pitchFamily="34" charset="0"/>
                  </a:rPr>
                  <a:t> 𝑏 </a:t>
                </a:r>
                <a:r>
                  <a:rPr lang="zh-CN" altLang="en-US" dirty="0">
                    <a:solidFill>
                      <a:schemeClr val="accent6">
                        <a:lumMod val="50000"/>
                      </a:schemeClr>
                    </a:solidFill>
                    <a:latin typeface="Franklin Gothic Medium Cond" panose="020B0606030402020204" pitchFamily="34" charset="0"/>
                  </a:rPr>
                  <a:t>with</a:t>
                </a:r>
                <a:endParaRPr lang="en-US" altLang="zh-CN" dirty="0">
                  <a:solidFill>
                    <a:schemeClr val="accent6">
                      <a:lumMod val="50000"/>
                    </a:schemeClr>
                  </a:solidFill>
                  <a:latin typeface="Franklin Gothic Medium Cond" panose="020B0606030402020204" pitchFamily="34" charset="0"/>
                </a:endParaRPr>
              </a:p>
              <a:p>
                <a:r>
                  <a:rPr lang="zh-CN" altLang="en-US" dirty="0">
                    <a:latin typeface="Franklin Gothic Medium Cond" panose="020B0606030402020204" pitchFamily="34" charset="0"/>
                  </a:rPr>
                  <a:t>  | </a:t>
                </a:r>
                <a:r>
                  <a:rPr lang="en-US" altLang="zh-CN" dirty="0">
                    <a:latin typeface="Franklin Gothic Medium Cond" panose="020B0606030402020204" pitchFamily="34" charset="0"/>
                  </a:rPr>
                  <a:t>Global _</a:t>
                </a:r>
                <a:r>
                  <a:rPr lang="zh-CN" altLang="en-US" dirty="0">
                    <a:latin typeface="Franklin Gothic Medium Cond" panose="020B0606030402020204" pitchFamily="34" charset="0"/>
                  </a:rPr>
                  <a:t> ⇒ </a:t>
                </a:r>
                <a:r>
                  <a:rPr lang="en-US" altLang="zh-CN" dirty="0">
                    <a:solidFill>
                      <a:schemeClr val="accent2">
                        <a:lumMod val="50000"/>
                      </a:schemeClr>
                    </a:solidFill>
                    <a:latin typeface="Franklin Gothic Medium Cond" panose="020B0606030402020204" pitchFamily="34" charset="0"/>
                  </a:rPr>
                  <a:t>Some</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(𝑏, 0) </a:t>
                </a:r>
                <a:endParaRPr lang="zh-CN" altLang="en-US" dirty="0">
                  <a:solidFill>
                    <a:schemeClr val="accent6">
                      <a:lumMod val="50000"/>
                    </a:schemeClr>
                  </a:solidFill>
                  <a:latin typeface="Franklin Gothic Medium Cond" panose="020B0606030402020204" pitchFamily="34" charset="0"/>
                </a:endParaRPr>
              </a:p>
              <a:p>
                <a:r>
                  <a:rPr lang="zh-CN" altLang="en-US" dirty="0">
                    <a:latin typeface="Franklin Gothic Medium Cond" panose="020B0606030402020204" pitchFamily="34" charset="0"/>
                  </a:rPr>
                  <a:t>  | Stack </a:t>
                </a:r>
                <a:r>
                  <a:rPr lang="en-US" altLang="zh-CN" dirty="0">
                    <a:latin typeface="Franklin Gothic Medium Cond" panose="020B0606030402020204" pitchFamily="34" charset="0"/>
                  </a:rPr>
                  <a:t>(</a:t>
                </a:r>
                <a:r>
                  <a:rPr lang="en-US" altLang="zh-CN" dirty="0">
                    <a:solidFill>
                      <a:schemeClr val="accent2">
                        <a:lumMod val="50000"/>
                      </a:schemeClr>
                    </a:solidFill>
                    <a:latin typeface="Franklin Gothic Medium Cond" panose="020B0606030402020204" pitchFamily="34" charset="0"/>
                  </a:rPr>
                  <a:t>Some</a:t>
                </a:r>
                <a:r>
                  <a:rPr lang="en-US" altLang="zh-CN" dirty="0">
                    <a:latin typeface="Franklin Gothic Medium Cond" panose="020B0606030402020204" pitchFamily="34" charset="0"/>
                  </a:rPr>
                  <a:t> </a:t>
                </a:r>
                <a14:m>
                  <m:oMath xmlns:m="http://schemas.openxmlformats.org/officeDocument/2006/math">
                    <m:r>
                      <a:rPr lang="en-US" altLang="zh-CN" b="0" i="1" smtClean="0">
                        <a:latin typeface="Cambria Math" panose="02040503050406030204" pitchFamily="18" charset="0"/>
                      </a:rPr>
                      <m:t>𝑖𝑑</m:t>
                    </m:r>
                  </m:oMath>
                </a14:m>
                <a:r>
                  <a:rPr lang="en-US" altLang="zh-CN" dirty="0">
                    <a:latin typeface="Franklin Gothic Medium Cond" panose="020B0606030402020204" pitchFamily="34" charset="0"/>
                  </a:rPr>
                  <a:t>)</a:t>
                </a:r>
                <a:r>
                  <a:rPr lang="zh-CN" altLang="en-US" dirty="0">
                    <a:latin typeface="Franklin Gothic Medium Cond" panose="020B0606030402020204" pitchFamily="34" charset="0"/>
                  </a:rPr>
                  <a:t> 𝑝 𝑖 ⇒</a:t>
                </a:r>
              </a:p>
              <a:p>
                <a:r>
                  <a:rPr lang="zh-CN" altLang="en-US" dirty="0">
                    <a:latin typeface="Franklin Gothic Medium Cond" panose="020B0606030402020204" pitchFamily="34" charset="0"/>
                  </a:rPr>
                  <a:t>      </a:t>
                </a:r>
                <a14:m>
                  <m:oMath xmlns:m="http://schemas.openxmlformats.org/officeDocument/2006/math">
                    <m:r>
                      <a:rPr lang="en-US" altLang="zh-CN" b="0" i="1" smtClean="0">
                        <a:latin typeface="Cambria Math" panose="02040503050406030204" pitchFamily="18" charset="0"/>
                      </a:rPr>
                      <m:t>𝑜𝑓𝑓𝑠𝑒𝑡</m:t>
                    </m:r>
                  </m:oMath>
                </a14:m>
                <a:r>
                  <a:rPr lang="zh-CN" altLang="en-US" dirty="0">
                    <a:latin typeface="Franklin Gothic Medium Cond" panose="020B0606030402020204" pitchFamily="34" charset="0"/>
                  </a:rPr>
                  <a:t> ← find_frame_offset </a:t>
                </a:r>
                <a14:m>
                  <m:oMath xmlns:m="http://schemas.openxmlformats.org/officeDocument/2006/math">
                    <m:r>
                      <a:rPr lang="en-US" altLang="zh-CN" i="1">
                        <a:latin typeface="Cambria Math" panose="02040503050406030204" pitchFamily="18" charset="0"/>
                      </a:rPr>
                      <m:t>𝑔𝑒</m:t>
                    </m:r>
                  </m:oMath>
                </a14:m>
                <a:r>
                  <a:rPr lang="zh-CN" altLang="en-US" dirty="0">
                    <a:latin typeface="Franklin Gothic Medium Cond" panose="020B0606030402020204" pitchFamily="34" charset="0"/>
                  </a:rPr>
                  <a:t> 𝑖𝑑 𝑖 ;</a:t>
                </a:r>
                <a:endParaRPr lang="en-US" altLang="zh-CN" dirty="0">
                  <a:latin typeface="Franklin Gothic Medium Cond" panose="020B0606030402020204" pitchFamily="34" charset="0"/>
                </a:endParaRPr>
              </a:p>
              <a:p>
                <a:r>
                  <a:rPr lang="zh-CN" altLang="en-US" dirty="0">
                    <a:latin typeface="Franklin Gothic Medium Cond" panose="020B0606030402020204" pitchFamily="34" charset="0"/>
                  </a:rPr>
                  <a:t>      </a:t>
                </a:r>
                <a:r>
                  <a:rPr lang="en-US" altLang="zh-CN" dirty="0">
                    <a:solidFill>
                      <a:schemeClr val="accent2">
                        <a:lumMod val="50000"/>
                      </a:schemeClr>
                    </a:solidFill>
                    <a:latin typeface="Franklin Gothic Medium Cond" panose="020B0606030402020204" pitchFamily="34" charset="0"/>
                  </a:rPr>
                  <a:t>Some</a:t>
                </a:r>
                <a:r>
                  <a:rPr lang="en-US" altLang="zh-CN" dirty="0">
                    <a:latin typeface="Franklin Gothic Medium Cond" panose="020B0606030402020204" pitchFamily="34" charset="0"/>
                  </a:rPr>
                  <a:t> </a:t>
                </a:r>
                <a:r>
                  <a:rPr lang="zh-CN" altLang="en-US" dirty="0">
                    <a:latin typeface="Franklin Gothic Medium Cond" panose="020B0606030402020204" pitchFamily="34" charset="0"/>
                  </a:rPr>
                  <a:t>(Stack </a:t>
                </a:r>
                <a:r>
                  <a:rPr lang="en-US" altLang="zh-CN" dirty="0">
                    <a:latin typeface="Franklin Gothic Medium Cond" panose="020B0606030402020204" pitchFamily="34" charset="0"/>
                  </a:rPr>
                  <a:t>(</a:t>
                </a:r>
                <a:r>
                  <a:rPr lang="en-US" altLang="zh-CN" dirty="0">
                    <a:solidFill>
                      <a:schemeClr val="accent2">
                        <a:lumMod val="50000"/>
                      </a:schemeClr>
                    </a:solidFill>
                    <a:latin typeface="Franklin Gothic Medium Cond" panose="020B0606030402020204" pitchFamily="34" charset="0"/>
                  </a:rPr>
                  <a:t>Some</a:t>
                </a:r>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𝑖𝑑</m:t>
                    </m:r>
                  </m:oMath>
                </a14:m>
                <a:r>
                  <a:rPr lang="en-US" altLang="zh-CN" dirty="0">
                    <a:latin typeface="Franklin Gothic Medium Cond" panose="020B0606030402020204" pitchFamily="34" charset="0"/>
                  </a:rPr>
                  <a:t>)</a:t>
                </a:r>
                <a:r>
                  <a:rPr lang="zh-CN" altLang="en-US" dirty="0">
                    <a:latin typeface="Franklin Gothic Medium Cond" panose="020B0606030402020204" pitchFamily="34" charset="0"/>
                  </a:rPr>
                  <a:t> 𝑝 1, </a:t>
                </a:r>
                <a14:m>
                  <m:oMath xmlns:m="http://schemas.openxmlformats.org/officeDocument/2006/math">
                    <m:r>
                      <a:rPr lang="en-US" altLang="zh-CN" i="1">
                        <a:latin typeface="Cambria Math" panose="02040503050406030204" pitchFamily="18" charset="0"/>
                      </a:rPr>
                      <m:t>𝑜𝑓𝑓𝑠𝑒𝑡</m:t>
                    </m:r>
                  </m:oMath>
                </a14:m>
                <a:r>
                  <a:rPr lang="zh-CN" altLang="en-US" dirty="0">
                    <a:latin typeface="Franklin Gothic Medium Cond" panose="020B0606030402020204" pitchFamily="34" charset="0"/>
                  </a:rPr>
                  <a:t>)</a:t>
                </a:r>
                <a:endParaRPr lang="en-US" altLang="zh-CN" dirty="0">
                  <a:latin typeface="Franklin Gothic Medium Cond" panose="020B0606030402020204" pitchFamily="34" charset="0"/>
                </a:endParaRPr>
              </a:p>
              <a:p>
                <a:r>
                  <a:rPr lang="zh-CN" altLang="en-US" dirty="0">
                    <a:solidFill>
                      <a:schemeClr val="accent6">
                        <a:lumMod val="50000"/>
                      </a:schemeClr>
                    </a:solidFill>
                    <a:latin typeface="Franklin Gothic Medium Cond" panose="020B0606030402020204" pitchFamily="34" charset="0"/>
                  </a:rPr>
                  <a:t>  end</a:t>
                </a:r>
                <a:r>
                  <a:rPr lang="zh-CN" altLang="en-US" dirty="0">
                    <a:latin typeface="Franklin Gothic Medium Cond" panose="020B0606030402020204" pitchFamily="34" charset="0"/>
                  </a:rPr>
                  <a:t>.</a:t>
                </a:r>
                <a:endParaRPr lang="en-US" altLang="zh-CN" dirty="0">
                  <a:latin typeface="Franklin Gothic Medium Cond" panose="020B0606030402020204" pitchFamily="34" charset="0"/>
                </a:endParaRPr>
              </a:p>
              <a:p>
                <a:r>
                  <a:rPr lang="zh-CN" altLang="en-US" dirty="0">
                    <a:latin typeface="Franklin Gothic Medium Cond" panose="020B0606030402020204" pitchFamily="34" charset="0"/>
                  </a:rPr>
                  <a:t> </a:t>
                </a:r>
              </a:p>
              <a:p>
                <a:r>
                  <a:rPr lang="zh-CN" altLang="en-US" dirty="0">
                    <a:solidFill>
                      <a:srgbClr val="00B050"/>
                    </a:solidFill>
                    <a:latin typeface="Franklin Gothic Medium Cond" panose="020B0606030402020204" pitchFamily="34" charset="0"/>
                  </a:rPr>
                  <a:t>Definition</a:t>
                </a:r>
                <a:r>
                  <a:rPr lang="zh-CN" altLang="en-US" dirty="0">
                    <a:latin typeface="Franklin Gothic Medium Cond" panose="020B0606030402020204" pitchFamily="34" charset="0"/>
                  </a:rPr>
                  <a:t> struct_meminj (𝑠:sup) (𝑏:block) :=</a:t>
                </a:r>
                <a:endParaRPr lang="en-US" altLang="zh-CN" dirty="0">
                  <a:latin typeface="Franklin Gothic Medium Cond" panose="020B0606030402020204" pitchFamily="34" charset="0"/>
                </a:endParaRPr>
              </a:p>
              <a:p>
                <a:r>
                  <a:rPr lang="en-US" altLang="zh-CN" dirty="0">
                    <a:latin typeface="Franklin Gothic Medium Cond" panose="020B0606030402020204" pitchFamily="34" charset="0"/>
                  </a:rPr>
                  <a:t>  </a:t>
                </a:r>
                <a:r>
                  <a:rPr lang="zh-CN" altLang="en-US" dirty="0">
                    <a:solidFill>
                      <a:schemeClr val="accent6">
                        <a:lumMod val="50000"/>
                      </a:schemeClr>
                    </a:solidFill>
                    <a:latin typeface="Franklin Gothic Medium Cond" panose="020B0606030402020204" pitchFamily="34" charset="0"/>
                  </a:rPr>
                  <a:t>if</a:t>
                </a:r>
                <a:r>
                  <a:rPr lang="zh-CN" altLang="en-US" dirty="0">
                    <a:latin typeface="Franklin Gothic Medium Cond" panose="020B0606030402020204" pitchFamily="34" charset="0"/>
                  </a:rPr>
                  <a:t> </a:t>
                </a:r>
                <a:r>
                  <a:rPr lang="en-US" altLang="zh-CN" dirty="0" err="1">
                    <a:latin typeface="Franklin Gothic Medium Cond" panose="020B0606030402020204" pitchFamily="34" charset="0"/>
                  </a:rPr>
                  <a:t>valid_block</a:t>
                </a:r>
                <a:r>
                  <a:rPr lang="zh-CN" altLang="en-US" dirty="0">
                    <a:latin typeface="Franklin Gothic Medium Cond" panose="020B0606030402020204" pitchFamily="34" charset="0"/>
                  </a:rPr>
                  <a:t> 𝑏 𝑠</a:t>
                </a:r>
              </a:p>
              <a:p>
                <a:r>
                  <a:rPr lang="zh-CN" altLang="en-US" dirty="0">
                    <a:latin typeface="Franklin Gothic Medium Cond" panose="020B0606030402020204" pitchFamily="34" charset="0"/>
                  </a:rPr>
                  <a:t>  </a:t>
                </a:r>
                <a:r>
                  <a:rPr lang="zh-CN" altLang="en-US" dirty="0">
                    <a:solidFill>
                      <a:schemeClr val="accent6">
                        <a:lumMod val="50000"/>
                      </a:schemeClr>
                    </a:solidFill>
                    <a:latin typeface="Franklin Gothic Medium Cond" panose="020B0606030402020204" pitchFamily="34" charset="0"/>
                  </a:rPr>
                  <a:t>then</a:t>
                </a:r>
                <a:r>
                  <a:rPr lang="zh-CN" altLang="en-US" dirty="0">
                    <a:latin typeface="Franklin Gothic Medium Cond" panose="020B0606030402020204" pitchFamily="34" charset="0"/>
                  </a:rPr>
                  <a:t> unchecked_meminj 𝑏</a:t>
                </a:r>
              </a:p>
              <a:p>
                <a:r>
                  <a:rPr lang="zh-CN" altLang="en-US" dirty="0">
                    <a:latin typeface="Franklin Gothic Medium Cond" panose="020B0606030402020204" pitchFamily="34" charset="0"/>
                  </a:rPr>
                  <a:t>  </a:t>
                </a:r>
                <a:r>
                  <a:rPr lang="zh-CN" altLang="en-US" dirty="0">
                    <a:solidFill>
                      <a:schemeClr val="accent6">
                        <a:lumMod val="50000"/>
                      </a:schemeClr>
                    </a:solidFill>
                    <a:latin typeface="Franklin Gothic Medium Cond" panose="020B0606030402020204" pitchFamily="34" charset="0"/>
                  </a:rPr>
                  <a:t>else</a:t>
                </a:r>
                <a:r>
                  <a:rPr lang="zh-CN" altLang="en-US" dirty="0">
                    <a:latin typeface="Franklin Gothic Medium Cond" panose="020B0606030402020204" pitchFamily="34" charset="0"/>
                  </a:rPr>
                  <a:t> </a:t>
                </a:r>
                <a:r>
                  <a:rPr lang="en-US" altLang="zh-CN" dirty="0">
                    <a:solidFill>
                      <a:srgbClr val="0070C0"/>
                    </a:solidFill>
                    <a:latin typeface="Franklin Gothic Medium Cond" panose="020B0606030402020204" pitchFamily="34" charset="0"/>
                  </a:rPr>
                  <a:t>None</a:t>
                </a:r>
                <a:r>
                  <a:rPr lang="zh-CN" altLang="en-US" dirty="0">
                    <a:latin typeface="Franklin Gothic Medium Cond" panose="020B0606030402020204" pitchFamily="34" charset="0"/>
                  </a:rPr>
                  <a:t>.</a:t>
                </a:r>
              </a:p>
            </p:txBody>
          </p:sp>
        </mc:Choice>
        <mc:Fallback xmlns="">
          <p:sp>
            <p:nvSpPr>
              <p:cNvPr id="99" name="文本框 98">
                <a:extLst>
                  <a:ext uri="{FF2B5EF4-FFF2-40B4-BE49-F238E27FC236}">
                    <a16:creationId xmlns:a16="http://schemas.microsoft.com/office/drawing/2014/main" id="{2353F4F5-DD55-4DAB-8173-19013616E409}"/>
                  </a:ext>
                </a:extLst>
              </p:cNvPr>
              <p:cNvSpPr txBox="1">
                <a:spLocks noRot="1" noChangeAspect="1" noMove="1" noResize="1" noEditPoints="1" noAdjustHandles="1" noChangeArrowheads="1" noChangeShapeType="1" noTextEdit="1"/>
              </p:cNvSpPr>
              <p:nvPr/>
            </p:nvSpPr>
            <p:spPr>
              <a:xfrm>
                <a:off x="6447426" y="2568594"/>
                <a:ext cx="4326348" cy="3970318"/>
              </a:xfrm>
              <a:prstGeom prst="rect">
                <a:avLst/>
              </a:prstGeom>
              <a:blipFill>
                <a:blip r:embed="rId13"/>
                <a:stretch>
                  <a:fillRect l="-1269" t="-767" b="-1380"/>
                </a:stretch>
              </a:blipFill>
            </p:spPr>
            <p:txBody>
              <a:bodyPr/>
              <a:lstStyle/>
              <a:p>
                <a:r>
                  <a:rPr lang="zh-CN" altLang="en-US">
                    <a:noFill/>
                  </a:rPr>
                  <a:t> </a:t>
                </a:r>
              </a:p>
            </p:txBody>
          </p:sp>
        </mc:Fallback>
      </mc:AlternateContent>
      <p:cxnSp>
        <p:nvCxnSpPr>
          <p:cNvPr id="30" name="直接箭头连接符 29">
            <a:extLst>
              <a:ext uri="{FF2B5EF4-FFF2-40B4-BE49-F238E27FC236}">
                <a16:creationId xmlns:a16="http://schemas.microsoft.com/office/drawing/2014/main" id="{C115D435-22D6-4D5E-8908-36D2F552DBB5}"/>
              </a:ext>
            </a:extLst>
          </p:cNvPr>
          <p:cNvCxnSpPr>
            <a:cxnSpLocks/>
          </p:cNvCxnSpPr>
          <p:nvPr/>
        </p:nvCxnSpPr>
        <p:spPr>
          <a:xfrm>
            <a:off x="6764215" y="4551101"/>
            <a:ext cx="3376247" cy="0"/>
          </a:xfrm>
          <a:prstGeom prst="straightConnector1">
            <a:avLst/>
          </a:prstGeom>
          <a:ln w="38100">
            <a:solidFill>
              <a:srgbClr val="FF0000"/>
            </a:solidFill>
            <a:tailEnd type="none" w="lg" len="med"/>
          </a:ln>
        </p:spPr>
        <p:style>
          <a:lnRef idx="1">
            <a:schemeClr val="accent1"/>
          </a:lnRef>
          <a:fillRef idx="0">
            <a:schemeClr val="accent1"/>
          </a:fillRef>
          <a:effectRef idx="0">
            <a:schemeClr val="accent1"/>
          </a:effectRef>
          <a:fontRef idx="minor">
            <a:schemeClr val="tx1"/>
          </a:fontRef>
        </p:style>
      </p:cxnSp>
      <p:sp>
        <p:nvSpPr>
          <p:cNvPr id="32" name="矩形 31">
            <a:extLst>
              <a:ext uri="{FF2B5EF4-FFF2-40B4-BE49-F238E27FC236}">
                <a16:creationId xmlns:a16="http://schemas.microsoft.com/office/drawing/2014/main" id="{8900CD2A-D8C3-41D1-B2E1-DF8AFEE3934E}"/>
              </a:ext>
            </a:extLst>
          </p:cNvPr>
          <p:cNvSpPr/>
          <p:nvPr/>
        </p:nvSpPr>
        <p:spPr>
          <a:xfrm>
            <a:off x="6764215" y="3963211"/>
            <a:ext cx="1762811" cy="2934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a:extLst>
              <a:ext uri="{FF2B5EF4-FFF2-40B4-BE49-F238E27FC236}">
                <a16:creationId xmlns:a16="http://schemas.microsoft.com/office/drawing/2014/main" id="{719107A8-46A2-45B5-B106-D63804E6FB8B}"/>
              </a:ext>
            </a:extLst>
          </p:cNvPr>
          <p:cNvSpPr/>
          <p:nvPr/>
        </p:nvSpPr>
        <p:spPr>
          <a:xfrm>
            <a:off x="7304248" y="4551100"/>
            <a:ext cx="1894364" cy="2944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extLst>
      <p:ext uri="{BB962C8B-B14F-4D97-AF65-F5344CB8AC3E}">
        <p14:creationId xmlns:p14="http://schemas.microsoft.com/office/powerpoint/2010/main" val="3185700562"/>
      </p:ext>
    </p:extLst>
  </p:cSld>
  <p:clrMapOvr>
    <a:masterClrMapping/>
  </p:clrMapOvr>
  <mc:AlternateContent xmlns:mc="http://schemas.openxmlformats.org/markup-compatibility/2006" xmlns:p14="http://schemas.microsoft.com/office/powerpoint/2010/main">
    <mc:Choice Requires="p14">
      <p:transition p14:dur="10" advTm="78772"/>
    </mc:Choice>
    <mc:Fallback xmlns="">
      <p:transition advTm="787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2" end="2"/>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03"/>
                                        </p:tgtEl>
                                        <p:attrNameLst>
                                          <p:attrName>style.visibility</p:attrName>
                                        </p:attrNameLst>
                                      </p:cBhvr>
                                      <p:to>
                                        <p:strVal val="visible"/>
                                      </p:to>
                                    </p:set>
                                    <p:animEffect transition="in" filter="fade">
                                      <p:cBhvr>
                                        <p:cTn id="9" dur="500"/>
                                        <p:tgtEl>
                                          <p:spTgt spid="10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9">
                                            <p:txEl>
                                              <p:pRg st="10" end="10"/>
                                            </p:txEl>
                                          </p:spTgt>
                                        </p:tgtEl>
                                        <p:attrNameLst>
                                          <p:attrName>style.visibility</p:attrName>
                                        </p:attrNameLst>
                                      </p:cBhvr>
                                      <p:to>
                                        <p:strVal val="visible"/>
                                      </p:to>
                                    </p:set>
                                    <p:animEffect transition="in" filter="fade">
                                      <p:cBhvr>
                                        <p:cTn id="14" dur="500"/>
                                        <p:tgtEl>
                                          <p:spTgt spid="99">
                                            <p:txEl>
                                              <p:pRg st="10" end="1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99">
                                            <p:txEl>
                                              <p:pRg st="11" end="11"/>
                                            </p:txEl>
                                          </p:spTgt>
                                        </p:tgtEl>
                                        <p:attrNameLst>
                                          <p:attrName>style.visibility</p:attrName>
                                        </p:attrNameLst>
                                      </p:cBhvr>
                                      <p:to>
                                        <p:strVal val="visible"/>
                                      </p:to>
                                    </p:set>
                                    <p:animEffect transition="in" filter="fade">
                                      <p:cBhvr>
                                        <p:cTn id="17" dur="500"/>
                                        <p:tgtEl>
                                          <p:spTgt spid="99">
                                            <p:txEl>
                                              <p:pRg st="11" end="1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9">
                                            <p:txEl>
                                              <p:pRg st="12" end="12"/>
                                            </p:txEl>
                                          </p:spTgt>
                                        </p:tgtEl>
                                        <p:attrNameLst>
                                          <p:attrName>style.visibility</p:attrName>
                                        </p:attrNameLst>
                                      </p:cBhvr>
                                      <p:to>
                                        <p:strVal val="visible"/>
                                      </p:to>
                                    </p:set>
                                    <p:animEffect transition="in" filter="fade">
                                      <p:cBhvr>
                                        <p:cTn id="20" dur="500"/>
                                        <p:tgtEl>
                                          <p:spTgt spid="99">
                                            <p:txEl>
                                              <p:pRg st="12" end="1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99">
                                            <p:txEl>
                                              <p:pRg st="13" end="13"/>
                                            </p:txEl>
                                          </p:spTgt>
                                        </p:tgtEl>
                                        <p:attrNameLst>
                                          <p:attrName>style.visibility</p:attrName>
                                        </p:attrNameLst>
                                      </p:cBhvr>
                                      <p:to>
                                        <p:strVal val="visible"/>
                                      </p:to>
                                    </p:set>
                                    <p:animEffect transition="in" filter="fade">
                                      <p:cBhvr>
                                        <p:cTn id="23" dur="500"/>
                                        <p:tgtEl>
                                          <p:spTgt spid="99">
                                            <p:txEl>
                                              <p:pRg st="13" end="1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9">
                                            <p:txEl>
                                              <p:pRg st="0" end="0"/>
                                            </p:txEl>
                                          </p:spTgt>
                                        </p:tgtEl>
                                        <p:attrNameLst>
                                          <p:attrName>style.visibility</p:attrName>
                                        </p:attrNameLst>
                                      </p:cBhvr>
                                      <p:to>
                                        <p:strVal val="visible"/>
                                      </p:to>
                                    </p:set>
                                    <p:animEffect transition="in" filter="fade">
                                      <p:cBhvr>
                                        <p:cTn id="28" dur="500"/>
                                        <p:tgtEl>
                                          <p:spTgt spid="99">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9">
                                            <p:txEl>
                                              <p:pRg st="2" end="2"/>
                                            </p:txEl>
                                          </p:spTgt>
                                        </p:tgtEl>
                                        <p:attrNameLst>
                                          <p:attrName>style.visibility</p:attrName>
                                        </p:attrNameLst>
                                      </p:cBhvr>
                                      <p:to>
                                        <p:strVal val="visible"/>
                                      </p:to>
                                    </p:set>
                                    <p:animEffect transition="in" filter="fade">
                                      <p:cBhvr>
                                        <p:cTn id="31" dur="500"/>
                                        <p:tgtEl>
                                          <p:spTgt spid="99">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9">
                                            <p:txEl>
                                              <p:pRg st="3" end="3"/>
                                            </p:txEl>
                                          </p:spTgt>
                                        </p:tgtEl>
                                        <p:attrNameLst>
                                          <p:attrName>style.visibility</p:attrName>
                                        </p:attrNameLst>
                                      </p:cBhvr>
                                      <p:to>
                                        <p:strVal val="visible"/>
                                      </p:to>
                                    </p:set>
                                    <p:animEffect transition="in" filter="fade">
                                      <p:cBhvr>
                                        <p:cTn id="34" dur="500"/>
                                        <p:tgtEl>
                                          <p:spTgt spid="99">
                                            <p:txEl>
                                              <p:pRg st="3" end="3"/>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9">
                                            <p:txEl>
                                              <p:pRg st="4" end="4"/>
                                            </p:txEl>
                                          </p:spTgt>
                                        </p:tgtEl>
                                        <p:attrNameLst>
                                          <p:attrName>style.visibility</p:attrName>
                                        </p:attrNameLst>
                                      </p:cBhvr>
                                      <p:to>
                                        <p:strVal val="visible"/>
                                      </p:to>
                                    </p:set>
                                    <p:animEffect transition="in" filter="fade">
                                      <p:cBhvr>
                                        <p:cTn id="37" dur="500"/>
                                        <p:tgtEl>
                                          <p:spTgt spid="99">
                                            <p:txEl>
                                              <p:pRg st="4" end="4"/>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99">
                                            <p:txEl>
                                              <p:pRg st="5" end="5"/>
                                            </p:txEl>
                                          </p:spTgt>
                                        </p:tgtEl>
                                        <p:attrNameLst>
                                          <p:attrName>style.visibility</p:attrName>
                                        </p:attrNameLst>
                                      </p:cBhvr>
                                      <p:to>
                                        <p:strVal val="visible"/>
                                      </p:to>
                                    </p:set>
                                    <p:animEffect transition="in" filter="fade">
                                      <p:cBhvr>
                                        <p:cTn id="40" dur="500"/>
                                        <p:tgtEl>
                                          <p:spTgt spid="99">
                                            <p:txEl>
                                              <p:pRg st="5" end="5"/>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99">
                                            <p:txEl>
                                              <p:pRg st="6" end="6"/>
                                            </p:txEl>
                                          </p:spTgt>
                                        </p:tgtEl>
                                        <p:attrNameLst>
                                          <p:attrName>style.visibility</p:attrName>
                                        </p:attrNameLst>
                                      </p:cBhvr>
                                      <p:to>
                                        <p:strVal val="visible"/>
                                      </p:to>
                                    </p:set>
                                    <p:animEffect transition="in" filter="fade">
                                      <p:cBhvr>
                                        <p:cTn id="43" dur="500"/>
                                        <p:tgtEl>
                                          <p:spTgt spid="99">
                                            <p:txEl>
                                              <p:pRg st="6" end="6"/>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99">
                                            <p:txEl>
                                              <p:pRg st="7" end="7"/>
                                            </p:txEl>
                                          </p:spTgt>
                                        </p:tgtEl>
                                        <p:attrNameLst>
                                          <p:attrName>style.visibility</p:attrName>
                                        </p:attrNameLst>
                                      </p:cBhvr>
                                      <p:to>
                                        <p:strVal val="visible"/>
                                      </p:to>
                                    </p:set>
                                    <p:animEffect transition="in" filter="fade">
                                      <p:cBhvr>
                                        <p:cTn id="46" dur="500"/>
                                        <p:tgtEl>
                                          <p:spTgt spid="99">
                                            <p:txEl>
                                              <p:pRg st="7" end="7"/>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99">
                                            <p:txEl>
                                              <p:pRg st="8" end="8"/>
                                            </p:txEl>
                                          </p:spTgt>
                                        </p:tgtEl>
                                        <p:attrNameLst>
                                          <p:attrName>style.visibility</p:attrName>
                                        </p:attrNameLst>
                                      </p:cBhvr>
                                      <p:to>
                                        <p:strVal val="visible"/>
                                      </p:to>
                                    </p:set>
                                    <p:animEffect transition="in" filter="fade">
                                      <p:cBhvr>
                                        <p:cTn id="49" dur="500"/>
                                        <p:tgtEl>
                                          <p:spTgt spid="99">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left)">
                                      <p:cBhvr>
                                        <p:cTn id="54" dur="500"/>
                                        <p:tgtEl>
                                          <p:spTgt spid="30"/>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30"/>
                                        </p:tgtEl>
                                        <p:attrNameLst>
                                          <p:attrName>style.visibility</p:attrName>
                                        </p:attrNameLst>
                                      </p:cBhvr>
                                      <p:to>
                                        <p:strVal val="hidden"/>
                                      </p:to>
                                    </p:set>
                                  </p:childTnLst>
                                </p:cTn>
                              </p:par>
                            </p:childTnLst>
                          </p:cTn>
                        </p:par>
                        <p:par>
                          <p:cTn id="59" fill="hold">
                            <p:stCondLst>
                              <p:cond delay="0"/>
                            </p:stCondLst>
                            <p:childTnLst>
                              <p:par>
                                <p:cTn id="60" presetID="10" presetClass="entr" presetSubtype="0" fill="hold" grpId="0" nodeType="after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Effect transition="in" filter="fade">
                                      <p:cBhvr>
                                        <p:cTn id="6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E66F67-95A0-4C12-A43B-7882E6A7B7BD}"/>
              </a:ext>
            </a:extLst>
          </p:cNvPr>
          <p:cNvSpPr>
            <a:spLocks noGrp="1"/>
          </p:cNvSpPr>
          <p:nvPr>
            <p:ph type="title"/>
          </p:nvPr>
        </p:nvSpPr>
        <p:spPr/>
        <p:txBody>
          <a:bodyPr>
            <a:normAutofit/>
          </a:bodyPr>
          <a:lstStyle/>
          <a:p>
            <a:r>
              <a:rPr lang="en-US" altLang="zh-CN" dirty="0"/>
              <a:t>Nominal </a:t>
            </a:r>
            <a:r>
              <a:rPr lang="en-US" altLang="zh-CN" dirty="0" err="1"/>
              <a:t>CompCert</a:t>
            </a:r>
            <a:r>
              <a:rPr lang="en-US" altLang="zh-CN" dirty="0"/>
              <a:t> with Structured Memory</a:t>
            </a:r>
            <a:endParaRPr lang="zh-CN" altLang="en-US" dirty="0"/>
          </a:p>
        </p:txBody>
      </p:sp>
      <p:sp>
        <p:nvSpPr>
          <p:cNvPr id="3" name="内容占位符 2">
            <a:extLst>
              <a:ext uri="{FF2B5EF4-FFF2-40B4-BE49-F238E27FC236}">
                <a16:creationId xmlns:a16="http://schemas.microsoft.com/office/drawing/2014/main" id="{24E91FF5-EDAC-49AE-B332-554710C44DFA}"/>
              </a:ext>
            </a:extLst>
          </p:cNvPr>
          <p:cNvSpPr>
            <a:spLocks noGrp="1"/>
          </p:cNvSpPr>
          <p:nvPr>
            <p:ph idx="1"/>
          </p:nvPr>
        </p:nvSpPr>
        <p:spPr/>
        <p:txBody>
          <a:bodyPr/>
          <a:lstStyle/>
          <a:p>
            <a:r>
              <a:rPr lang="en-US" altLang="zh-CN" b="1" dirty="0"/>
              <a:t>Complete Extension to Nominal </a:t>
            </a:r>
            <a:r>
              <a:rPr lang="en-US" altLang="zh-CN" b="1" dirty="0" err="1"/>
              <a:t>CompCert</a:t>
            </a:r>
            <a:r>
              <a:rPr lang="en-US" altLang="zh-CN" b="1" dirty="0"/>
              <a:t> with</a:t>
            </a:r>
          </a:p>
          <a:p>
            <a:pPr lvl="1"/>
            <a:r>
              <a:rPr lang="en-US" altLang="zh-CN" dirty="0"/>
              <a:t>Structured Memory Space</a:t>
            </a:r>
          </a:p>
          <a:p>
            <a:pPr lvl="1"/>
            <a:r>
              <a:rPr lang="en-US" altLang="zh-CN" dirty="0"/>
              <a:t>Intuitive Proofs with Concrete Memory Injections</a:t>
            </a:r>
          </a:p>
        </p:txBody>
      </p:sp>
      <p:sp>
        <p:nvSpPr>
          <p:cNvPr id="4" name="灯片编号占位符 3">
            <a:extLst>
              <a:ext uri="{FF2B5EF4-FFF2-40B4-BE49-F238E27FC236}">
                <a16:creationId xmlns:a16="http://schemas.microsoft.com/office/drawing/2014/main" id="{1196068B-A6FB-4355-901E-02F2E8A5C098}"/>
              </a:ext>
            </a:extLst>
          </p:cNvPr>
          <p:cNvSpPr>
            <a:spLocks noGrp="1"/>
          </p:cNvSpPr>
          <p:nvPr>
            <p:ph type="sldNum" sz="quarter" idx="12"/>
          </p:nvPr>
        </p:nvSpPr>
        <p:spPr/>
        <p:txBody>
          <a:bodyPr/>
          <a:lstStyle/>
          <a:p>
            <a:fld id="{2D41EB45-D69C-409E-BB76-CE8D45961290}" type="slidenum">
              <a:rPr lang="zh-CN" altLang="en-US" smtClean="0"/>
              <a:pPr/>
              <a:t>16</a:t>
            </a:fld>
            <a:endParaRPr lang="zh-CN" altLang="en-US" dirty="0"/>
          </a:p>
        </p:txBody>
      </p:sp>
      <p:cxnSp>
        <p:nvCxnSpPr>
          <p:cNvPr id="6" name="直接箭头连接符 5">
            <a:extLst>
              <a:ext uri="{FF2B5EF4-FFF2-40B4-BE49-F238E27FC236}">
                <a16:creationId xmlns:a16="http://schemas.microsoft.com/office/drawing/2014/main" id="{871C0F79-EE17-4994-9633-DDAEDCA07650}"/>
              </a:ext>
            </a:extLst>
          </p:cNvPr>
          <p:cNvCxnSpPr>
            <a:cxnSpLocks/>
            <a:stCxn id="7" idx="3"/>
            <a:endCxn id="8" idx="1"/>
          </p:cNvCxnSpPr>
          <p:nvPr/>
        </p:nvCxnSpPr>
        <p:spPr>
          <a:xfrm flipV="1">
            <a:off x="2909916" y="3083008"/>
            <a:ext cx="758729" cy="238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7" name="矩形: 圆角 6">
            <a:extLst>
              <a:ext uri="{FF2B5EF4-FFF2-40B4-BE49-F238E27FC236}">
                <a16:creationId xmlns:a16="http://schemas.microsoft.com/office/drawing/2014/main" id="{B14C8ABC-BA90-416A-8E34-5EBAB905ADFB}"/>
              </a:ext>
            </a:extLst>
          </p:cNvPr>
          <p:cNvSpPr/>
          <p:nvPr/>
        </p:nvSpPr>
        <p:spPr>
          <a:xfrm>
            <a:off x="1729500" y="2817544"/>
            <a:ext cx="1180416" cy="53570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C</a:t>
            </a:r>
            <a:endParaRPr lang="zh-CN" altLang="en-US" sz="1350" dirty="0">
              <a:latin typeface="Arial" panose="020B0604020202020204" pitchFamily="34" charset="0"/>
              <a:cs typeface="Arial" panose="020B0604020202020204" pitchFamily="34" charset="0"/>
            </a:endParaRPr>
          </a:p>
        </p:txBody>
      </p:sp>
      <p:sp>
        <p:nvSpPr>
          <p:cNvPr id="8" name="矩形: 圆角 7">
            <a:extLst>
              <a:ext uri="{FF2B5EF4-FFF2-40B4-BE49-F238E27FC236}">
                <a16:creationId xmlns:a16="http://schemas.microsoft.com/office/drawing/2014/main" id="{F71FC0FC-3D53-4D9A-B342-7C29A41F75A2}"/>
              </a:ext>
            </a:extLst>
          </p:cNvPr>
          <p:cNvSpPr/>
          <p:nvPr/>
        </p:nvSpPr>
        <p:spPr>
          <a:xfrm>
            <a:off x="3668645" y="2815155"/>
            <a:ext cx="922645" cy="5357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latin typeface="Arial" panose="020B0604020202020204" pitchFamily="34" charset="0"/>
                <a:cs typeface="Arial" panose="020B0604020202020204" pitchFamily="34" charset="0"/>
              </a:rPr>
              <a:t>Clight</a:t>
            </a:r>
            <a:endParaRPr lang="zh-CN" altLang="en-US" sz="1350" dirty="0">
              <a:latin typeface="Arial" panose="020B0604020202020204" pitchFamily="34" charset="0"/>
              <a:cs typeface="Arial" panose="020B0604020202020204" pitchFamily="34" charset="0"/>
            </a:endParaRPr>
          </a:p>
        </p:txBody>
      </p:sp>
      <p:cxnSp>
        <p:nvCxnSpPr>
          <p:cNvPr id="9" name="直接箭头连接符 8">
            <a:extLst>
              <a:ext uri="{FF2B5EF4-FFF2-40B4-BE49-F238E27FC236}">
                <a16:creationId xmlns:a16="http://schemas.microsoft.com/office/drawing/2014/main" id="{57A90A5E-FC5E-4D12-88E0-78C7D25A0EF2}"/>
              </a:ext>
            </a:extLst>
          </p:cNvPr>
          <p:cNvCxnSpPr>
            <a:cxnSpLocks/>
            <a:stCxn id="8" idx="3"/>
            <a:endCxn id="35" idx="1"/>
          </p:cNvCxnSpPr>
          <p:nvPr/>
        </p:nvCxnSpPr>
        <p:spPr>
          <a:xfrm flipV="1">
            <a:off x="4591290" y="3083007"/>
            <a:ext cx="848878" cy="1"/>
          </a:xfrm>
          <a:prstGeom prst="straightConnector1">
            <a:avLst/>
          </a:prstGeom>
          <a:ln w="63500">
            <a:prstDash val="sysDash"/>
            <a:tailEnd type="triangle"/>
          </a:ln>
        </p:spPr>
        <p:style>
          <a:lnRef idx="1">
            <a:schemeClr val="accent1"/>
          </a:lnRef>
          <a:fillRef idx="0">
            <a:schemeClr val="accent1"/>
          </a:fillRef>
          <a:effectRef idx="0">
            <a:schemeClr val="accent1"/>
          </a:effectRef>
          <a:fontRef idx="minor">
            <a:schemeClr val="tx1"/>
          </a:fontRef>
        </p:style>
      </p:cxnSp>
      <p:sp>
        <p:nvSpPr>
          <p:cNvPr id="10" name="矩形: 圆角 9">
            <a:extLst>
              <a:ext uri="{FF2B5EF4-FFF2-40B4-BE49-F238E27FC236}">
                <a16:creationId xmlns:a16="http://schemas.microsoft.com/office/drawing/2014/main" id="{BC6A23D0-80CF-4E91-B719-56FCBE546BD1}"/>
              </a:ext>
            </a:extLst>
          </p:cNvPr>
          <p:cNvSpPr/>
          <p:nvPr/>
        </p:nvSpPr>
        <p:spPr>
          <a:xfrm>
            <a:off x="7437278" y="2815153"/>
            <a:ext cx="806782" cy="5357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Mach</a:t>
            </a:r>
            <a:endParaRPr lang="zh-CN" altLang="en-US" sz="1350" dirty="0">
              <a:latin typeface="Arial" panose="020B0604020202020204" pitchFamily="34" charset="0"/>
              <a:cs typeface="Arial" panose="020B0604020202020204" pitchFamily="34" charset="0"/>
            </a:endParaRPr>
          </a:p>
        </p:txBody>
      </p:sp>
      <p:grpSp>
        <p:nvGrpSpPr>
          <p:cNvPr id="11" name="组合 10">
            <a:extLst>
              <a:ext uri="{FF2B5EF4-FFF2-40B4-BE49-F238E27FC236}">
                <a16:creationId xmlns:a16="http://schemas.microsoft.com/office/drawing/2014/main" id="{2BEA4179-A828-46C0-9FBF-D18EDE93F6B7}"/>
              </a:ext>
            </a:extLst>
          </p:cNvPr>
          <p:cNvGrpSpPr/>
          <p:nvPr/>
        </p:nvGrpSpPr>
        <p:grpSpPr>
          <a:xfrm>
            <a:off x="5440168" y="2612835"/>
            <a:ext cx="1291701" cy="1064135"/>
            <a:chOff x="6448038" y="4384066"/>
            <a:chExt cx="1722268" cy="1418847"/>
          </a:xfrm>
        </p:grpSpPr>
        <p:sp>
          <p:nvSpPr>
            <p:cNvPr id="35" name="矩形: 圆角 34">
              <a:extLst>
                <a:ext uri="{FF2B5EF4-FFF2-40B4-BE49-F238E27FC236}">
                  <a16:creationId xmlns:a16="http://schemas.microsoft.com/office/drawing/2014/main" id="{65802228-1454-4202-B5BF-A0A5F668A731}"/>
                </a:ext>
              </a:extLst>
            </p:cNvPr>
            <p:cNvSpPr/>
            <p:nvPr/>
          </p:nvSpPr>
          <p:spPr>
            <a:xfrm>
              <a:off x="6448038" y="4653824"/>
              <a:ext cx="1722268" cy="71427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RTL</a:t>
              </a:r>
              <a:endParaRPr lang="zh-CN" altLang="en-US" sz="1350" dirty="0">
                <a:latin typeface="Arial" panose="020B0604020202020204" pitchFamily="34" charset="0"/>
                <a:cs typeface="Arial" panose="020B0604020202020204" pitchFamily="34" charset="0"/>
              </a:endParaRPr>
            </a:p>
          </p:txBody>
        </p:sp>
        <p:sp>
          <p:nvSpPr>
            <p:cNvPr id="36" name="弧形 35">
              <a:extLst>
                <a:ext uri="{FF2B5EF4-FFF2-40B4-BE49-F238E27FC236}">
                  <a16:creationId xmlns:a16="http://schemas.microsoft.com/office/drawing/2014/main" id="{CAA35075-D508-4F7A-87D8-AFB7C653C303}"/>
                </a:ext>
              </a:extLst>
            </p:cNvPr>
            <p:cNvSpPr/>
            <p:nvPr/>
          </p:nvSpPr>
          <p:spPr>
            <a:xfrm rot="19597658">
              <a:off x="6672741" y="4384066"/>
              <a:ext cx="1342107" cy="1418847"/>
            </a:xfrm>
            <a:prstGeom prst="arc">
              <a:avLst>
                <a:gd name="adj1" fmla="val 14862198"/>
                <a:gd name="adj2" fmla="val 21043058"/>
              </a:avLst>
            </a:prstGeom>
            <a:ln w="63500">
              <a:solidFill>
                <a:schemeClr val="accent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p>
          </p:txBody>
        </p:sp>
      </p:grpSp>
      <p:cxnSp>
        <p:nvCxnSpPr>
          <p:cNvPr id="12" name="直接箭头连接符 11">
            <a:extLst>
              <a:ext uri="{FF2B5EF4-FFF2-40B4-BE49-F238E27FC236}">
                <a16:creationId xmlns:a16="http://schemas.microsoft.com/office/drawing/2014/main" id="{8C43CD78-A771-405C-8B26-CFC3CED9869B}"/>
              </a:ext>
            </a:extLst>
          </p:cNvPr>
          <p:cNvCxnSpPr>
            <a:cxnSpLocks/>
            <a:stCxn id="35" idx="3"/>
            <a:endCxn id="10" idx="1"/>
          </p:cNvCxnSpPr>
          <p:nvPr/>
        </p:nvCxnSpPr>
        <p:spPr>
          <a:xfrm>
            <a:off x="6731869" y="3083006"/>
            <a:ext cx="705409" cy="0"/>
          </a:xfrm>
          <a:prstGeom prst="straightConnector1">
            <a:avLst/>
          </a:prstGeom>
          <a:ln w="63500">
            <a:prstDash val="sysDash"/>
            <a:tailEnd type="triangle"/>
          </a:ln>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C73994B9-F886-48C1-BE87-61D094730B0F}"/>
              </a:ext>
            </a:extLst>
          </p:cNvPr>
          <p:cNvSpPr/>
          <p:nvPr/>
        </p:nvSpPr>
        <p:spPr>
          <a:xfrm>
            <a:off x="8899013" y="3618711"/>
            <a:ext cx="1271602" cy="51128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X86</a:t>
            </a:r>
            <a:endParaRPr lang="zh-CN" altLang="en-US" sz="1350" dirty="0">
              <a:latin typeface="Arial" panose="020B0604020202020204" pitchFamily="34" charset="0"/>
              <a:cs typeface="Arial" panose="020B0604020202020204" pitchFamily="34" charset="0"/>
            </a:endParaRPr>
          </a:p>
        </p:txBody>
      </p:sp>
      <p:sp>
        <p:nvSpPr>
          <p:cNvPr id="14" name="矩形: 圆角 13">
            <a:extLst>
              <a:ext uri="{FF2B5EF4-FFF2-40B4-BE49-F238E27FC236}">
                <a16:creationId xmlns:a16="http://schemas.microsoft.com/office/drawing/2014/main" id="{0D980F08-997B-4E76-8FFC-D04CA1255DB7}"/>
              </a:ext>
            </a:extLst>
          </p:cNvPr>
          <p:cNvSpPr/>
          <p:nvPr/>
        </p:nvSpPr>
        <p:spPr>
          <a:xfrm>
            <a:off x="8912905" y="2826438"/>
            <a:ext cx="1257710" cy="51498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ARM</a:t>
            </a:r>
            <a:endParaRPr lang="zh-CN" altLang="en-US" sz="1350" dirty="0">
              <a:latin typeface="Arial" panose="020B0604020202020204" pitchFamily="34" charset="0"/>
              <a:cs typeface="Arial" panose="020B0604020202020204" pitchFamily="34" charset="0"/>
            </a:endParaRPr>
          </a:p>
        </p:txBody>
      </p:sp>
      <p:sp>
        <p:nvSpPr>
          <p:cNvPr id="15" name="矩形: 圆角 14">
            <a:extLst>
              <a:ext uri="{FF2B5EF4-FFF2-40B4-BE49-F238E27FC236}">
                <a16:creationId xmlns:a16="http://schemas.microsoft.com/office/drawing/2014/main" id="{3CE31DFC-5C78-47A0-ACBE-6933469672B5}"/>
              </a:ext>
            </a:extLst>
          </p:cNvPr>
          <p:cNvSpPr/>
          <p:nvPr/>
        </p:nvSpPr>
        <p:spPr>
          <a:xfrm>
            <a:off x="8899013" y="1986580"/>
            <a:ext cx="1257710" cy="59283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PowerPC</a:t>
            </a:r>
            <a:endParaRPr lang="zh-CN" altLang="en-US" sz="1350" dirty="0">
              <a:latin typeface="Arial" panose="020B0604020202020204" pitchFamily="34" charset="0"/>
              <a:cs typeface="Arial" panose="020B0604020202020204" pitchFamily="34" charset="0"/>
            </a:endParaRPr>
          </a:p>
        </p:txBody>
      </p:sp>
      <p:cxnSp>
        <p:nvCxnSpPr>
          <p:cNvPr id="16" name="直接箭头连接符 15">
            <a:extLst>
              <a:ext uri="{FF2B5EF4-FFF2-40B4-BE49-F238E27FC236}">
                <a16:creationId xmlns:a16="http://schemas.microsoft.com/office/drawing/2014/main" id="{CBAFA7B4-5A87-4D3F-8BE9-24706004CE13}"/>
              </a:ext>
            </a:extLst>
          </p:cNvPr>
          <p:cNvCxnSpPr>
            <a:cxnSpLocks/>
            <a:stCxn id="10" idx="3"/>
            <a:endCxn id="15" idx="1"/>
          </p:cNvCxnSpPr>
          <p:nvPr/>
        </p:nvCxnSpPr>
        <p:spPr>
          <a:xfrm flipV="1">
            <a:off x="8244060" y="2282996"/>
            <a:ext cx="654953" cy="80001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9C61D106-5113-4599-8666-E587109DD6A5}"/>
              </a:ext>
            </a:extLst>
          </p:cNvPr>
          <p:cNvCxnSpPr>
            <a:cxnSpLocks/>
            <a:stCxn id="10" idx="3"/>
            <a:endCxn id="13" idx="1"/>
          </p:cNvCxnSpPr>
          <p:nvPr/>
        </p:nvCxnSpPr>
        <p:spPr>
          <a:xfrm>
            <a:off x="8244060" y="3083006"/>
            <a:ext cx="654953" cy="79134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50772326-C879-4B34-8281-DBAC29498459}"/>
              </a:ext>
            </a:extLst>
          </p:cNvPr>
          <p:cNvCxnSpPr>
            <a:cxnSpLocks/>
            <a:stCxn id="10" idx="3"/>
            <a:endCxn id="14" idx="1"/>
          </p:cNvCxnSpPr>
          <p:nvPr/>
        </p:nvCxnSpPr>
        <p:spPr>
          <a:xfrm>
            <a:off x="8244060" y="3083006"/>
            <a:ext cx="668845" cy="924"/>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pic>
        <p:nvPicPr>
          <p:cNvPr id="21" name="内容占位符 4">
            <a:extLst>
              <a:ext uri="{FF2B5EF4-FFF2-40B4-BE49-F238E27FC236}">
                <a16:creationId xmlns:a16="http://schemas.microsoft.com/office/drawing/2014/main" id="{630136A0-A132-455D-9B26-BD285D3AEB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4316" y="2804277"/>
            <a:ext cx="189551" cy="189551"/>
          </a:xfrm>
          <a:prstGeom prst="rect">
            <a:avLst/>
          </a:prstGeom>
        </p:spPr>
      </p:pic>
      <p:pic>
        <p:nvPicPr>
          <p:cNvPr id="27" name="内容占位符 4">
            <a:extLst>
              <a:ext uri="{FF2B5EF4-FFF2-40B4-BE49-F238E27FC236}">
                <a16:creationId xmlns:a16="http://schemas.microsoft.com/office/drawing/2014/main" id="{19DCA001-4B9C-4564-9F18-117937C1D2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8032" y="2775072"/>
            <a:ext cx="189551" cy="189551"/>
          </a:xfrm>
          <a:prstGeom prst="rect">
            <a:avLst/>
          </a:prstGeom>
        </p:spPr>
      </p:pic>
      <p:pic>
        <p:nvPicPr>
          <p:cNvPr id="28" name="内容占位符 4">
            <a:extLst>
              <a:ext uri="{FF2B5EF4-FFF2-40B4-BE49-F238E27FC236}">
                <a16:creationId xmlns:a16="http://schemas.microsoft.com/office/drawing/2014/main" id="{5C9AAD9C-800B-4F37-BF4B-D703C07CD3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9113" y="2809969"/>
            <a:ext cx="178838" cy="178838"/>
          </a:xfrm>
          <a:prstGeom prst="rect">
            <a:avLst/>
          </a:prstGeom>
        </p:spPr>
      </p:pic>
      <p:pic>
        <p:nvPicPr>
          <p:cNvPr id="29" name="内容占位符 4">
            <a:extLst>
              <a:ext uri="{FF2B5EF4-FFF2-40B4-BE49-F238E27FC236}">
                <a16:creationId xmlns:a16="http://schemas.microsoft.com/office/drawing/2014/main" id="{3588CDAB-821D-4FD6-8645-4B698B06E6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505706">
            <a:off x="8376784" y="3492768"/>
            <a:ext cx="174650" cy="174650"/>
          </a:xfrm>
          <a:prstGeom prst="rect">
            <a:avLst/>
          </a:prstGeom>
        </p:spPr>
      </p:pic>
      <p:pic>
        <p:nvPicPr>
          <p:cNvPr id="30" name="内容占位符 4">
            <a:extLst>
              <a:ext uri="{FF2B5EF4-FFF2-40B4-BE49-F238E27FC236}">
                <a16:creationId xmlns:a16="http://schemas.microsoft.com/office/drawing/2014/main" id="{ED55F75D-DB65-42BF-83C1-ED47C2E345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93786">
            <a:off x="8520926" y="2836166"/>
            <a:ext cx="161747" cy="161747"/>
          </a:xfrm>
          <a:prstGeom prst="rect">
            <a:avLst/>
          </a:prstGeom>
        </p:spPr>
      </p:pic>
      <p:pic>
        <p:nvPicPr>
          <p:cNvPr id="31" name="内容占位符 4">
            <a:extLst>
              <a:ext uri="{FF2B5EF4-FFF2-40B4-BE49-F238E27FC236}">
                <a16:creationId xmlns:a16="http://schemas.microsoft.com/office/drawing/2014/main" id="{2D05628B-2D4F-4498-9DBA-B8777513D7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117240">
            <a:off x="8357762" y="2488528"/>
            <a:ext cx="181765" cy="181765"/>
          </a:xfrm>
          <a:prstGeom prst="rect">
            <a:avLst/>
          </a:prstGeom>
        </p:spPr>
      </p:pic>
      <p:sp>
        <p:nvSpPr>
          <p:cNvPr id="75" name="矩形: 圆角 74">
            <a:extLst>
              <a:ext uri="{FF2B5EF4-FFF2-40B4-BE49-F238E27FC236}">
                <a16:creationId xmlns:a16="http://schemas.microsoft.com/office/drawing/2014/main" id="{1534768E-9DE0-43B5-9364-133724AF97E2}"/>
              </a:ext>
            </a:extLst>
          </p:cNvPr>
          <p:cNvSpPr/>
          <p:nvPr/>
        </p:nvSpPr>
        <p:spPr>
          <a:xfrm>
            <a:off x="3987801" y="5140429"/>
            <a:ext cx="4155855" cy="76758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b="1" dirty="0">
                <a:solidFill>
                  <a:schemeClr val="tx1"/>
                </a:solidFill>
              </a:rPr>
              <a:t>Nominal Memory Model </a:t>
            </a:r>
          </a:p>
          <a:p>
            <a:pPr algn="ctr"/>
            <a:r>
              <a:rPr lang="en-US" altLang="zh-CN" sz="1800" b="1" dirty="0">
                <a:solidFill>
                  <a:schemeClr val="tx1"/>
                </a:solidFill>
              </a:rPr>
              <a:t>with Structured Memory Space</a:t>
            </a:r>
            <a:endParaRPr lang="zh-CN" altLang="en-US" sz="1800" b="1" dirty="0">
              <a:solidFill>
                <a:schemeClr val="tx1"/>
              </a:solidFill>
            </a:endParaRPr>
          </a:p>
        </p:txBody>
      </p:sp>
      <p:sp>
        <p:nvSpPr>
          <p:cNvPr id="76" name="右大括号 75">
            <a:extLst>
              <a:ext uri="{FF2B5EF4-FFF2-40B4-BE49-F238E27FC236}">
                <a16:creationId xmlns:a16="http://schemas.microsoft.com/office/drawing/2014/main" id="{1EB2238B-62E3-49BE-AD78-FD204884D8B7}"/>
              </a:ext>
            </a:extLst>
          </p:cNvPr>
          <p:cNvSpPr/>
          <p:nvPr/>
        </p:nvSpPr>
        <p:spPr>
          <a:xfrm rot="5400000">
            <a:off x="5506212" y="476027"/>
            <a:ext cx="887690" cy="8441115"/>
          </a:xfrm>
          <a:prstGeom prst="rightBrace">
            <a:avLst>
              <a:gd name="adj1" fmla="val 73746"/>
              <a:gd name="adj2" fmla="val 4843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7" name="文本框 76">
            <a:extLst>
              <a:ext uri="{FF2B5EF4-FFF2-40B4-BE49-F238E27FC236}">
                <a16:creationId xmlns:a16="http://schemas.microsoft.com/office/drawing/2014/main" id="{906E337A-D8CD-4292-81B2-9B28D6891144}"/>
              </a:ext>
            </a:extLst>
          </p:cNvPr>
          <p:cNvSpPr txBox="1"/>
          <p:nvPr/>
        </p:nvSpPr>
        <p:spPr>
          <a:xfrm>
            <a:off x="3475570" y="6070543"/>
            <a:ext cx="5679719" cy="369332"/>
          </a:xfrm>
          <a:prstGeom prst="rect">
            <a:avLst/>
          </a:prstGeom>
          <a:noFill/>
        </p:spPr>
        <p:txBody>
          <a:bodyPr wrap="square">
            <a:spAutoFit/>
          </a:bodyPr>
          <a:lstStyle/>
          <a:p>
            <a:r>
              <a:rPr lang="en-US" altLang="zh-CN" b="1" dirty="0">
                <a:solidFill>
                  <a:schemeClr val="accent1"/>
                </a:solidFill>
              </a:rPr>
              <a:t>Nominal </a:t>
            </a:r>
            <a:r>
              <a:rPr lang="en-US" altLang="zh-CN" b="1" dirty="0" err="1">
                <a:solidFill>
                  <a:schemeClr val="accent1"/>
                </a:solidFill>
              </a:rPr>
              <a:t>CompCert</a:t>
            </a:r>
            <a:r>
              <a:rPr lang="en-US" altLang="zh-CN" b="1" dirty="0">
                <a:solidFill>
                  <a:schemeClr val="accent1"/>
                </a:solidFill>
              </a:rPr>
              <a:t> with Structured Memory</a:t>
            </a:r>
          </a:p>
        </p:txBody>
      </p:sp>
    </p:spTree>
    <p:extLst>
      <p:ext uri="{BB962C8B-B14F-4D97-AF65-F5344CB8AC3E}">
        <p14:creationId xmlns:p14="http://schemas.microsoft.com/office/powerpoint/2010/main" val="1841672142"/>
      </p:ext>
    </p:extLst>
  </p:cSld>
  <p:clrMapOvr>
    <a:masterClrMapping/>
  </p:clrMapOvr>
  <mc:AlternateContent xmlns:mc="http://schemas.openxmlformats.org/markup-compatibility/2006" xmlns:p14="http://schemas.microsoft.com/office/powerpoint/2010/main">
    <mc:Choice Requires="p14">
      <p:transition p14:dur="10" advTm="15565"/>
    </mc:Choice>
    <mc:Fallback xmlns="">
      <p:transition advTm="1556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F660B5-AD0C-4520-8847-39EFE371719E}"/>
              </a:ext>
            </a:extLst>
          </p:cNvPr>
          <p:cNvSpPr>
            <a:spLocks noGrp="1"/>
          </p:cNvSpPr>
          <p:nvPr>
            <p:ph type="title"/>
          </p:nvPr>
        </p:nvSpPr>
        <p:spPr/>
        <p:txBody>
          <a:bodyPr>
            <a:normAutofit/>
          </a:bodyPr>
          <a:lstStyle/>
          <a:p>
            <a:r>
              <a:rPr lang="en-US" altLang="zh-CN" dirty="0"/>
              <a:t>Contextual Compilation with Multiple Stacks</a:t>
            </a:r>
            <a:endParaRPr lang="zh-CN" altLang="en-US" dirty="0"/>
          </a:p>
        </p:txBody>
      </p:sp>
      <p:sp>
        <p:nvSpPr>
          <p:cNvPr id="3" name="内容占位符 2">
            <a:extLst>
              <a:ext uri="{FF2B5EF4-FFF2-40B4-BE49-F238E27FC236}">
                <a16:creationId xmlns:a16="http://schemas.microsoft.com/office/drawing/2014/main" id="{2404F2F1-9BF1-4158-9AFF-C71D69F3BE33}"/>
              </a:ext>
            </a:extLst>
          </p:cNvPr>
          <p:cNvSpPr>
            <a:spLocks noGrp="1"/>
          </p:cNvSpPr>
          <p:nvPr>
            <p:ph idx="1"/>
          </p:nvPr>
        </p:nvSpPr>
        <p:spPr/>
        <p:txBody>
          <a:bodyPr/>
          <a:lstStyle/>
          <a:p>
            <a:r>
              <a:rPr lang="en-US" altLang="zh-CN" b="1" dirty="0"/>
              <a:t>Contextual Compilation</a:t>
            </a:r>
          </a:p>
          <a:p>
            <a:pPr lvl="1"/>
            <a:r>
              <a:rPr lang="en-US" altLang="zh-CN" dirty="0"/>
              <a:t>Open modules compiled in contextual memory</a:t>
            </a:r>
          </a:p>
          <a:p>
            <a:pPr lvl="1"/>
            <a:r>
              <a:rPr lang="en-US" altLang="zh-CN" dirty="0"/>
              <a:t>Investigated extensively for verified compilation</a:t>
            </a:r>
          </a:p>
          <a:p>
            <a:r>
              <a:rPr lang="en-US" altLang="zh-CN" b="1" dirty="0"/>
              <a:t>Problems with Contextual Compilation of Multiple Threads</a:t>
            </a:r>
          </a:p>
          <a:p>
            <a:pPr lvl="1"/>
            <a:endParaRPr lang="en-US" altLang="zh-CN" dirty="0"/>
          </a:p>
        </p:txBody>
      </p:sp>
      <p:sp>
        <p:nvSpPr>
          <p:cNvPr id="4" name="灯片编号占位符 3">
            <a:extLst>
              <a:ext uri="{FF2B5EF4-FFF2-40B4-BE49-F238E27FC236}">
                <a16:creationId xmlns:a16="http://schemas.microsoft.com/office/drawing/2014/main" id="{FBB59300-56A8-4F3A-A1E0-1D0D4EBE21AD}"/>
              </a:ext>
            </a:extLst>
          </p:cNvPr>
          <p:cNvSpPr>
            <a:spLocks noGrp="1"/>
          </p:cNvSpPr>
          <p:nvPr>
            <p:ph type="sldNum" sz="quarter" idx="12"/>
          </p:nvPr>
        </p:nvSpPr>
        <p:spPr/>
        <p:txBody>
          <a:bodyPr/>
          <a:lstStyle/>
          <a:p>
            <a:fld id="{2D41EB45-D69C-409E-BB76-CE8D45961290}" type="slidenum">
              <a:rPr lang="zh-CN" altLang="en-US" smtClean="0"/>
              <a:pPr/>
              <a:t>17</a:t>
            </a:fld>
            <a:endParaRPr lang="zh-CN" altLang="en-US" dirty="0"/>
          </a:p>
        </p:txBody>
      </p:sp>
      <p:sp>
        <p:nvSpPr>
          <p:cNvPr id="8" name="文本框 7">
            <a:extLst>
              <a:ext uri="{FF2B5EF4-FFF2-40B4-BE49-F238E27FC236}">
                <a16:creationId xmlns:a16="http://schemas.microsoft.com/office/drawing/2014/main" id="{9ECEFB9F-729D-49A2-BC26-B2417ECF4C26}"/>
              </a:ext>
            </a:extLst>
          </p:cNvPr>
          <p:cNvSpPr txBox="1"/>
          <p:nvPr/>
        </p:nvSpPr>
        <p:spPr>
          <a:xfrm>
            <a:off x="1348403" y="2740508"/>
            <a:ext cx="3480619" cy="400110"/>
          </a:xfrm>
          <a:prstGeom prst="rect">
            <a:avLst/>
          </a:prstGeom>
          <a:noFill/>
        </p:spPr>
        <p:txBody>
          <a:bodyPr wrap="square">
            <a:spAutoFit/>
          </a:bodyPr>
          <a:lstStyle/>
          <a:p>
            <a:pPr marL="457200" indent="-457200">
              <a:spcBef>
                <a:spcPts val="2400"/>
              </a:spcBef>
              <a:buAutoNum type="arabicPeriod"/>
            </a:pPr>
            <a:r>
              <a:rPr lang="en-US" altLang="zh-CN" sz="2000" dirty="0">
                <a:solidFill>
                  <a:srgbClr val="FF0000"/>
                </a:solidFill>
              </a:rPr>
              <a:t>Independent Stacks</a:t>
            </a:r>
          </a:p>
        </p:txBody>
      </p:sp>
      <p:sp>
        <p:nvSpPr>
          <p:cNvPr id="9" name="文本框 8">
            <a:extLst>
              <a:ext uri="{FF2B5EF4-FFF2-40B4-BE49-F238E27FC236}">
                <a16:creationId xmlns:a16="http://schemas.microsoft.com/office/drawing/2014/main" id="{A2ADF2C4-C28B-49FC-A819-DD31DB473E8C}"/>
              </a:ext>
            </a:extLst>
          </p:cNvPr>
          <p:cNvSpPr txBox="1"/>
          <p:nvPr/>
        </p:nvSpPr>
        <p:spPr>
          <a:xfrm>
            <a:off x="6234263" y="2722950"/>
            <a:ext cx="4381500" cy="400110"/>
          </a:xfrm>
          <a:prstGeom prst="rect">
            <a:avLst/>
          </a:prstGeom>
          <a:noFill/>
        </p:spPr>
        <p:txBody>
          <a:bodyPr wrap="square">
            <a:spAutoFit/>
          </a:bodyPr>
          <a:lstStyle/>
          <a:p>
            <a:pPr marL="457200" indent="-457200">
              <a:spcBef>
                <a:spcPts val="2400"/>
              </a:spcBef>
              <a:buFont typeface="+mj-lt"/>
              <a:buAutoNum type="arabicPeriod" startAt="2"/>
            </a:pPr>
            <a:r>
              <a:rPr lang="en-US" altLang="zh-CN" sz="2000" dirty="0">
                <a:solidFill>
                  <a:srgbClr val="FF0000"/>
                </a:solidFill>
              </a:rPr>
              <a:t>Finite and Continuous Stacks</a:t>
            </a:r>
          </a:p>
        </p:txBody>
      </p:sp>
      <p:grpSp>
        <p:nvGrpSpPr>
          <p:cNvPr id="57" name="组合 56">
            <a:extLst>
              <a:ext uri="{FF2B5EF4-FFF2-40B4-BE49-F238E27FC236}">
                <a16:creationId xmlns:a16="http://schemas.microsoft.com/office/drawing/2014/main" id="{EE71A0F4-19DB-4A16-9D78-51C32582F68A}"/>
              </a:ext>
            </a:extLst>
          </p:cNvPr>
          <p:cNvGrpSpPr/>
          <p:nvPr/>
        </p:nvGrpSpPr>
        <p:grpSpPr>
          <a:xfrm>
            <a:off x="2997252" y="3140618"/>
            <a:ext cx="4568798" cy="3352082"/>
            <a:chOff x="2997252" y="3140618"/>
            <a:chExt cx="4568798" cy="3352082"/>
          </a:xfrm>
        </p:grpSpPr>
        <p:sp>
          <p:nvSpPr>
            <p:cNvPr id="11" name="矩形: 圆角 10">
              <a:extLst>
                <a:ext uri="{FF2B5EF4-FFF2-40B4-BE49-F238E27FC236}">
                  <a16:creationId xmlns:a16="http://schemas.microsoft.com/office/drawing/2014/main" id="{B2B6352C-BDE4-4477-B59C-6F5407E63FBE}"/>
                </a:ext>
              </a:extLst>
            </p:cNvPr>
            <p:cNvSpPr/>
            <p:nvPr/>
          </p:nvSpPr>
          <p:spPr>
            <a:xfrm>
              <a:off x="4636586" y="3479642"/>
              <a:ext cx="654842" cy="301305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a:extLst>
                <a:ext uri="{FF2B5EF4-FFF2-40B4-BE49-F238E27FC236}">
                  <a16:creationId xmlns:a16="http://schemas.microsoft.com/office/drawing/2014/main" id="{27EC9F39-5589-431D-9E99-E047012F6122}"/>
                </a:ext>
              </a:extLst>
            </p:cNvPr>
            <p:cNvSpPr/>
            <p:nvPr/>
          </p:nvSpPr>
          <p:spPr>
            <a:xfrm>
              <a:off x="3251119" y="3490677"/>
              <a:ext cx="654842" cy="30020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C6ECBE4F-AE2A-405E-A57C-E4B1C82A8B00}"/>
                </a:ext>
              </a:extLst>
            </p:cNvPr>
            <p:cNvSpPr/>
            <p:nvPr/>
          </p:nvSpPr>
          <p:spPr>
            <a:xfrm>
              <a:off x="3378044" y="358465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14" name="矩形 13">
              <a:extLst>
                <a:ext uri="{FF2B5EF4-FFF2-40B4-BE49-F238E27FC236}">
                  <a16:creationId xmlns:a16="http://schemas.microsoft.com/office/drawing/2014/main" id="{CD90E31D-D273-4477-97E5-26FE2691D9A7}"/>
                </a:ext>
              </a:extLst>
            </p:cNvPr>
            <p:cNvSpPr/>
            <p:nvPr/>
          </p:nvSpPr>
          <p:spPr>
            <a:xfrm>
              <a:off x="3378044" y="41650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sp>
          <p:nvSpPr>
            <p:cNvPr id="15" name="矩形 14">
              <a:extLst>
                <a:ext uri="{FF2B5EF4-FFF2-40B4-BE49-F238E27FC236}">
                  <a16:creationId xmlns:a16="http://schemas.microsoft.com/office/drawing/2014/main" id="{9A410238-6449-4C47-A16A-D75D1C1A7C1C}"/>
                </a:ext>
              </a:extLst>
            </p:cNvPr>
            <p:cNvSpPr/>
            <p:nvPr/>
          </p:nvSpPr>
          <p:spPr>
            <a:xfrm>
              <a:off x="3378042" y="582923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5</a:t>
              </a:r>
            </a:p>
          </p:txBody>
        </p:sp>
        <p:sp>
          <p:nvSpPr>
            <p:cNvPr id="16" name="矩形 15">
              <a:extLst>
                <a:ext uri="{FF2B5EF4-FFF2-40B4-BE49-F238E27FC236}">
                  <a16:creationId xmlns:a16="http://schemas.microsoft.com/office/drawing/2014/main" id="{EAC4B04D-C108-4A11-B2B6-6CF597AE0BF0}"/>
                </a:ext>
              </a:extLst>
            </p:cNvPr>
            <p:cNvSpPr/>
            <p:nvPr/>
          </p:nvSpPr>
          <p:spPr>
            <a:xfrm>
              <a:off x="4764278" y="471120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3</a:t>
              </a:r>
            </a:p>
          </p:txBody>
        </p:sp>
        <p:sp>
          <p:nvSpPr>
            <p:cNvPr id="17" name="矩形 16">
              <a:extLst>
                <a:ext uri="{FF2B5EF4-FFF2-40B4-BE49-F238E27FC236}">
                  <a16:creationId xmlns:a16="http://schemas.microsoft.com/office/drawing/2014/main" id="{EA5DEA76-3A58-4253-AE8B-0340D58856E1}"/>
                </a:ext>
              </a:extLst>
            </p:cNvPr>
            <p:cNvSpPr/>
            <p:nvPr/>
          </p:nvSpPr>
          <p:spPr>
            <a:xfrm>
              <a:off x="4765948" y="5306649"/>
              <a:ext cx="3994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4</a:t>
              </a:r>
            </a:p>
          </p:txBody>
        </p:sp>
        <p:cxnSp>
          <p:nvCxnSpPr>
            <p:cNvPr id="18" name="直接箭头连接符 17">
              <a:extLst>
                <a:ext uri="{FF2B5EF4-FFF2-40B4-BE49-F238E27FC236}">
                  <a16:creationId xmlns:a16="http://schemas.microsoft.com/office/drawing/2014/main" id="{16D504C3-046B-4EAE-85C8-63EAC2506680}"/>
                </a:ext>
              </a:extLst>
            </p:cNvPr>
            <p:cNvCxnSpPr>
              <a:cxnSpLocks/>
              <a:stCxn id="13" idx="2"/>
              <a:endCxn id="14" idx="0"/>
            </p:cNvCxnSpPr>
            <p:nvPr/>
          </p:nvCxnSpPr>
          <p:spPr>
            <a:xfrm>
              <a:off x="3577774" y="3961337"/>
              <a:ext cx="0" cy="20370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矩形 18">
              <a:extLst>
                <a:ext uri="{FF2B5EF4-FFF2-40B4-BE49-F238E27FC236}">
                  <a16:creationId xmlns:a16="http://schemas.microsoft.com/office/drawing/2014/main" id="{07D2A94E-C577-4185-892A-56CCB1FC6B43}"/>
                </a:ext>
              </a:extLst>
            </p:cNvPr>
            <p:cNvSpPr/>
            <p:nvPr/>
          </p:nvSpPr>
          <p:spPr>
            <a:xfrm>
              <a:off x="3378042" y="4713364"/>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20" name="矩形 19">
              <a:extLst>
                <a:ext uri="{FF2B5EF4-FFF2-40B4-BE49-F238E27FC236}">
                  <a16:creationId xmlns:a16="http://schemas.microsoft.com/office/drawing/2014/main" id="{859C1D98-09DD-427D-A126-708766D0FD86}"/>
                </a:ext>
              </a:extLst>
            </p:cNvPr>
            <p:cNvSpPr/>
            <p:nvPr/>
          </p:nvSpPr>
          <p:spPr>
            <a:xfrm>
              <a:off x="3378042" y="5285430"/>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21" name="矩形 20">
              <a:extLst>
                <a:ext uri="{FF2B5EF4-FFF2-40B4-BE49-F238E27FC236}">
                  <a16:creationId xmlns:a16="http://schemas.microsoft.com/office/drawing/2014/main" id="{984AB0A8-0F5F-4FE1-AB98-D8A61081717B}"/>
                </a:ext>
              </a:extLst>
            </p:cNvPr>
            <p:cNvSpPr/>
            <p:nvPr/>
          </p:nvSpPr>
          <p:spPr>
            <a:xfrm>
              <a:off x="4764278" y="3584653"/>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22" name="矩形 21">
              <a:extLst>
                <a:ext uri="{FF2B5EF4-FFF2-40B4-BE49-F238E27FC236}">
                  <a16:creationId xmlns:a16="http://schemas.microsoft.com/office/drawing/2014/main" id="{5492A07E-E6E4-4872-A203-95887796BC8F}"/>
                </a:ext>
              </a:extLst>
            </p:cNvPr>
            <p:cNvSpPr/>
            <p:nvPr/>
          </p:nvSpPr>
          <p:spPr>
            <a:xfrm>
              <a:off x="4777008" y="4165039"/>
              <a:ext cx="374000"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23" name="矩形 22">
              <a:extLst>
                <a:ext uri="{FF2B5EF4-FFF2-40B4-BE49-F238E27FC236}">
                  <a16:creationId xmlns:a16="http://schemas.microsoft.com/office/drawing/2014/main" id="{FD80571F-D40B-4CEA-990E-A36804C65932}"/>
                </a:ext>
              </a:extLst>
            </p:cNvPr>
            <p:cNvSpPr/>
            <p:nvPr/>
          </p:nvSpPr>
          <p:spPr>
            <a:xfrm>
              <a:off x="4764277" y="5843985"/>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cxnSp>
          <p:nvCxnSpPr>
            <p:cNvPr id="24" name="直接箭头连接符 23">
              <a:extLst>
                <a:ext uri="{FF2B5EF4-FFF2-40B4-BE49-F238E27FC236}">
                  <a16:creationId xmlns:a16="http://schemas.microsoft.com/office/drawing/2014/main" id="{CD0C8760-72A5-4D8C-8730-DDD452BD8538}"/>
                </a:ext>
              </a:extLst>
            </p:cNvPr>
            <p:cNvCxnSpPr>
              <a:cxnSpLocks/>
              <a:stCxn id="14" idx="3"/>
              <a:endCxn id="16" idx="1"/>
            </p:cNvCxnSpPr>
            <p:nvPr/>
          </p:nvCxnSpPr>
          <p:spPr>
            <a:xfrm>
              <a:off x="3777503" y="4353381"/>
              <a:ext cx="986775" cy="546167"/>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1E21B02A-589E-4836-BE0B-56D42D5788EA}"/>
                </a:ext>
              </a:extLst>
            </p:cNvPr>
            <p:cNvCxnSpPr>
              <a:cxnSpLocks/>
              <a:stCxn id="17" idx="1"/>
              <a:endCxn id="20" idx="3"/>
            </p:cNvCxnSpPr>
            <p:nvPr/>
          </p:nvCxnSpPr>
          <p:spPr>
            <a:xfrm flipH="1" flipV="1">
              <a:off x="3777501" y="5473772"/>
              <a:ext cx="988447" cy="17543"/>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C9D03FC9-A6EF-43DF-87DD-1EF77B63223C}"/>
                </a:ext>
              </a:extLst>
            </p:cNvPr>
            <p:cNvCxnSpPr>
              <a:cxnSpLocks/>
              <a:stCxn id="16" idx="2"/>
              <a:endCxn id="17" idx="0"/>
            </p:cNvCxnSpPr>
            <p:nvPr/>
          </p:nvCxnSpPr>
          <p:spPr>
            <a:xfrm>
              <a:off x="4964008" y="5087889"/>
              <a:ext cx="1670" cy="21876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BA2A07F7-CE30-4E67-83DB-4E980A4CBAE0}"/>
                </a:ext>
              </a:extLst>
            </p:cNvPr>
            <p:cNvCxnSpPr>
              <a:cxnSpLocks/>
              <a:stCxn id="14" idx="2"/>
              <a:endCxn id="19" idx="0"/>
            </p:cNvCxnSpPr>
            <p:nvPr/>
          </p:nvCxnSpPr>
          <p:spPr>
            <a:xfrm flipH="1">
              <a:off x="3577772" y="4541722"/>
              <a:ext cx="2" cy="17164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直接箭头连接符 27">
              <a:extLst>
                <a:ext uri="{FF2B5EF4-FFF2-40B4-BE49-F238E27FC236}">
                  <a16:creationId xmlns:a16="http://schemas.microsoft.com/office/drawing/2014/main" id="{C2EA7248-5FAC-49CC-A634-930550138433}"/>
                </a:ext>
              </a:extLst>
            </p:cNvPr>
            <p:cNvCxnSpPr>
              <a:cxnSpLocks/>
              <a:stCxn id="19" idx="2"/>
              <a:endCxn id="20" idx="0"/>
            </p:cNvCxnSpPr>
            <p:nvPr/>
          </p:nvCxnSpPr>
          <p:spPr>
            <a:xfrm>
              <a:off x="3577772" y="5090047"/>
              <a:ext cx="0" cy="19538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直接箭头连接符 30">
              <a:extLst>
                <a:ext uri="{FF2B5EF4-FFF2-40B4-BE49-F238E27FC236}">
                  <a16:creationId xmlns:a16="http://schemas.microsoft.com/office/drawing/2014/main" id="{639AF3D9-8BB7-4B2C-86AC-09F6A89797F5}"/>
                </a:ext>
              </a:extLst>
            </p:cNvPr>
            <p:cNvCxnSpPr>
              <a:cxnSpLocks/>
              <a:stCxn id="20" idx="2"/>
              <a:endCxn id="15" idx="0"/>
            </p:cNvCxnSpPr>
            <p:nvPr/>
          </p:nvCxnSpPr>
          <p:spPr>
            <a:xfrm>
              <a:off x="3577772" y="5662113"/>
              <a:ext cx="0" cy="16712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A3C5DE89-3A87-41C6-9D95-F47041D3F7FC}"/>
                </a:ext>
              </a:extLst>
            </p:cNvPr>
            <p:cNvCxnSpPr>
              <a:cxnSpLocks/>
              <a:stCxn id="15" idx="2"/>
            </p:cNvCxnSpPr>
            <p:nvPr/>
          </p:nvCxnSpPr>
          <p:spPr>
            <a:xfrm>
              <a:off x="3577772" y="6205919"/>
              <a:ext cx="0" cy="203256"/>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01E7F4C4-C56F-4B74-9A1E-60DA0E0F65F9}"/>
                </a:ext>
              </a:extLst>
            </p:cNvPr>
            <p:cNvCxnSpPr>
              <a:cxnSpLocks/>
              <a:stCxn id="21" idx="2"/>
              <a:endCxn id="22" idx="0"/>
            </p:cNvCxnSpPr>
            <p:nvPr/>
          </p:nvCxnSpPr>
          <p:spPr>
            <a:xfrm>
              <a:off x="4964008" y="3961336"/>
              <a:ext cx="0" cy="20370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6C00A221-DACB-4247-A9C1-82008304EA95}"/>
                </a:ext>
              </a:extLst>
            </p:cNvPr>
            <p:cNvCxnSpPr>
              <a:cxnSpLocks/>
              <a:stCxn id="22" idx="2"/>
              <a:endCxn id="16" idx="0"/>
            </p:cNvCxnSpPr>
            <p:nvPr/>
          </p:nvCxnSpPr>
          <p:spPr>
            <a:xfrm>
              <a:off x="4964008" y="4541722"/>
              <a:ext cx="0" cy="169484"/>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5" name="直接箭头连接符 34">
              <a:extLst>
                <a:ext uri="{FF2B5EF4-FFF2-40B4-BE49-F238E27FC236}">
                  <a16:creationId xmlns:a16="http://schemas.microsoft.com/office/drawing/2014/main" id="{01032FD0-4908-4956-AB06-9734EAD2A131}"/>
                </a:ext>
              </a:extLst>
            </p:cNvPr>
            <p:cNvCxnSpPr>
              <a:cxnSpLocks/>
              <a:stCxn id="17" idx="2"/>
              <a:endCxn id="23" idx="0"/>
            </p:cNvCxnSpPr>
            <p:nvPr/>
          </p:nvCxnSpPr>
          <p:spPr>
            <a:xfrm flipH="1">
              <a:off x="4964007" y="5675981"/>
              <a:ext cx="1671" cy="168004"/>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6" name="直接箭头连接符 35">
              <a:extLst>
                <a:ext uri="{FF2B5EF4-FFF2-40B4-BE49-F238E27FC236}">
                  <a16:creationId xmlns:a16="http://schemas.microsoft.com/office/drawing/2014/main" id="{D9D1BA68-B142-48F4-95B4-029AA625F678}"/>
                </a:ext>
              </a:extLst>
            </p:cNvPr>
            <p:cNvCxnSpPr>
              <a:cxnSpLocks/>
              <a:stCxn id="23" idx="2"/>
            </p:cNvCxnSpPr>
            <p:nvPr/>
          </p:nvCxnSpPr>
          <p:spPr>
            <a:xfrm flipH="1">
              <a:off x="4963456" y="6220668"/>
              <a:ext cx="551" cy="21139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7" name="文本框 36">
              <a:extLst>
                <a:ext uri="{FF2B5EF4-FFF2-40B4-BE49-F238E27FC236}">
                  <a16:creationId xmlns:a16="http://schemas.microsoft.com/office/drawing/2014/main" id="{4C452F02-9691-4924-9675-F3C16DCAA13E}"/>
                </a:ext>
              </a:extLst>
            </p:cNvPr>
            <p:cNvSpPr txBox="1"/>
            <p:nvPr/>
          </p:nvSpPr>
          <p:spPr>
            <a:xfrm rot="1747804">
              <a:off x="3957070" y="4314883"/>
              <a:ext cx="975554" cy="369332"/>
            </a:xfrm>
            <a:prstGeom prst="rect">
              <a:avLst/>
            </a:prstGeom>
            <a:noFill/>
          </p:spPr>
          <p:txBody>
            <a:bodyPr wrap="square" rtlCol="0">
              <a:spAutoFit/>
            </a:bodyPr>
            <a:lstStyle/>
            <a:p>
              <a:r>
                <a:rPr lang="en-US" altLang="zh-CN" b="1" dirty="0"/>
                <a:t>yield</a:t>
              </a:r>
            </a:p>
          </p:txBody>
        </p:sp>
        <p:sp>
          <p:nvSpPr>
            <p:cNvPr id="38" name="文本框 37">
              <a:extLst>
                <a:ext uri="{FF2B5EF4-FFF2-40B4-BE49-F238E27FC236}">
                  <a16:creationId xmlns:a16="http://schemas.microsoft.com/office/drawing/2014/main" id="{5E260F56-0BE6-475A-B16E-8C12CBE73A22}"/>
                </a:ext>
              </a:extLst>
            </p:cNvPr>
            <p:cNvSpPr txBox="1"/>
            <p:nvPr/>
          </p:nvSpPr>
          <p:spPr>
            <a:xfrm>
              <a:off x="3950932" y="5136006"/>
              <a:ext cx="975554" cy="369332"/>
            </a:xfrm>
            <a:prstGeom prst="rect">
              <a:avLst/>
            </a:prstGeom>
            <a:noFill/>
          </p:spPr>
          <p:txBody>
            <a:bodyPr wrap="square" rtlCol="0">
              <a:spAutoFit/>
            </a:bodyPr>
            <a:lstStyle/>
            <a:p>
              <a:r>
                <a:rPr lang="en-US" altLang="zh-CN" b="1" dirty="0"/>
                <a:t>yield</a:t>
              </a:r>
            </a:p>
          </p:txBody>
        </p:sp>
        <p:sp>
          <p:nvSpPr>
            <p:cNvPr id="39" name="文本框 38">
              <a:extLst>
                <a:ext uri="{FF2B5EF4-FFF2-40B4-BE49-F238E27FC236}">
                  <a16:creationId xmlns:a16="http://schemas.microsoft.com/office/drawing/2014/main" id="{713342EF-26A7-4BFF-8EC1-F2B9283A4086}"/>
                </a:ext>
              </a:extLst>
            </p:cNvPr>
            <p:cNvSpPr txBox="1"/>
            <p:nvPr/>
          </p:nvSpPr>
          <p:spPr>
            <a:xfrm>
              <a:off x="4370204" y="3140730"/>
              <a:ext cx="1186504" cy="369332"/>
            </a:xfrm>
            <a:prstGeom prst="rect">
              <a:avLst/>
            </a:prstGeom>
            <a:noFill/>
          </p:spPr>
          <p:txBody>
            <a:bodyPr wrap="square" rtlCol="0">
              <a:spAutoFit/>
            </a:bodyPr>
            <a:lstStyle/>
            <a:p>
              <a:r>
                <a:rPr lang="en-US" altLang="zh-CN" b="1" dirty="0"/>
                <a:t>Thread 2</a:t>
              </a:r>
            </a:p>
          </p:txBody>
        </p:sp>
        <p:sp>
          <p:nvSpPr>
            <p:cNvPr id="40" name="文本框 39">
              <a:extLst>
                <a:ext uri="{FF2B5EF4-FFF2-40B4-BE49-F238E27FC236}">
                  <a16:creationId xmlns:a16="http://schemas.microsoft.com/office/drawing/2014/main" id="{BD26AA7C-15A2-4D12-AD4C-954D48706F5A}"/>
                </a:ext>
              </a:extLst>
            </p:cNvPr>
            <p:cNvSpPr txBox="1"/>
            <p:nvPr/>
          </p:nvSpPr>
          <p:spPr>
            <a:xfrm>
              <a:off x="2997252" y="3140618"/>
              <a:ext cx="1186504" cy="369332"/>
            </a:xfrm>
            <a:prstGeom prst="rect">
              <a:avLst/>
            </a:prstGeom>
            <a:noFill/>
          </p:spPr>
          <p:txBody>
            <a:bodyPr wrap="square" rtlCol="0">
              <a:spAutoFit/>
            </a:bodyPr>
            <a:lstStyle/>
            <a:p>
              <a:r>
                <a:rPr lang="en-US" altLang="zh-CN" b="1" dirty="0"/>
                <a:t>Thread 1</a:t>
              </a:r>
            </a:p>
          </p:txBody>
        </p:sp>
        <p:sp>
          <p:nvSpPr>
            <p:cNvPr id="41" name="矩形: 圆角 40">
              <a:extLst>
                <a:ext uri="{FF2B5EF4-FFF2-40B4-BE49-F238E27FC236}">
                  <a16:creationId xmlns:a16="http://schemas.microsoft.com/office/drawing/2014/main" id="{E7526A18-E8A6-4BD5-916F-B76A9B7EB829}"/>
                </a:ext>
              </a:extLst>
            </p:cNvPr>
            <p:cNvSpPr/>
            <p:nvPr/>
          </p:nvSpPr>
          <p:spPr>
            <a:xfrm>
              <a:off x="6428344" y="3490677"/>
              <a:ext cx="654842" cy="30020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a:extLst>
                <a:ext uri="{FF2B5EF4-FFF2-40B4-BE49-F238E27FC236}">
                  <a16:creationId xmlns:a16="http://schemas.microsoft.com/office/drawing/2014/main" id="{263C6D1E-AEB7-438D-98AF-ECDC02C1CCA4}"/>
                </a:ext>
              </a:extLst>
            </p:cNvPr>
            <p:cNvSpPr/>
            <p:nvPr/>
          </p:nvSpPr>
          <p:spPr>
            <a:xfrm>
              <a:off x="6555269" y="358465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43" name="矩形 42">
              <a:extLst>
                <a:ext uri="{FF2B5EF4-FFF2-40B4-BE49-F238E27FC236}">
                  <a16:creationId xmlns:a16="http://schemas.microsoft.com/office/drawing/2014/main" id="{9EF59B56-A257-42F1-82E8-61C1F9271973}"/>
                </a:ext>
              </a:extLst>
            </p:cNvPr>
            <p:cNvSpPr/>
            <p:nvPr/>
          </p:nvSpPr>
          <p:spPr>
            <a:xfrm>
              <a:off x="6555269" y="41650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sp>
          <p:nvSpPr>
            <p:cNvPr id="44" name="矩形 43">
              <a:extLst>
                <a:ext uri="{FF2B5EF4-FFF2-40B4-BE49-F238E27FC236}">
                  <a16:creationId xmlns:a16="http://schemas.microsoft.com/office/drawing/2014/main" id="{ABF71A61-B3F1-4F30-838C-D689F60E2FCD}"/>
                </a:ext>
              </a:extLst>
            </p:cNvPr>
            <p:cNvSpPr/>
            <p:nvPr/>
          </p:nvSpPr>
          <p:spPr>
            <a:xfrm>
              <a:off x="6555267" y="582923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5</a:t>
              </a:r>
            </a:p>
          </p:txBody>
        </p:sp>
        <p:cxnSp>
          <p:nvCxnSpPr>
            <p:cNvPr id="45" name="直接箭头连接符 44">
              <a:extLst>
                <a:ext uri="{FF2B5EF4-FFF2-40B4-BE49-F238E27FC236}">
                  <a16:creationId xmlns:a16="http://schemas.microsoft.com/office/drawing/2014/main" id="{1B783081-8561-4C69-A255-0193A8AE8917}"/>
                </a:ext>
              </a:extLst>
            </p:cNvPr>
            <p:cNvCxnSpPr>
              <a:cxnSpLocks/>
              <a:stCxn id="42" idx="2"/>
              <a:endCxn id="43" idx="0"/>
            </p:cNvCxnSpPr>
            <p:nvPr/>
          </p:nvCxnSpPr>
          <p:spPr>
            <a:xfrm>
              <a:off x="6754999" y="3961337"/>
              <a:ext cx="0" cy="20370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6" name="矩形 45">
              <a:extLst>
                <a:ext uri="{FF2B5EF4-FFF2-40B4-BE49-F238E27FC236}">
                  <a16:creationId xmlns:a16="http://schemas.microsoft.com/office/drawing/2014/main" id="{78A28D5D-DB87-4FE4-A541-1F96E4CAED10}"/>
                </a:ext>
              </a:extLst>
            </p:cNvPr>
            <p:cNvSpPr/>
            <p:nvPr/>
          </p:nvSpPr>
          <p:spPr>
            <a:xfrm>
              <a:off x="6555267" y="4713364"/>
              <a:ext cx="399459" cy="3766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3</a:t>
              </a:r>
            </a:p>
          </p:txBody>
        </p:sp>
        <p:sp>
          <p:nvSpPr>
            <p:cNvPr id="47" name="矩形 46">
              <a:extLst>
                <a:ext uri="{FF2B5EF4-FFF2-40B4-BE49-F238E27FC236}">
                  <a16:creationId xmlns:a16="http://schemas.microsoft.com/office/drawing/2014/main" id="{477FA23B-F8D1-4451-BEDA-7154F5665E6E}"/>
                </a:ext>
              </a:extLst>
            </p:cNvPr>
            <p:cNvSpPr/>
            <p:nvPr/>
          </p:nvSpPr>
          <p:spPr>
            <a:xfrm>
              <a:off x="6555267" y="5285430"/>
              <a:ext cx="399459" cy="3766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4</a:t>
              </a:r>
            </a:p>
          </p:txBody>
        </p:sp>
        <p:cxnSp>
          <p:nvCxnSpPr>
            <p:cNvPr id="48" name="直接箭头连接符 47">
              <a:extLst>
                <a:ext uri="{FF2B5EF4-FFF2-40B4-BE49-F238E27FC236}">
                  <a16:creationId xmlns:a16="http://schemas.microsoft.com/office/drawing/2014/main" id="{48E0B7CE-BF4E-46F8-96C0-EE175E2CBE61}"/>
                </a:ext>
              </a:extLst>
            </p:cNvPr>
            <p:cNvCxnSpPr>
              <a:cxnSpLocks/>
              <a:stCxn id="43" idx="2"/>
              <a:endCxn id="46" idx="0"/>
            </p:cNvCxnSpPr>
            <p:nvPr/>
          </p:nvCxnSpPr>
          <p:spPr>
            <a:xfrm flipH="1">
              <a:off x="6754997" y="4541722"/>
              <a:ext cx="2" cy="17164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9" name="直接箭头连接符 48">
              <a:extLst>
                <a:ext uri="{FF2B5EF4-FFF2-40B4-BE49-F238E27FC236}">
                  <a16:creationId xmlns:a16="http://schemas.microsoft.com/office/drawing/2014/main" id="{52034D8D-564D-477B-B7E8-F33B17D04806}"/>
                </a:ext>
              </a:extLst>
            </p:cNvPr>
            <p:cNvCxnSpPr>
              <a:cxnSpLocks/>
              <a:stCxn id="46" idx="2"/>
              <a:endCxn id="47" idx="0"/>
            </p:cNvCxnSpPr>
            <p:nvPr/>
          </p:nvCxnSpPr>
          <p:spPr>
            <a:xfrm>
              <a:off x="6754997" y="5090047"/>
              <a:ext cx="0" cy="19538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直接箭头连接符 49">
              <a:extLst>
                <a:ext uri="{FF2B5EF4-FFF2-40B4-BE49-F238E27FC236}">
                  <a16:creationId xmlns:a16="http://schemas.microsoft.com/office/drawing/2014/main" id="{9D1314A7-369A-41B8-BD0F-4B6D8C8AC683}"/>
                </a:ext>
              </a:extLst>
            </p:cNvPr>
            <p:cNvCxnSpPr>
              <a:cxnSpLocks/>
              <a:stCxn id="47" idx="2"/>
              <a:endCxn id="44" idx="0"/>
            </p:cNvCxnSpPr>
            <p:nvPr/>
          </p:nvCxnSpPr>
          <p:spPr>
            <a:xfrm>
              <a:off x="6754997" y="5662113"/>
              <a:ext cx="0" cy="16712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直接箭头连接符 50">
              <a:extLst>
                <a:ext uri="{FF2B5EF4-FFF2-40B4-BE49-F238E27FC236}">
                  <a16:creationId xmlns:a16="http://schemas.microsoft.com/office/drawing/2014/main" id="{E8E69C70-FDFE-4893-9215-6E2EA3A56337}"/>
                </a:ext>
              </a:extLst>
            </p:cNvPr>
            <p:cNvCxnSpPr>
              <a:cxnSpLocks/>
              <a:stCxn id="44" idx="2"/>
            </p:cNvCxnSpPr>
            <p:nvPr/>
          </p:nvCxnSpPr>
          <p:spPr>
            <a:xfrm>
              <a:off x="6754997" y="6205919"/>
              <a:ext cx="0" cy="203256"/>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文本框 51">
              <a:extLst>
                <a:ext uri="{FF2B5EF4-FFF2-40B4-BE49-F238E27FC236}">
                  <a16:creationId xmlns:a16="http://schemas.microsoft.com/office/drawing/2014/main" id="{BB1A1DE3-CF16-4105-95E6-6DA21515816D}"/>
                </a:ext>
              </a:extLst>
            </p:cNvPr>
            <p:cNvSpPr txBox="1"/>
            <p:nvPr/>
          </p:nvSpPr>
          <p:spPr>
            <a:xfrm>
              <a:off x="5362392" y="4574311"/>
              <a:ext cx="1186504" cy="369332"/>
            </a:xfrm>
            <a:prstGeom prst="rect">
              <a:avLst/>
            </a:prstGeom>
            <a:noFill/>
          </p:spPr>
          <p:txBody>
            <a:bodyPr wrap="square" rtlCol="0">
              <a:spAutoFit/>
            </a:bodyPr>
            <a:lstStyle/>
            <a:p>
              <a:r>
                <a:rPr lang="en-US" altLang="zh-CN" b="1" dirty="0"/>
                <a:t>Linking</a:t>
              </a:r>
            </a:p>
          </p:txBody>
        </p:sp>
        <p:sp>
          <p:nvSpPr>
            <p:cNvPr id="53" name="箭头: 下 52">
              <a:extLst>
                <a:ext uri="{FF2B5EF4-FFF2-40B4-BE49-F238E27FC236}">
                  <a16:creationId xmlns:a16="http://schemas.microsoft.com/office/drawing/2014/main" id="{6A17620F-C29A-4EA2-BEC1-F530A889FCD4}"/>
                </a:ext>
              </a:extLst>
            </p:cNvPr>
            <p:cNvSpPr/>
            <p:nvPr/>
          </p:nvSpPr>
          <p:spPr>
            <a:xfrm rot="16200000">
              <a:off x="5754536" y="4599399"/>
              <a:ext cx="273164" cy="88237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a:extLst>
                <a:ext uri="{FF2B5EF4-FFF2-40B4-BE49-F238E27FC236}">
                  <a16:creationId xmlns:a16="http://schemas.microsoft.com/office/drawing/2014/main" id="{9EFA7389-FC1A-46B7-B935-58790DD32C58}"/>
                </a:ext>
              </a:extLst>
            </p:cNvPr>
            <p:cNvSpPr txBox="1"/>
            <p:nvPr/>
          </p:nvSpPr>
          <p:spPr>
            <a:xfrm>
              <a:off x="5932446" y="3140618"/>
              <a:ext cx="1633604" cy="369332"/>
            </a:xfrm>
            <a:prstGeom prst="rect">
              <a:avLst/>
            </a:prstGeom>
            <a:noFill/>
          </p:spPr>
          <p:txBody>
            <a:bodyPr wrap="square" rtlCol="0">
              <a:spAutoFit/>
            </a:bodyPr>
            <a:lstStyle/>
            <a:p>
              <a:r>
                <a:rPr lang="en-US" altLang="zh-CN" b="1" dirty="0"/>
                <a:t>Threads {1,2}</a:t>
              </a:r>
            </a:p>
          </p:txBody>
        </p:sp>
      </p:grpSp>
      <p:sp>
        <p:nvSpPr>
          <p:cNvPr id="55" name="文本框 54">
            <a:extLst>
              <a:ext uri="{FF2B5EF4-FFF2-40B4-BE49-F238E27FC236}">
                <a16:creationId xmlns:a16="http://schemas.microsoft.com/office/drawing/2014/main" id="{0F7FBC4C-20EE-40FA-A395-E6A04DB33199}"/>
              </a:ext>
            </a:extLst>
          </p:cNvPr>
          <p:cNvSpPr txBox="1"/>
          <p:nvPr/>
        </p:nvSpPr>
        <p:spPr>
          <a:xfrm>
            <a:off x="7362980" y="3992753"/>
            <a:ext cx="2467437" cy="923330"/>
          </a:xfrm>
          <a:prstGeom prst="rect">
            <a:avLst/>
          </a:prstGeom>
          <a:noFill/>
        </p:spPr>
        <p:txBody>
          <a:bodyPr wrap="square" rtlCol="0">
            <a:spAutoFit/>
          </a:bodyPr>
          <a:lstStyle/>
          <a:p>
            <a:r>
              <a:rPr lang="en-US" altLang="zh-CN" b="1" dirty="0"/>
              <a:t>Compile to Independent and Finite Stacks?</a:t>
            </a:r>
          </a:p>
        </p:txBody>
      </p:sp>
      <p:sp>
        <p:nvSpPr>
          <p:cNvPr id="56" name="箭头: 下 55">
            <a:extLst>
              <a:ext uri="{FF2B5EF4-FFF2-40B4-BE49-F238E27FC236}">
                <a16:creationId xmlns:a16="http://schemas.microsoft.com/office/drawing/2014/main" id="{39B69143-5CE7-4D25-B599-873FBE1A582C}"/>
              </a:ext>
            </a:extLst>
          </p:cNvPr>
          <p:cNvSpPr/>
          <p:nvPr/>
        </p:nvSpPr>
        <p:spPr>
          <a:xfrm rot="16200000">
            <a:off x="8071845" y="4112225"/>
            <a:ext cx="360071" cy="1895766"/>
          </a:xfrm>
          <a:prstGeom prst="downArrow">
            <a:avLst>
              <a:gd name="adj1" fmla="val 5000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a:extLst>
              <a:ext uri="{FF2B5EF4-FFF2-40B4-BE49-F238E27FC236}">
                <a16:creationId xmlns:a16="http://schemas.microsoft.com/office/drawing/2014/main" id="{26AC5E71-B4F0-4FBD-999E-39F197B84DF5}"/>
              </a:ext>
            </a:extLst>
          </p:cNvPr>
          <p:cNvSpPr txBox="1"/>
          <p:nvPr/>
        </p:nvSpPr>
        <p:spPr>
          <a:xfrm>
            <a:off x="489986" y="4413777"/>
            <a:ext cx="2467437" cy="923330"/>
          </a:xfrm>
          <a:prstGeom prst="rect">
            <a:avLst/>
          </a:prstGeom>
          <a:noFill/>
        </p:spPr>
        <p:txBody>
          <a:bodyPr wrap="square" rtlCol="0">
            <a:spAutoFit/>
          </a:bodyPr>
          <a:lstStyle/>
          <a:p>
            <a:r>
              <a:rPr lang="en-US" altLang="zh-CN" b="1" dirty="0">
                <a:solidFill>
                  <a:schemeClr val="bg2">
                    <a:lumMod val="50000"/>
                  </a:schemeClr>
                </a:solidFill>
              </a:rPr>
              <a:t>Certified Concurrent</a:t>
            </a:r>
          </a:p>
          <a:p>
            <a:r>
              <a:rPr lang="en-US" altLang="zh-CN" b="1" dirty="0">
                <a:solidFill>
                  <a:schemeClr val="bg2">
                    <a:lumMod val="50000"/>
                  </a:schemeClr>
                </a:solidFill>
              </a:rPr>
              <a:t>Abstraction Layers</a:t>
            </a:r>
          </a:p>
          <a:p>
            <a:r>
              <a:rPr lang="en-US" altLang="zh-CN" b="1" dirty="0">
                <a:solidFill>
                  <a:schemeClr val="bg2">
                    <a:lumMod val="50000"/>
                  </a:schemeClr>
                </a:solidFill>
              </a:rPr>
              <a:t>(Gu et. al, PLDI’18)</a:t>
            </a:r>
          </a:p>
        </p:txBody>
      </p:sp>
    </p:spTree>
    <p:custDataLst>
      <p:tags r:id="rId1"/>
    </p:custDataLst>
    <p:extLst>
      <p:ext uri="{BB962C8B-B14F-4D97-AF65-F5344CB8AC3E}">
        <p14:creationId xmlns:p14="http://schemas.microsoft.com/office/powerpoint/2010/main" val="3448945905"/>
      </p:ext>
    </p:extLst>
  </p:cSld>
  <p:clrMapOvr>
    <a:masterClrMapping/>
  </p:clrMapOvr>
  <mc:AlternateContent xmlns:mc="http://schemas.openxmlformats.org/markup-compatibility/2006" xmlns:p14="http://schemas.microsoft.com/office/powerpoint/2010/main">
    <mc:Choice Requires="p14">
      <p:transition p14:dur="10" advTm="88714"/>
    </mc:Choice>
    <mc:Fallback xmlns="">
      <p:transition advTm="887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500"/>
                                        <p:tgtEl>
                                          <p:spTgt spid="5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500"/>
                                        <p:tgtEl>
                                          <p:spTgt spid="56"/>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5" grpId="0"/>
      <p:bldP spid="56" grpId="0" animBg="1"/>
      <p:bldP spid="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6A0A77-1ED3-4097-ADF6-2336D4CB67E9}"/>
              </a:ext>
            </a:extLst>
          </p:cNvPr>
          <p:cNvSpPr>
            <a:spLocks noGrp="1"/>
          </p:cNvSpPr>
          <p:nvPr>
            <p:ph type="title"/>
          </p:nvPr>
        </p:nvSpPr>
        <p:spPr/>
        <p:txBody>
          <a:bodyPr>
            <a:normAutofit/>
          </a:bodyPr>
          <a:lstStyle/>
          <a:p>
            <a:r>
              <a:rPr lang="en-US" altLang="zh-CN" dirty="0"/>
              <a:t>New Approach to Support Finite Stacks</a:t>
            </a:r>
            <a:endParaRPr lang="zh-CN" altLang="en-US" dirty="0"/>
          </a:p>
        </p:txBody>
      </p:sp>
      <p:sp>
        <p:nvSpPr>
          <p:cNvPr id="3" name="内容占位符 2">
            <a:extLst>
              <a:ext uri="{FF2B5EF4-FFF2-40B4-BE49-F238E27FC236}">
                <a16:creationId xmlns:a16="http://schemas.microsoft.com/office/drawing/2014/main" id="{7CE8A978-8943-46D6-A9DC-8B82B125E208}"/>
              </a:ext>
            </a:extLst>
          </p:cNvPr>
          <p:cNvSpPr>
            <a:spLocks noGrp="1"/>
          </p:cNvSpPr>
          <p:nvPr>
            <p:ph idx="1"/>
          </p:nvPr>
        </p:nvSpPr>
        <p:spPr/>
        <p:txBody>
          <a:bodyPr/>
          <a:lstStyle/>
          <a:p>
            <a:r>
              <a:rPr lang="en-US" altLang="zh-CN" b="1" dirty="0"/>
              <a:t>Background: Stack-Aware </a:t>
            </a:r>
            <a:r>
              <a:rPr lang="en-US" altLang="zh-CN" b="1" dirty="0" err="1"/>
              <a:t>CompCert</a:t>
            </a:r>
            <a:r>
              <a:rPr lang="en-US" altLang="zh-CN" b="1" dirty="0"/>
              <a:t> [Wang et al, POPL 2019]: </a:t>
            </a:r>
          </a:p>
          <a:p>
            <a:pPr lvl="1"/>
            <a:r>
              <a:rPr lang="en-US" altLang="zh-CN" dirty="0"/>
              <a:t>First extension with a finite and contiguous stack</a:t>
            </a:r>
          </a:p>
          <a:p>
            <a:pPr lvl="1"/>
            <a:r>
              <a:rPr lang="en-US" altLang="zh-CN" dirty="0"/>
              <a:t>No increase of stack consumption in compilation</a:t>
            </a:r>
          </a:p>
          <a:p>
            <a:pPr lvl="1"/>
            <a:r>
              <a:rPr lang="en-US" altLang="zh-CN" dirty="0"/>
              <a:t>Key Technique</a:t>
            </a:r>
            <a:r>
              <a:rPr lang="en-US" altLang="zh-CN" b="1" dirty="0"/>
              <a:t>: </a:t>
            </a:r>
            <a:r>
              <a:rPr lang="en-US" altLang="zh-CN" dirty="0">
                <a:solidFill>
                  <a:srgbClr val="FF0000"/>
                </a:solidFill>
              </a:rPr>
              <a:t>Abstract stack </a:t>
            </a:r>
            <a:r>
              <a:rPr lang="en-US" altLang="zh-CN" dirty="0"/>
              <a:t>in the memory model</a:t>
            </a:r>
          </a:p>
          <a:p>
            <a:pPr marL="457200" lvl="1" indent="0">
              <a:buNone/>
            </a:pPr>
            <a:endParaRPr lang="en-US" altLang="zh-CN" dirty="0"/>
          </a:p>
          <a:p>
            <a:r>
              <a:rPr lang="en-US" altLang="zh-CN" b="1" dirty="0"/>
              <a:t>Observation: </a:t>
            </a:r>
            <a:r>
              <a:rPr lang="en-US" altLang="zh-CN" dirty="0"/>
              <a:t>Abstract stack describes properties of memory space</a:t>
            </a:r>
            <a:endParaRPr lang="en-US" altLang="zh-CN" b="1" dirty="0"/>
          </a:p>
          <a:p>
            <a:r>
              <a:rPr lang="en-US" altLang="zh-CN" b="1" dirty="0"/>
              <a:t>Stack-Aware Nominal </a:t>
            </a:r>
            <a:r>
              <a:rPr lang="en-US" altLang="zh-CN" b="1" dirty="0" err="1"/>
              <a:t>CompCert</a:t>
            </a:r>
            <a:endParaRPr lang="en-US" altLang="zh-CN" b="1" dirty="0"/>
          </a:p>
          <a:p>
            <a:pPr lvl="1"/>
            <a:r>
              <a:rPr lang="en-US" altLang="zh-CN" dirty="0"/>
              <a:t>Absorb the abstract stack into support:</a:t>
            </a:r>
          </a:p>
          <a:p>
            <a:pPr lvl="1"/>
            <a:endParaRPr lang="en-US" altLang="zh-CN" dirty="0"/>
          </a:p>
          <a:p>
            <a:pPr lvl="1"/>
            <a:endParaRPr lang="en-US" altLang="zh-CN" dirty="0"/>
          </a:p>
          <a:p>
            <a:pPr lvl="1"/>
            <a:r>
              <a:rPr lang="en-US" altLang="zh-CN" dirty="0"/>
              <a:t>Significantly simplified proofs for preservation of stack consumption</a:t>
            </a:r>
          </a:p>
        </p:txBody>
      </p:sp>
      <p:sp>
        <p:nvSpPr>
          <p:cNvPr id="4" name="灯片编号占位符 3">
            <a:extLst>
              <a:ext uri="{FF2B5EF4-FFF2-40B4-BE49-F238E27FC236}">
                <a16:creationId xmlns:a16="http://schemas.microsoft.com/office/drawing/2014/main" id="{D06E9052-34DC-404E-AE7E-CC6B22F9EEE1}"/>
              </a:ext>
            </a:extLst>
          </p:cNvPr>
          <p:cNvSpPr>
            <a:spLocks noGrp="1"/>
          </p:cNvSpPr>
          <p:nvPr>
            <p:ph type="sldNum" sz="quarter" idx="12"/>
          </p:nvPr>
        </p:nvSpPr>
        <p:spPr/>
        <p:txBody>
          <a:bodyPr/>
          <a:lstStyle/>
          <a:p>
            <a:fld id="{2D41EB45-D69C-409E-BB76-CE8D45961290}" type="slidenum">
              <a:rPr lang="zh-CN" altLang="en-US" smtClean="0"/>
              <a:pPr/>
              <a:t>18</a:t>
            </a:fld>
            <a:endParaRPr lang="zh-CN" altLang="en-US" dirty="0"/>
          </a:p>
        </p:txBody>
      </p:sp>
      <p:sp>
        <p:nvSpPr>
          <p:cNvPr id="10" name="文本框 9">
            <a:extLst>
              <a:ext uri="{FF2B5EF4-FFF2-40B4-BE49-F238E27FC236}">
                <a16:creationId xmlns:a16="http://schemas.microsoft.com/office/drawing/2014/main" id="{FAE34282-3C7E-44AA-84C9-2C711AF8E22B}"/>
              </a:ext>
            </a:extLst>
          </p:cNvPr>
          <p:cNvSpPr txBox="1"/>
          <p:nvPr/>
        </p:nvSpPr>
        <p:spPr>
          <a:xfrm>
            <a:off x="3048000" y="4325945"/>
            <a:ext cx="6096000" cy="369332"/>
          </a:xfrm>
          <a:prstGeom prst="rect">
            <a:avLst/>
          </a:prstGeom>
          <a:noFill/>
        </p:spPr>
        <p:txBody>
          <a:bodyPr wrap="square">
            <a:spAutoFit/>
          </a:bodyPr>
          <a:lstStyle/>
          <a:p>
            <a:r>
              <a:rPr lang="en-US" altLang="zh-CN" dirty="0">
                <a:solidFill>
                  <a:srgbClr val="00B050"/>
                </a:solidFill>
                <a:latin typeface="Franklin Gothic Medium Cond" panose="020B0606030402020204" pitchFamily="34" charset="0"/>
              </a:rPr>
              <a:t>Record</a:t>
            </a:r>
            <a:r>
              <a:rPr lang="en-US" altLang="zh-CN" dirty="0">
                <a:latin typeface="Franklin Gothic Medium Cond" panose="020B0606030402020204" pitchFamily="34" charset="0"/>
              </a:rPr>
              <a:t> sup := {global: </a:t>
            </a:r>
            <a:r>
              <a:rPr lang="en-US" altLang="zh-CN" dirty="0">
                <a:solidFill>
                  <a:schemeClr val="accent2">
                    <a:lumMod val="50000"/>
                  </a:schemeClr>
                </a:solidFill>
                <a:latin typeface="Franklin Gothic Medium Cond" panose="020B0606030402020204" pitchFamily="34" charset="0"/>
              </a:rPr>
              <a:t>list</a:t>
            </a:r>
            <a:r>
              <a:rPr lang="en-US" altLang="zh-CN" dirty="0">
                <a:latin typeface="Franklin Gothic Medium Cond" panose="020B0606030402020204" pitchFamily="34" charset="0"/>
              </a:rPr>
              <a:t> ident; stack: </a:t>
            </a:r>
            <a:r>
              <a:rPr lang="en-US" altLang="zh-CN" dirty="0" err="1">
                <a:latin typeface="Franklin Gothic Medium Cond" panose="020B0606030402020204" pitchFamily="34" charset="0"/>
              </a:rPr>
              <a:t>stree</a:t>
            </a:r>
            <a:r>
              <a:rPr lang="en-US" altLang="zh-CN" dirty="0">
                <a:latin typeface="Franklin Gothic Medium Cond" panose="020B0606030402020204" pitchFamily="34" charset="0"/>
              </a:rPr>
              <a:t>; </a:t>
            </a:r>
            <a:r>
              <a:rPr lang="en-US" altLang="zh-CN" dirty="0" err="1">
                <a:solidFill>
                  <a:srgbClr val="FF0000"/>
                </a:solidFill>
                <a:latin typeface="Franklin Gothic Medium Cond" panose="020B0606030402020204" pitchFamily="34" charset="0"/>
              </a:rPr>
              <a:t>astack</a:t>
            </a:r>
            <a:r>
              <a:rPr lang="en-US" altLang="zh-CN" dirty="0">
                <a:solidFill>
                  <a:srgbClr val="FF0000"/>
                </a:solidFill>
                <a:latin typeface="Franklin Gothic Medium Cond" panose="020B0606030402020204" pitchFamily="34" charset="0"/>
              </a:rPr>
              <a:t>: </a:t>
            </a:r>
            <a:r>
              <a:rPr lang="en-US" altLang="zh-CN" dirty="0" err="1">
                <a:solidFill>
                  <a:srgbClr val="FF0000"/>
                </a:solidFill>
                <a:latin typeface="Franklin Gothic Medium Cond" panose="020B0606030402020204" pitchFamily="34" charset="0"/>
              </a:rPr>
              <a:t>stackadt</a:t>
            </a:r>
            <a:r>
              <a:rPr lang="en-US" altLang="zh-CN" dirty="0">
                <a:latin typeface="Franklin Gothic Medium Cond" panose="020B0606030402020204" pitchFamily="34" charset="0"/>
              </a:rPr>
              <a:t>}.</a:t>
            </a:r>
          </a:p>
        </p:txBody>
      </p:sp>
    </p:spTree>
    <p:custDataLst>
      <p:tags r:id="rId1"/>
    </p:custDataLst>
    <p:extLst>
      <p:ext uri="{BB962C8B-B14F-4D97-AF65-F5344CB8AC3E}">
        <p14:creationId xmlns:p14="http://schemas.microsoft.com/office/powerpoint/2010/main" val="3198615893"/>
      </p:ext>
    </p:extLst>
  </p:cSld>
  <p:clrMapOvr>
    <a:masterClrMapping/>
  </p:clrMapOvr>
  <mc:AlternateContent xmlns:mc="http://schemas.openxmlformats.org/markup-compatibility/2006" xmlns:p14="http://schemas.microsoft.com/office/powerpoint/2010/main">
    <mc:Choice Requires="p14">
      <p:transition p14:dur="10" advTm="56318"/>
    </mc:Choice>
    <mc:Fallback xmlns="">
      <p:transition advTm="563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C555DE-37CB-4806-B36B-8B601D1327C6}"/>
              </a:ext>
            </a:extLst>
          </p:cNvPr>
          <p:cNvSpPr>
            <a:spLocks noGrp="1"/>
          </p:cNvSpPr>
          <p:nvPr>
            <p:ph type="title"/>
          </p:nvPr>
        </p:nvSpPr>
        <p:spPr/>
        <p:txBody>
          <a:bodyPr/>
          <a:lstStyle/>
          <a:p>
            <a:r>
              <a:rPr lang="en-US" altLang="zh-CN" dirty="0"/>
              <a:t>Multi-Stack </a:t>
            </a:r>
            <a:r>
              <a:rPr lang="en-US" altLang="zh-CN" dirty="0" err="1"/>
              <a:t>CompCert</a:t>
            </a:r>
            <a:endParaRPr lang="zh-CN" altLang="en-US" dirty="0"/>
          </a:p>
        </p:txBody>
      </p:sp>
      <p:sp>
        <p:nvSpPr>
          <p:cNvPr id="3" name="内容占位符 2">
            <a:extLst>
              <a:ext uri="{FF2B5EF4-FFF2-40B4-BE49-F238E27FC236}">
                <a16:creationId xmlns:a16="http://schemas.microsoft.com/office/drawing/2014/main" id="{7D10E12E-D375-497B-A43E-C2CB0D80C147}"/>
              </a:ext>
            </a:extLst>
          </p:cNvPr>
          <p:cNvSpPr>
            <a:spLocks noGrp="1"/>
          </p:cNvSpPr>
          <p:nvPr>
            <p:ph idx="1"/>
          </p:nvPr>
        </p:nvSpPr>
        <p:spPr/>
        <p:txBody>
          <a:bodyPr/>
          <a:lstStyle/>
          <a:p>
            <a:pPr marL="457200" indent="-457200">
              <a:buFont typeface="+mj-lt"/>
              <a:buAutoNum type="arabicPeriod"/>
            </a:pPr>
            <a:r>
              <a:rPr lang="en-US" altLang="zh-CN" dirty="0"/>
              <a:t>Merge stack frames into finite and contiguous stacks</a:t>
            </a:r>
          </a:p>
          <a:p>
            <a:pPr marL="457200" indent="-457200">
              <a:buFont typeface="+mj-lt"/>
              <a:buAutoNum type="arabicPeriod"/>
            </a:pPr>
            <a:r>
              <a:rPr lang="en-US" altLang="zh-CN" dirty="0"/>
              <a:t>Add multiple stacks that grow independently </a:t>
            </a:r>
            <a:endParaRPr lang="zh-CN" altLang="en-US" dirty="0"/>
          </a:p>
        </p:txBody>
      </p:sp>
      <p:sp>
        <p:nvSpPr>
          <p:cNvPr id="4" name="灯片编号占位符 3">
            <a:extLst>
              <a:ext uri="{FF2B5EF4-FFF2-40B4-BE49-F238E27FC236}">
                <a16:creationId xmlns:a16="http://schemas.microsoft.com/office/drawing/2014/main" id="{FF0F240C-A5E5-4C3D-AF8B-59AB3AF94F90}"/>
              </a:ext>
            </a:extLst>
          </p:cNvPr>
          <p:cNvSpPr>
            <a:spLocks noGrp="1"/>
          </p:cNvSpPr>
          <p:nvPr>
            <p:ph type="sldNum" sz="quarter" idx="12"/>
          </p:nvPr>
        </p:nvSpPr>
        <p:spPr/>
        <p:txBody>
          <a:bodyPr/>
          <a:lstStyle/>
          <a:p>
            <a:fld id="{2D41EB45-D69C-409E-BB76-CE8D45961290}" type="slidenum">
              <a:rPr lang="zh-CN" altLang="en-US" smtClean="0"/>
              <a:pPr/>
              <a:t>19</a:t>
            </a:fld>
            <a:endParaRPr lang="zh-CN" altLang="en-US" dirty="0"/>
          </a:p>
        </p:txBody>
      </p:sp>
      <p:grpSp>
        <p:nvGrpSpPr>
          <p:cNvPr id="5" name="组合 4">
            <a:extLst>
              <a:ext uri="{FF2B5EF4-FFF2-40B4-BE49-F238E27FC236}">
                <a16:creationId xmlns:a16="http://schemas.microsoft.com/office/drawing/2014/main" id="{8DF89AE3-C2A8-4978-AB0D-A59D72A899F6}"/>
              </a:ext>
            </a:extLst>
          </p:cNvPr>
          <p:cNvGrpSpPr/>
          <p:nvPr/>
        </p:nvGrpSpPr>
        <p:grpSpPr>
          <a:xfrm>
            <a:off x="1228659" y="3016579"/>
            <a:ext cx="9734682" cy="1502959"/>
            <a:chOff x="859854" y="2687558"/>
            <a:chExt cx="9734682" cy="1502959"/>
          </a:xfrm>
        </p:grpSpPr>
        <p:grpSp>
          <p:nvGrpSpPr>
            <p:cNvPr id="6" name="组合 5">
              <a:extLst>
                <a:ext uri="{FF2B5EF4-FFF2-40B4-BE49-F238E27FC236}">
                  <a16:creationId xmlns:a16="http://schemas.microsoft.com/office/drawing/2014/main" id="{38724311-6D52-453C-9556-9FD59D802422}"/>
                </a:ext>
              </a:extLst>
            </p:cNvPr>
            <p:cNvGrpSpPr/>
            <p:nvPr/>
          </p:nvGrpSpPr>
          <p:grpSpPr>
            <a:xfrm>
              <a:off x="859854" y="2693141"/>
              <a:ext cx="7221604" cy="1497376"/>
              <a:chOff x="741249" y="4213475"/>
              <a:chExt cx="7221604" cy="1497376"/>
            </a:xfrm>
          </p:grpSpPr>
          <p:cxnSp>
            <p:nvCxnSpPr>
              <p:cNvPr id="12" name="直接箭头连接符 11">
                <a:extLst>
                  <a:ext uri="{FF2B5EF4-FFF2-40B4-BE49-F238E27FC236}">
                    <a16:creationId xmlns:a16="http://schemas.microsoft.com/office/drawing/2014/main" id="{339B5F1E-7B61-4F9F-BA38-7CF1FD66DC42}"/>
                  </a:ext>
                </a:extLst>
              </p:cNvPr>
              <p:cNvCxnSpPr>
                <a:cxnSpLocks/>
                <a:stCxn id="13" idx="3"/>
                <a:endCxn id="14" idx="1"/>
              </p:cNvCxnSpPr>
              <p:nvPr/>
            </p:nvCxnSpPr>
            <p:spPr>
              <a:xfrm flipV="1">
                <a:off x="2376312" y="4584428"/>
                <a:ext cx="1889540" cy="660"/>
              </a:xfrm>
              <a:prstGeom prst="straightConnector1">
                <a:avLst/>
              </a:prstGeom>
              <a:ln w="6350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3" name="矩形: 圆角 12">
                <a:extLst>
                  <a:ext uri="{FF2B5EF4-FFF2-40B4-BE49-F238E27FC236}">
                    <a16:creationId xmlns:a16="http://schemas.microsoft.com/office/drawing/2014/main" id="{72D93FFA-56B4-4F41-B66E-BC2D4F2B0A24}"/>
                  </a:ext>
                </a:extLst>
              </p:cNvPr>
              <p:cNvSpPr/>
              <p:nvPr/>
            </p:nvSpPr>
            <p:spPr>
              <a:xfrm>
                <a:off x="741249" y="4241956"/>
                <a:ext cx="1635063" cy="68626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C Module</a:t>
                </a:r>
                <a:endParaRPr lang="zh-CN" altLang="en-US" dirty="0">
                  <a:latin typeface="Arial" panose="020B0604020202020204" pitchFamily="34" charset="0"/>
                  <a:cs typeface="Arial" panose="020B0604020202020204" pitchFamily="34" charset="0"/>
                </a:endParaRPr>
              </a:p>
            </p:txBody>
          </p:sp>
          <p:sp>
            <p:nvSpPr>
              <p:cNvPr id="14" name="矩形: 圆角 13">
                <a:extLst>
                  <a:ext uri="{FF2B5EF4-FFF2-40B4-BE49-F238E27FC236}">
                    <a16:creationId xmlns:a16="http://schemas.microsoft.com/office/drawing/2014/main" id="{8D8BA29D-401B-454B-8D31-18398ED2407A}"/>
                  </a:ext>
                </a:extLst>
              </p:cNvPr>
              <p:cNvSpPr/>
              <p:nvPr/>
            </p:nvSpPr>
            <p:spPr>
              <a:xfrm>
                <a:off x="4265852" y="4241956"/>
                <a:ext cx="1230193" cy="6849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X86</a:t>
                </a:r>
              </a:p>
              <a:p>
                <a:pPr algn="ctr"/>
                <a:r>
                  <a:rPr lang="en-US" altLang="zh-CN" dirty="0" err="1">
                    <a:latin typeface="Arial" panose="020B0604020202020204" pitchFamily="34" charset="0"/>
                    <a:cs typeface="Arial" panose="020B0604020202020204" pitchFamily="34" charset="0"/>
                  </a:rPr>
                  <a:t>Asm</a:t>
                </a:r>
                <a:endParaRPr lang="zh-CN" altLang="en-US" dirty="0">
                  <a:latin typeface="Arial" panose="020B0604020202020204" pitchFamily="34" charset="0"/>
                  <a:cs typeface="Arial" panose="020B0604020202020204" pitchFamily="34" charset="0"/>
                </a:endParaRPr>
              </a:p>
            </p:txBody>
          </p:sp>
          <p:cxnSp>
            <p:nvCxnSpPr>
              <p:cNvPr id="15" name="直接箭头连接符 14">
                <a:extLst>
                  <a:ext uri="{FF2B5EF4-FFF2-40B4-BE49-F238E27FC236}">
                    <a16:creationId xmlns:a16="http://schemas.microsoft.com/office/drawing/2014/main" id="{731E6864-173F-433B-B551-AA52000259CB}"/>
                  </a:ext>
                </a:extLst>
              </p:cNvPr>
              <p:cNvCxnSpPr>
                <a:cxnSpLocks/>
                <a:stCxn id="14" idx="3"/>
                <a:endCxn id="16" idx="1"/>
              </p:cNvCxnSpPr>
              <p:nvPr/>
            </p:nvCxnSpPr>
            <p:spPr>
              <a:xfrm>
                <a:off x="5496045" y="4584428"/>
                <a:ext cx="1096446" cy="1320"/>
              </a:xfrm>
              <a:prstGeom prst="straightConnector1">
                <a:avLst/>
              </a:prstGeom>
              <a:ln w="635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6" name="矩形: 圆角 15">
                <a:extLst>
                  <a:ext uri="{FF2B5EF4-FFF2-40B4-BE49-F238E27FC236}">
                    <a16:creationId xmlns:a16="http://schemas.microsoft.com/office/drawing/2014/main" id="{8C831F6E-42D6-49E9-85C8-80F30870DE88}"/>
                  </a:ext>
                </a:extLst>
              </p:cNvPr>
              <p:cNvSpPr/>
              <p:nvPr/>
            </p:nvSpPr>
            <p:spPr>
              <a:xfrm>
                <a:off x="6592491" y="4243276"/>
                <a:ext cx="1370362" cy="6849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cs typeface="Arial" panose="020B0604020202020204" pitchFamily="34" charset="0"/>
                  </a:rPr>
                  <a:t>Multi-Stack </a:t>
                </a:r>
                <a:r>
                  <a:rPr lang="en-US" altLang="zh-CN" dirty="0" err="1">
                    <a:latin typeface="Arial" panose="020B0604020202020204" pitchFamily="34" charset="0"/>
                    <a:cs typeface="Arial" panose="020B0604020202020204" pitchFamily="34" charset="0"/>
                  </a:rPr>
                  <a:t>Asm</a:t>
                </a:r>
                <a:endParaRPr lang="zh-CN" altLang="en-US" dirty="0">
                  <a:latin typeface="Arial" panose="020B0604020202020204" pitchFamily="34" charset="0"/>
                  <a:cs typeface="Arial" panose="020B0604020202020204" pitchFamily="34" charset="0"/>
                </a:endParaRPr>
              </a:p>
            </p:txBody>
          </p:sp>
          <p:pic>
            <p:nvPicPr>
              <p:cNvPr id="17" name="内容占位符 4">
                <a:extLst>
                  <a:ext uri="{FF2B5EF4-FFF2-40B4-BE49-F238E27FC236}">
                    <a16:creationId xmlns:a16="http://schemas.microsoft.com/office/drawing/2014/main" id="{5A8AD854-9938-4A70-9A99-9B347BD994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7973" y="4213475"/>
                <a:ext cx="254881" cy="254881"/>
              </a:xfrm>
              <a:prstGeom prst="rect">
                <a:avLst/>
              </a:prstGeom>
            </p:spPr>
          </p:pic>
          <p:pic>
            <p:nvPicPr>
              <p:cNvPr id="18" name="内容占位符 4">
                <a:extLst>
                  <a:ext uri="{FF2B5EF4-FFF2-40B4-BE49-F238E27FC236}">
                    <a16:creationId xmlns:a16="http://schemas.microsoft.com/office/drawing/2014/main" id="{D183AE79-4CF6-44AA-BB53-B4ABBAEA35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3791" y="4218352"/>
                <a:ext cx="254881" cy="254881"/>
              </a:xfrm>
              <a:prstGeom prst="rect">
                <a:avLst/>
              </a:prstGeom>
            </p:spPr>
          </p:pic>
          <p:sp>
            <p:nvSpPr>
              <p:cNvPr id="19" name="文本框 18">
                <a:extLst>
                  <a:ext uri="{FF2B5EF4-FFF2-40B4-BE49-F238E27FC236}">
                    <a16:creationId xmlns:a16="http://schemas.microsoft.com/office/drawing/2014/main" id="{9BA70378-7493-4312-8936-57DBE072B8C8}"/>
                  </a:ext>
                </a:extLst>
              </p:cNvPr>
              <p:cNvSpPr txBox="1"/>
              <p:nvPr/>
            </p:nvSpPr>
            <p:spPr>
              <a:xfrm>
                <a:off x="2329256" y="4633633"/>
                <a:ext cx="2177144" cy="1077218"/>
              </a:xfrm>
              <a:prstGeom prst="rect">
                <a:avLst/>
              </a:prstGeom>
              <a:noFill/>
            </p:spPr>
            <p:txBody>
              <a:bodyPr wrap="square" rtlCol="0">
                <a:spAutoFit/>
              </a:bodyPr>
              <a:lstStyle/>
              <a:p>
                <a:r>
                  <a:rPr lang="en-US" altLang="zh-CN" sz="1600" b="1" dirty="0">
                    <a:latin typeface="Arial" panose="020B0604020202020204" pitchFamily="34" charset="0"/>
                    <a:cs typeface="Arial" panose="020B0604020202020204" pitchFamily="34" charset="0"/>
                  </a:rPr>
                  <a:t>Stack-Aware Nominal </a:t>
                </a:r>
                <a:r>
                  <a:rPr lang="en-US" altLang="zh-CN" sz="1600" b="1" dirty="0" err="1">
                    <a:latin typeface="Arial" panose="020B0604020202020204" pitchFamily="34" charset="0"/>
                    <a:cs typeface="Arial" panose="020B0604020202020204" pitchFamily="34" charset="0"/>
                  </a:rPr>
                  <a:t>CompCert</a:t>
                </a:r>
                <a:endParaRPr lang="en-US" altLang="zh-CN" sz="1600" b="1" dirty="0">
                  <a:latin typeface="Arial" panose="020B0604020202020204" pitchFamily="34" charset="0"/>
                  <a:cs typeface="Arial" panose="020B0604020202020204" pitchFamily="34" charset="0"/>
                </a:endParaRPr>
              </a:p>
              <a:p>
                <a:endParaRPr lang="en-US" altLang="zh-CN" sz="1600" b="1" dirty="0">
                  <a:latin typeface="Arial" panose="020B0604020202020204" pitchFamily="34" charset="0"/>
                  <a:cs typeface="Arial" panose="020B0604020202020204" pitchFamily="34" charset="0"/>
                </a:endParaRPr>
              </a:p>
              <a:p>
                <a:endParaRPr lang="zh-CN" altLang="en-US" sz="1600" b="1" dirty="0">
                  <a:latin typeface="Arial" panose="020B0604020202020204" pitchFamily="34" charset="0"/>
                  <a:cs typeface="Arial" panose="020B0604020202020204" pitchFamily="34" charset="0"/>
                </a:endParaRPr>
              </a:p>
            </p:txBody>
          </p:sp>
        </p:grpSp>
        <p:cxnSp>
          <p:nvCxnSpPr>
            <p:cNvPr id="7" name="直接箭头连接符 6">
              <a:extLst>
                <a:ext uri="{FF2B5EF4-FFF2-40B4-BE49-F238E27FC236}">
                  <a16:creationId xmlns:a16="http://schemas.microsoft.com/office/drawing/2014/main" id="{DC294930-4BF6-42C1-BFEB-E99975AB0253}"/>
                </a:ext>
              </a:extLst>
            </p:cNvPr>
            <p:cNvCxnSpPr>
              <a:cxnSpLocks/>
              <a:stCxn id="16" idx="3"/>
              <a:endCxn id="8" idx="1"/>
            </p:cNvCxnSpPr>
            <p:nvPr/>
          </p:nvCxnSpPr>
          <p:spPr>
            <a:xfrm>
              <a:off x="8081458" y="3065414"/>
              <a:ext cx="1276502" cy="0"/>
            </a:xfrm>
            <a:prstGeom prst="straightConnector1">
              <a:avLst/>
            </a:prstGeom>
            <a:ln w="635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8" name="矩形: 圆角 7">
              <a:extLst>
                <a:ext uri="{FF2B5EF4-FFF2-40B4-BE49-F238E27FC236}">
                  <a16:creationId xmlns:a16="http://schemas.microsoft.com/office/drawing/2014/main" id="{42AEA0F9-855A-4E44-AA77-0BF644999822}"/>
                </a:ext>
              </a:extLst>
            </p:cNvPr>
            <p:cNvSpPr/>
            <p:nvPr/>
          </p:nvSpPr>
          <p:spPr>
            <a:xfrm>
              <a:off x="9357960" y="2722942"/>
              <a:ext cx="1236576" cy="6849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latin typeface="Arial" panose="020B0604020202020204" pitchFamily="34" charset="0"/>
                  <a:cs typeface="Arial" panose="020B0604020202020204" pitchFamily="34" charset="0"/>
                </a:rPr>
                <a:t>RealAsm</a:t>
              </a:r>
              <a:endParaRPr lang="zh-CN" altLang="en-US" dirty="0">
                <a:latin typeface="Arial" panose="020B0604020202020204" pitchFamily="34" charset="0"/>
                <a:cs typeface="Arial" panose="020B0604020202020204" pitchFamily="34" charset="0"/>
              </a:endParaRPr>
            </a:p>
          </p:txBody>
        </p:sp>
        <p:sp>
          <p:nvSpPr>
            <p:cNvPr id="9" name="文本框 8">
              <a:extLst>
                <a:ext uri="{FF2B5EF4-FFF2-40B4-BE49-F238E27FC236}">
                  <a16:creationId xmlns:a16="http://schemas.microsoft.com/office/drawing/2014/main" id="{D18E9DA1-A4BC-4100-9D35-3F6E22648F71}"/>
                </a:ext>
              </a:extLst>
            </p:cNvPr>
            <p:cNvSpPr txBox="1"/>
            <p:nvPr/>
          </p:nvSpPr>
          <p:spPr>
            <a:xfrm>
              <a:off x="5663621" y="3118312"/>
              <a:ext cx="1230193" cy="830997"/>
            </a:xfrm>
            <a:prstGeom prst="rect">
              <a:avLst/>
            </a:prstGeom>
            <a:noFill/>
          </p:spPr>
          <p:txBody>
            <a:bodyPr wrap="square" rtlCol="0">
              <a:spAutoFit/>
            </a:bodyPr>
            <a:lstStyle/>
            <a:p>
              <a:r>
                <a:rPr lang="en-US" altLang="zh-CN" sz="1600" b="1" dirty="0">
                  <a:latin typeface="Arial" panose="020B0604020202020204" pitchFamily="34" charset="0"/>
                  <a:cs typeface="Arial" panose="020B0604020202020204" pitchFamily="34" charset="0"/>
                </a:rPr>
                <a:t>Stack</a:t>
              </a:r>
            </a:p>
            <a:p>
              <a:r>
                <a:rPr lang="en-US" altLang="zh-CN" sz="1600" b="1" dirty="0">
                  <a:latin typeface="Arial" panose="020B0604020202020204" pitchFamily="34" charset="0"/>
                  <a:cs typeface="Arial" panose="020B0604020202020204" pitchFamily="34" charset="0"/>
                </a:rPr>
                <a:t>Merging</a:t>
              </a:r>
            </a:p>
            <a:p>
              <a:endParaRPr lang="zh-CN" altLang="en-US" sz="1600" b="1" dirty="0">
                <a:latin typeface="Arial" panose="020B0604020202020204" pitchFamily="34" charset="0"/>
                <a:cs typeface="Arial" panose="020B0604020202020204" pitchFamily="34" charset="0"/>
              </a:endParaRPr>
            </a:p>
          </p:txBody>
        </p:sp>
        <p:pic>
          <p:nvPicPr>
            <p:cNvPr id="10" name="内容占位符 4">
              <a:extLst>
                <a:ext uri="{FF2B5EF4-FFF2-40B4-BE49-F238E27FC236}">
                  <a16:creationId xmlns:a16="http://schemas.microsoft.com/office/drawing/2014/main" id="{AB4C3E97-4546-48FD-8D82-A34A28AE2F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90657" y="2687558"/>
              <a:ext cx="254881" cy="254881"/>
            </a:xfrm>
            <a:prstGeom prst="rect">
              <a:avLst/>
            </a:prstGeom>
          </p:spPr>
        </p:pic>
        <p:sp>
          <p:nvSpPr>
            <p:cNvPr id="11" name="文本框 10">
              <a:extLst>
                <a:ext uri="{FF2B5EF4-FFF2-40B4-BE49-F238E27FC236}">
                  <a16:creationId xmlns:a16="http://schemas.microsoft.com/office/drawing/2014/main" id="{1FE9823F-E8F9-4613-8539-E63AF80D5153}"/>
                </a:ext>
              </a:extLst>
            </p:cNvPr>
            <p:cNvSpPr txBox="1"/>
            <p:nvPr/>
          </p:nvSpPr>
          <p:spPr>
            <a:xfrm>
              <a:off x="8165300" y="3091600"/>
              <a:ext cx="1365102" cy="1077218"/>
            </a:xfrm>
            <a:prstGeom prst="rect">
              <a:avLst/>
            </a:prstGeom>
            <a:noFill/>
          </p:spPr>
          <p:txBody>
            <a:bodyPr wrap="square" rtlCol="0">
              <a:spAutoFit/>
            </a:bodyPr>
            <a:lstStyle/>
            <a:p>
              <a:r>
                <a:rPr lang="en-US" altLang="zh-CN" sz="1600" b="1" dirty="0">
                  <a:latin typeface="Arial" panose="020B0604020202020204" pitchFamily="34" charset="0"/>
                  <a:cs typeface="Arial" panose="020B0604020202020204" pitchFamily="34" charset="0"/>
                </a:rPr>
                <a:t>Pseudo-Instruction</a:t>
              </a:r>
            </a:p>
            <a:p>
              <a:r>
                <a:rPr lang="en-US" altLang="zh-CN" sz="1600" b="1" dirty="0">
                  <a:latin typeface="Arial" panose="020B0604020202020204" pitchFamily="34" charset="0"/>
                  <a:cs typeface="Arial" panose="020B0604020202020204" pitchFamily="34" charset="0"/>
                </a:rPr>
                <a:t>Elimination</a:t>
              </a:r>
            </a:p>
            <a:p>
              <a:endParaRPr lang="zh-CN" altLang="en-US" sz="1600" b="1" dirty="0">
                <a:latin typeface="Arial" panose="020B0604020202020204" pitchFamily="34" charset="0"/>
                <a:cs typeface="Arial" panose="020B0604020202020204" pitchFamily="34" charset="0"/>
              </a:endParaRPr>
            </a:p>
          </p:txBody>
        </p:sp>
      </p:grpSp>
      <p:sp>
        <p:nvSpPr>
          <p:cNvPr id="20" name="矩形: 圆角 19">
            <a:extLst>
              <a:ext uri="{FF2B5EF4-FFF2-40B4-BE49-F238E27FC236}">
                <a16:creationId xmlns:a16="http://schemas.microsoft.com/office/drawing/2014/main" id="{865C4964-5070-472F-BF62-18E0C81D069F}"/>
              </a:ext>
            </a:extLst>
          </p:cNvPr>
          <p:cNvSpPr/>
          <p:nvPr/>
        </p:nvSpPr>
        <p:spPr>
          <a:xfrm>
            <a:off x="4003410" y="5001516"/>
            <a:ext cx="4155855" cy="76758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b="1" dirty="0">
                <a:solidFill>
                  <a:schemeClr val="tx1"/>
                </a:solidFill>
              </a:rPr>
              <a:t>Nominal Memory Model </a:t>
            </a:r>
          </a:p>
          <a:p>
            <a:pPr algn="ctr"/>
            <a:r>
              <a:rPr lang="en-US" altLang="zh-CN" sz="1800" b="1" dirty="0">
                <a:solidFill>
                  <a:schemeClr val="tx1"/>
                </a:solidFill>
              </a:rPr>
              <a:t>with Multiple Stack</a:t>
            </a:r>
            <a:endParaRPr lang="zh-CN" altLang="en-US" sz="1800" b="1" dirty="0">
              <a:solidFill>
                <a:schemeClr val="tx1"/>
              </a:solidFill>
            </a:endParaRPr>
          </a:p>
        </p:txBody>
      </p:sp>
      <p:sp>
        <p:nvSpPr>
          <p:cNvPr id="22" name="文本框 21">
            <a:extLst>
              <a:ext uri="{FF2B5EF4-FFF2-40B4-BE49-F238E27FC236}">
                <a16:creationId xmlns:a16="http://schemas.microsoft.com/office/drawing/2014/main" id="{E1B33960-489E-4330-A7B3-F17634642B02}"/>
              </a:ext>
            </a:extLst>
          </p:cNvPr>
          <p:cNvSpPr txBox="1"/>
          <p:nvPr/>
        </p:nvSpPr>
        <p:spPr>
          <a:xfrm>
            <a:off x="4889382" y="5931004"/>
            <a:ext cx="3970080" cy="369332"/>
          </a:xfrm>
          <a:prstGeom prst="rect">
            <a:avLst/>
          </a:prstGeom>
          <a:noFill/>
        </p:spPr>
        <p:txBody>
          <a:bodyPr wrap="square">
            <a:spAutoFit/>
          </a:bodyPr>
          <a:lstStyle/>
          <a:p>
            <a:r>
              <a:rPr lang="en-US" altLang="zh-CN" b="1" dirty="0">
                <a:solidFill>
                  <a:schemeClr val="accent1"/>
                </a:solidFill>
              </a:rPr>
              <a:t>Multi-Stack </a:t>
            </a:r>
            <a:r>
              <a:rPr lang="en-US" altLang="zh-CN" b="1" dirty="0" err="1">
                <a:solidFill>
                  <a:schemeClr val="accent1"/>
                </a:solidFill>
              </a:rPr>
              <a:t>CompCert</a:t>
            </a:r>
            <a:endParaRPr lang="en-US" altLang="zh-CN" b="1" dirty="0">
              <a:solidFill>
                <a:schemeClr val="accent1"/>
              </a:solidFill>
            </a:endParaRPr>
          </a:p>
        </p:txBody>
      </p:sp>
      <p:sp>
        <p:nvSpPr>
          <p:cNvPr id="23" name="右大括号 22">
            <a:extLst>
              <a:ext uri="{FF2B5EF4-FFF2-40B4-BE49-F238E27FC236}">
                <a16:creationId xmlns:a16="http://schemas.microsoft.com/office/drawing/2014/main" id="{43783801-91A4-4D2D-8FBD-7AD898D98FAA}"/>
              </a:ext>
            </a:extLst>
          </p:cNvPr>
          <p:cNvSpPr/>
          <p:nvPr/>
        </p:nvSpPr>
        <p:spPr>
          <a:xfrm rot="5400000">
            <a:off x="5590561" y="-257656"/>
            <a:ext cx="887690" cy="9611495"/>
          </a:xfrm>
          <a:prstGeom prst="rightBrace">
            <a:avLst>
              <a:gd name="adj1" fmla="val 73746"/>
              <a:gd name="adj2" fmla="val 4843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4" name="文本框 23">
            <a:extLst>
              <a:ext uri="{FF2B5EF4-FFF2-40B4-BE49-F238E27FC236}">
                <a16:creationId xmlns:a16="http://schemas.microsoft.com/office/drawing/2014/main" id="{6748D8E7-9C00-4580-88AD-44BAE5E59E17}"/>
              </a:ext>
            </a:extLst>
          </p:cNvPr>
          <p:cNvSpPr txBox="1"/>
          <p:nvPr/>
        </p:nvSpPr>
        <p:spPr>
          <a:xfrm>
            <a:off x="2046190" y="2205921"/>
            <a:ext cx="7515893" cy="369332"/>
          </a:xfrm>
          <a:prstGeom prst="rect">
            <a:avLst/>
          </a:prstGeom>
          <a:noFill/>
        </p:spPr>
        <p:txBody>
          <a:bodyPr wrap="square">
            <a:spAutoFit/>
          </a:bodyPr>
          <a:lstStyle/>
          <a:p>
            <a:r>
              <a:rPr lang="en-US" altLang="zh-CN" dirty="0">
                <a:solidFill>
                  <a:srgbClr val="00B050"/>
                </a:solidFill>
                <a:latin typeface="Franklin Gothic Medium Cond" panose="020B0606030402020204" pitchFamily="34" charset="0"/>
              </a:rPr>
              <a:t>Record</a:t>
            </a:r>
            <a:r>
              <a:rPr lang="en-US" altLang="zh-CN" dirty="0">
                <a:latin typeface="Franklin Gothic Medium Cond" panose="020B0606030402020204" pitchFamily="34" charset="0"/>
              </a:rPr>
              <a:t> sup := {global: </a:t>
            </a:r>
            <a:r>
              <a:rPr lang="en-US" altLang="zh-CN" dirty="0">
                <a:solidFill>
                  <a:schemeClr val="accent2">
                    <a:lumMod val="50000"/>
                  </a:schemeClr>
                </a:solidFill>
                <a:latin typeface="Franklin Gothic Medium Cond" panose="020B0606030402020204" pitchFamily="34" charset="0"/>
              </a:rPr>
              <a:t>list</a:t>
            </a:r>
            <a:r>
              <a:rPr lang="en-US" altLang="zh-CN" dirty="0">
                <a:latin typeface="Franklin Gothic Medium Cond" panose="020B0606030402020204" pitchFamily="34" charset="0"/>
              </a:rPr>
              <a:t> ident; stack: </a:t>
            </a:r>
            <a:r>
              <a:rPr lang="en-US" altLang="zh-CN" dirty="0">
                <a:solidFill>
                  <a:srgbClr val="FF0000"/>
                </a:solidFill>
                <a:latin typeface="Franklin Gothic Medium Cond" panose="020B0606030402020204" pitchFamily="34" charset="0"/>
              </a:rPr>
              <a:t>list</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stree</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astack</a:t>
            </a:r>
            <a:r>
              <a:rPr lang="en-US" altLang="zh-CN" dirty="0">
                <a:latin typeface="Franklin Gothic Medium Cond" panose="020B0606030402020204" pitchFamily="34" charset="0"/>
              </a:rPr>
              <a:t>: </a:t>
            </a:r>
            <a:r>
              <a:rPr lang="en-US" altLang="zh-CN" dirty="0">
                <a:solidFill>
                  <a:srgbClr val="FF0000"/>
                </a:solidFill>
                <a:latin typeface="Franklin Gothic Medium Cond" panose="020B0606030402020204" pitchFamily="34" charset="0"/>
              </a:rPr>
              <a:t>list</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stackadt</a:t>
            </a:r>
            <a:r>
              <a:rPr lang="en-US" altLang="zh-CN" dirty="0">
                <a:latin typeface="Franklin Gothic Medium Cond" panose="020B0606030402020204" pitchFamily="34" charset="0"/>
              </a:rPr>
              <a:t>; </a:t>
            </a:r>
            <a:r>
              <a:rPr lang="en-US" altLang="zh-CN" dirty="0" err="1">
                <a:solidFill>
                  <a:srgbClr val="FF0000"/>
                </a:solidFill>
                <a:latin typeface="Franklin Gothic Medium Cond" panose="020B0606030402020204" pitchFamily="34" charset="0"/>
              </a:rPr>
              <a:t>thread_id</a:t>
            </a:r>
            <a:r>
              <a:rPr lang="en-US" altLang="zh-CN" dirty="0">
                <a:solidFill>
                  <a:srgbClr val="FF0000"/>
                </a:solidFill>
                <a:latin typeface="Franklin Gothic Medium Cond" panose="020B0606030402020204" pitchFamily="34" charset="0"/>
              </a:rPr>
              <a:t>: </a:t>
            </a:r>
            <a:r>
              <a:rPr lang="en-US" altLang="zh-CN" dirty="0" err="1">
                <a:solidFill>
                  <a:srgbClr val="FF0000"/>
                </a:solidFill>
                <a:latin typeface="Franklin Gothic Medium Cond" panose="020B0606030402020204" pitchFamily="34" charset="0"/>
              </a:rPr>
              <a:t>nat</a:t>
            </a:r>
            <a:r>
              <a:rPr lang="en-US" altLang="zh-CN" dirty="0">
                <a:latin typeface="Franklin Gothic Medium Cond" panose="020B0606030402020204" pitchFamily="34" charset="0"/>
              </a:rPr>
              <a:t>}.</a:t>
            </a:r>
          </a:p>
        </p:txBody>
      </p:sp>
    </p:spTree>
    <p:custDataLst>
      <p:tags r:id="rId1"/>
    </p:custDataLst>
    <p:extLst>
      <p:ext uri="{BB962C8B-B14F-4D97-AF65-F5344CB8AC3E}">
        <p14:creationId xmlns:p14="http://schemas.microsoft.com/office/powerpoint/2010/main" val="2919389483"/>
      </p:ext>
    </p:extLst>
  </p:cSld>
  <p:clrMapOvr>
    <a:masterClrMapping/>
  </p:clrMapOvr>
  <mc:AlternateContent xmlns:mc="http://schemas.openxmlformats.org/markup-compatibility/2006" xmlns:p14="http://schemas.microsoft.com/office/powerpoint/2010/main">
    <mc:Choice Requires="p14">
      <p:transition p14:dur="10" advTm="44778"/>
    </mc:Choice>
    <mc:Fallback xmlns="">
      <p:transition advTm="447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B1E323-D944-46F0-B237-9EDB6258870B}"/>
              </a:ext>
            </a:extLst>
          </p:cNvPr>
          <p:cNvSpPr>
            <a:spLocks noGrp="1"/>
          </p:cNvSpPr>
          <p:nvPr>
            <p:ph type="title"/>
          </p:nvPr>
        </p:nvSpPr>
        <p:spPr/>
        <p:txBody>
          <a:bodyPr>
            <a:normAutofit/>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19D37700-D679-4124-A81E-2ECA86C1A48C}"/>
              </a:ext>
            </a:extLst>
          </p:cNvPr>
          <p:cNvSpPr>
            <a:spLocks noGrp="1"/>
          </p:cNvSpPr>
          <p:nvPr>
            <p:ph idx="1"/>
          </p:nvPr>
        </p:nvSpPr>
        <p:spPr>
          <a:xfrm>
            <a:off x="838200" y="1176441"/>
            <a:ext cx="10515600" cy="5040923"/>
          </a:xfrm>
        </p:spPr>
        <p:txBody>
          <a:bodyPr/>
          <a:lstStyle/>
          <a:p>
            <a:r>
              <a:rPr lang="en-US" altLang="zh-CN" b="1" dirty="0"/>
              <a:t>Memory Models in Verified Compilation</a:t>
            </a:r>
          </a:p>
          <a:p>
            <a:pPr lvl="1"/>
            <a:r>
              <a:rPr lang="en-US" altLang="zh-CN" dirty="0"/>
              <a:t>Semantics for languages based on some memory model</a:t>
            </a:r>
          </a:p>
          <a:p>
            <a:pPr lvl="1"/>
            <a:r>
              <a:rPr lang="en-US" altLang="zh-CN" dirty="0"/>
              <a:t>Prove </a:t>
            </a:r>
            <a:r>
              <a:rPr lang="en-US" altLang="zh-CN" dirty="0">
                <a:solidFill>
                  <a:srgbClr val="FF0000"/>
                </a:solidFill>
              </a:rPr>
              <a:t>preservation of semantics</a:t>
            </a:r>
            <a:r>
              <a:rPr lang="en-US" altLang="zh-CN" dirty="0"/>
              <a:t> with </a:t>
            </a:r>
            <a:r>
              <a:rPr lang="en-US" altLang="zh-CN" dirty="0">
                <a:solidFill>
                  <a:srgbClr val="FF0000"/>
                </a:solidFill>
              </a:rPr>
              <a:t>memory invariants</a:t>
            </a:r>
            <a:endParaRPr lang="zh-CN" altLang="en-US" dirty="0">
              <a:solidFill>
                <a:srgbClr val="FF0000"/>
              </a:solidFill>
            </a:endParaRPr>
          </a:p>
        </p:txBody>
      </p:sp>
      <p:sp>
        <p:nvSpPr>
          <p:cNvPr id="4" name="灯片编号占位符 3">
            <a:extLst>
              <a:ext uri="{FF2B5EF4-FFF2-40B4-BE49-F238E27FC236}">
                <a16:creationId xmlns:a16="http://schemas.microsoft.com/office/drawing/2014/main" id="{B467BD8D-BE02-405F-AE7E-4937D1690481}"/>
              </a:ext>
            </a:extLst>
          </p:cNvPr>
          <p:cNvSpPr>
            <a:spLocks noGrp="1"/>
          </p:cNvSpPr>
          <p:nvPr>
            <p:ph type="sldNum" sz="quarter" idx="12"/>
          </p:nvPr>
        </p:nvSpPr>
        <p:spPr/>
        <p:txBody>
          <a:bodyPr/>
          <a:lstStyle/>
          <a:p>
            <a:fld id="{2D41EB45-D69C-409E-BB76-CE8D45961290}" type="slidenum">
              <a:rPr lang="zh-CN" altLang="en-US" smtClean="0"/>
              <a:pPr/>
              <a:t>2</a:t>
            </a:fld>
            <a:endParaRPr lang="zh-CN" altLang="en-US" dirty="0"/>
          </a:p>
        </p:txBody>
      </p:sp>
      <p:grpSp>
        <p:nvGrpSpPr>
          <p:cNvPr id="8" name="组合 7">
            <a:extLst>
              <a:ext uri="{FF2B5EF4-FFF2-40B4-BE49-F238E27FC236}">
                <a16:creationId xmlns:a16="http://schemas.microsoft.com/office/drawing/2014/main" id="{66F1EBB2-BF9E-4E22-92E3-AED0E47A2A4A}"/>
              </a:ext>
            </a:extLst>
          </p:cNvPr>
          <p:cNvGrpSpPr/>
          <p:nvPr/>
        </p:nvGrpSpPr>
        <p:grpSpPr>
          <a:xfrm>
            <a:off x="1432766" y="2596663"/>
            <a:ext cx="9015715" cy="2621992"/>
            <a:chOff x="1409320" y="2432539"/>
            <a:chExt cx="9015715" cy="2621992"/>
          </a:xfrm>
        </p:grpSpPr>
        <p:sp>
          <p:nvSpPr>
            <p:cNvPr id="57" name="矩形 56">
              <a:extLst>
                <a:ext uri="{FF2B5EF4-FFF2-40B4-BE49-F238E27FC236}">
                  <a16:creationId xmlns:a16="http://schemas.microsoft.com/office/drawing/2014/main" id="{168A4717-FEA6-42F0-ACE9-EEB790B08E66}"/>
                </a:ext>
              </a:extLst>
            </p:cNvPr>
            <p:cNvSpPr/>
            <p:nvPr/>
          </p:nvSpPr>
          <p:spPr>
            <a:xfrm>
              <a:off x="2848919" y="2432539"/>
              <a:ext cx="1385415" cy="262199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8" name="文本框 47">
              <a:extLst>
                <a:ext uri="{FF2B5EF4-FFF2-40B4-BE49-F238E27FC236}">
                  <a16:creationId xmlns:a16="http://schemas.microsoft.com/office/drawing/2014/main" id="{C9A1BAC7-225F-4F00-9329-EF88E968E5AD}"/>
                </a:ext>
              </a:extLst>
            </p:cNvPr>
            <p:cNvSpPr txBox="1"/>
            <p:nvPr/>
          </p:nvSpPr>
          <p:spPr>
            <a:xfrm>
              <a:off x="4459632" y="2922152"/>
              <a:ext cx="1162879" cy="369332"/>
            </a:xfrm>
            <a:prstGeom prst="rect">
              <a:avLst/>
            </a:prstGeom>
            <a:noFill/>
          </p:spPr>
          <p:txBody>
            <a:bodyPr wrap="square" rtlCol="0">
              <a:spAutoFit/>
            </a:bodyPr>
            <a:lstStyle/>
            <a:p>
              <a:r>
                <a:rPr lang="en-US" altLang="zh-CN" b="1" dirty="0"/>
                <a:t>Compile</a:t>
              </a:r>
              <a:endParaRPr lang="zh-CN" altLang="en-US" b="1" dirty="0"/>
            </a:p>
          </p:txBody>
        </p:sp>
        <p:sp>
          <p:nvSpPr>
            <p:cNvPr id="49" name="文本框 48">
              <a:extLst>
                <a:ext uri="{FF2B5EF4-FFF2-40B4-BE49-F238E27FC236}">
                  <a16:creationId xmlns:a16="http://schemas.microsoft.com/office/drawing/2014/main" id="{4B3678D3-18DF-40DA-8CB0-79B1473CEEF3}"/>
                </a:ext>
              </a:extLst>
            </p:cNvPr>
            <p:cNvSpPr txBox="1"/>
            <p:nvPr/>
          </p:nvSpPr>
          <p:spPr>
            <a:xfrm>
              <a:off x="1450592" y="3142415"/>
              <a:ext cx="1313394" cy="369332"/>
            </a:xfrm>
            <a:prstGeom prst="rect">
              <a:avLst/>
            </a:prstGeom>
            <a:noFill/>
          </p:spPr>
          <p:txBody>
            <a:bodyPr wrap="square" rtlCol="0">
              <a:spAutoFit/>
            </a:bodyPr>
            <a:lstStyle/>
            <a:p>
              <a:r>
                <a:rPr lang="en-US" altLang="zh-CN" b="1" dirty="0"/>
                <a:t>Programs:</a:t>
              </a:r>
              <a:endParaRPr lang="zh-CN" altLang="en-US" b="1" dirty="0"/>
            </a:p>
          </p:txBody>
        </p:sp>
        <p:sp>
          <p:nvSpPr>
            <p:cNvPr id="50" name="文本框 49">
              <a:extLst>
                <a:ext uri="{FF2B5EF4-FFF2-40B4-BE49-F238E27FC236}">
                  <a16:creationId xmlns:a16="http://schemas.microsoft.com/office/drawing/2014/main" id="{1B5C24DD-77D7-4237-9264-5F326465070E}"/>
                </a:ext>
              </a:extLst>
            </p:cNvPr>
            <p:cNvSpPr txBox="1"/>
            <p:nvPr/>
          </p:nvSpPr>
          <p:spPr>
            <a:xfrm>
              <a:off x="1409320" y="4056732"/>
              <a:ext cx="1385415" cy="369332"/>
            </a:xfrm>
            <a:prstGeom prst="rect">
              <a:avLst/>
            </a:prstGeom>
            <a:noFill/>
          </p:spPr>
          <p:txBody>
            <a:bodyPr wrap="square" rtlCol="0">
              <a:spAutoFit/>
            </a:bodyPr>
            <a:lstStyle/>
            <a:p>
              <a:r>
                <a:rPr lang="en-US" altLang="zh-CN" b="1" dirty="0"/>
                <a:t>Semantics:</a:t>
              </a:r>
              <a:endParaRPr lang="zh-CN" altLang="en-US" b="1" dirty="0"/>
            </a:p>
          </p:txBody>
        </p:sp>
        <p:sp>
          <p:nvSpPr>
            <p:cNvPr id="52" name="文本框 51">
              <a:extLst>
                <a:ext uri="{FF2B5EF4-FFF2-40B4-BE49-F238E27FC236}">
                  <a16:creationId xmlns:a16="http://schemas.microsoft.com/office/drawing/2014/main" id="{56EA3EBD-AED2-4818-9485-DCBE68B6CBEB}"/>
                </a:ext>
              </a:extLst>
            </p:cNvPr>
            <p:cNvSpPr txBox="1"/>
            <p:nvPr/>
          </p:nvSpPr>
          <p:spPr>
            <a:xfrm>
              <a:off x="7480162" y="2915557"/>
              <a:ext cx="1162879" cy="369332"/>
            </a:xfrm>
            <a:prstGeom prst="rect">
              <a:avLst/>
            </a:prstGeom>
            <a:noFill/>
          </p:spPr>
          <p:txBody>
            <a:bodyPr wrap="square" rtlCol="0">
              <a:spAutoFit/>
            </a:bodyPr>
            <a:lstStyle/>
            <a:p>
              <a:r>
                <a:rPr lang="en-US" altLang="zh-CN" b="1" dirty="0"/>
                <a:t>Compile</a:t>
              </a:r>
              <a:endParaRPr lang="zh-CN" altLang="en-US" b="1" dirty="0"/>
            </a:p>
          </p:txBody>
        </p:sp>
        <p:sp>
          <p:nvSpPr>
            <p:cNvPr id="54" name="文本框 53">
              <a:extLst>
                <a:ext uri="{FF2B5EF4-FFF2-40B4-BE49-F238E27FC236}">
                  <a16:creationId xmlns:a16="http://schemas.microsoft.com/office/drawing/2014/main" id="{4ED67FAB-A37D-4C7F-86FE-752BCC60B453}"/>
                </a:ext>
              </a:extLst>
            </p:cNvPr>
            <p:cNvSpPr txBox="1"/>
            <p:nvPr/>
          </p:nvSpPr>
          <p:spPr>
            <a:xfrm>
              <a:off x="4234036" y="3615100"/>
              <a:ext cx="1590255" cy="646331"/>
            </a:xfrm>
            <a:prstGeom prst="rect">
              <a:avLst/>
            </a:prstGeom>
            <a:noFill/>
          </p:spPr>
          <p:txBody>
            <a:bodyPr wrap="square" rtlCol="0">
              <a:spAutoFit/>
            </a:bodyPr>
            <a:lstStyle/>
            <a:p>
              <a:pPr algn="ctr"/>
              <a:r>
                <a:rPr lang="en-US" altLang="zh-CN" b="1" dirty="0"/>
                <a:t>Semantic</a:t>
              </a:r>
            </a:p>
            <a:p>
              <a:pPr algn="ctr"/>
              <a:r>
                <a:rPr lang="en-US" altLang="zh-CN" b="1" dirty="0"/>
                <a:t>Equivalence</a:t>
              </a:r>
              <a:endParaRPr lang="zh-CN" altLang="en-US" b="1" dirty="0"/>
            </a:p>
          </p:txBody>
        </p:sp>
        <mc:AlternateContent xmlns:mc="http://schemas.openxmlformats.org/markup-compatibility/2006" xmlns:a14="http://schemas.microsoft.com/office/drawing/2010/main">
          <mc:Choice Requires="a14">
            <p:sp>
              <p:nvSpPr>
                <p:cNvPr id="58" name="矩形: 圆角 57">
                  <a:extLst>
                    <a:ext uri="{FF2B5EF4-FFF2-40B4-BE49-F238E27FC236}">
                      <a16:creationId xmlns:a16="http://schemas.microsoft.com/office/drawing/2014/main" id="{D699662E-31A9-4794-AF68-B483E65A01A4}"/>
                    </a:ext>
                  </a:extLst>
                </p:cNvPr>
                <p:cNvSpPr/>
                <p:nvPr/>
              </p:nvSpPr>
              <p:spPr>
                <a:xfrm>
                  <a:off x="2996929" y="3106818"/>
                  <a:ext cx="1139852" cy="4405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i="1">
                                <a:latin typeface="Cambria Math" panose="02040503050406030204" pitchFamily="18" charset="0"/>
                              </a:rPr>
                              <m:t>1</m:t>
                            </m:r>
                          </m:sub>
                        </m:sSub>
                      </m:oMath>
                    </m:oMathPara>
                  </a14:m>
                  <a:endParaRPr lang="zh-CN" altLang="zh-CN" sz="2400" dirty="0"/>
                </a:p>
              </p:txBody>
            </p:sp>
          </mc:Choice>
          <mc:Fallback xmlns="">
            <p:sp>
              <p:nvSpPr>
                <p:cNvPr id="58" name="矩形: 圆角 57">
                  <a:extLst>
                    <a:ext uri="{FF2B5EF4-FFF2-40B4-BE49-F238E27FC236}">
                      <a16:creationId xmlns:a16="http://schemas.microsoft.com/office/drawing/2014/main" id="{D699662E-31A9-4794-AF68-B483E65A01A4}"/>
                    </a:ext>
                  </a:extLst>
                </p:cNvPr>
                <p:cNvSpPr>
                  <a:spLocks noRot="1" noChangeAspect="1" noMove="1" noResize="1" noEditPoints="1" noAdjustHandles="1" noChangeArrowheads="1" noChangeShapeType="1" noTextEdit="1"/>
                </p:cNvSpPr>
                <p:nvPr/>
              </p:nvSpPr>
              <p:spPr>
                <a:xfrm>
                  <a:off x="2996929" y="3106818"/>
                  <a:ext cx="1139852" cy="440527"/>
                </a:xfrm>
                <a:prstGeom prst="roundRect">
                  <a:avLst/>
                </a:prstGeom>
                <a:blipFill>
                  <a:blip r:embed="rId6"/>
                  <a:stretch>
                    <a:fillRect b="-5405"/>
                  </a:stretch>
                </a:blipFill>
              </p:spPr>
              <p:txBody>
                <a:bodyPr/>
                <a:lstStyle/>
                <a:p>
                  <a:r>
                    <a:rPr lang="zh-CN" altLang="en-US">
                      <a:noFill/>
                    </a:rPr>
                    <a:t> </a:t>
                  </a:r>
                </a:p>
              </p:txBody>
            </p:sp>
          </mc:Fallback>
        </mc:AlternateContent>
        <p:sp>
          <p:nvSpPr>
            <p:cNvPr id="59" name="箭头: 下 58">
              <a:extLst>
                <a:ext uri="{FF2B5EF4-FFF2-40B4-BE49-F238E27FC236}">
                  <a16:creationId xmlns:a16="http://schemas.microsoft.com/office/drawing/2014/main" id="{86D32358-ECBF-4BCB-AF0A-AEAD15BFE0C2}"/>
                </a:ext>
              </a:extLst>
            </p:cNvPr>
            <p:cNvSpPr/>
            <p:nvPr/>
          </p:nvSpPr>
          <p:spPr>
            <a:xfrm>
              <a:off x="3403974" y="3552994"/>
              <a:ext cx="275303" cy="47379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a:extLst>
                <a:ext uri="{FF2B5EF4-FFF2-40B4-BE49-F238E27FC236}">
                  <a16:creationId xmlns:a16="http://schemas.microsoft.com/office/drawing/2014/main" id="{F2C4C492-BE9E-433D-AAA3-4B143C26BFA7}"/>
                </a:ext>
              </a:extLst>
            </p:cNvPr>
            <p:cNvSpPr txBox="1"/>
            <p:nvPr/>
          </p:nvSpPr>
          <p:spPr>
            <a:xfrm>
              <a:off x="2920940" y="2437781"/>
              <a:ext cx="1313394" cy="646331"/>
            </a:xfrm>
            <a:prstGeom prst="rect">
              <a:avLst/>
            </a:prstGeom>
            <a:noFill/>
          </p:spPr>
          <p:txBody>
            <a:bodyPr wrap="square" rtlCol="0">
              <a:spAutoFit/>
            </a:bodyPr>
            <a:lstStyle/>
            <a:p>
              <a:pPr algn="ctr"/>
              <a:r>
                <a:rPr lang="en-US" altLang="zh-CN" b="1" dirty="0"/>
                <a:t>Source</a:t>
              </a:r>
            </a:p>
            <a:p>
              <a:pPr algn="ctr"/>
              <a:r>
                <a:rPr lang="en-US" altLang="zh-CN" b="1" dirty="0"/>
                <a:t>Language</a:t>
              </a:r>
              <a:endParaRPr lang="zh-CN" altLang="en-US" b="1" dirty="0"/>
            </a:p>
          </p:txBody>
        </p:sp>
        <mc:AlternateContent xmlns:mc="http://schemas.openxmlformats.org/markup-compatibility/2006" xmlns:a14="http://schemas.microsoft.com/office/drawing/2010/main">
          <mc:Choice Requires="a14">
            <p:sp>
              <p:nvSpPr>
                <p:cNvPr id="62" name="任意多边形: 形状 61">
                  <a:extLst>
                    <a:ext uri="{FF2B5EF4-FFF2-40B4-BE49-F238E27FC236}">
                      <a16:creationId xmlns:a16="http://schemas.microsoft.com/office/drawing/2014/main" id="{D6636C08-428D-4DBB-87C9-208B5362A5DE}"/>
                    </a:ext>
                  </a:extLst>
                </p:cNvPr>
                <p:cNvSpPr/>
                <p:nvPr/>
              </p:nvSpPr>
              <p:spPr>
                <a:xfrm>
                  <a:off x="2996929" y="4024892"/>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62" name="任意多边形: 形状 61">
                  <a:extLst>
                    <a:ext uri="{FF2B5EF4-FFF2-40B4-BE49-F238E27FC236}">
                      <a16:creationId xmlns:a16="http://schemas.microsoft.com/office/drawing/2014/main" id="{D6636C08-428D-4DBB-87C9-208B5362A5DE}"/>
                    </a:ext>
                  </a:extLst>
                </p:cNvPr>
                <p:cNvSpPr>
                  <a:spLocks noRot="1" noChangeAspect="1" noMove="1" noResize="1" noEditPoints="1" noAdjustHandles="1" noChangeArrowheads="1" noChangeShapeType="1" noTextEdit="1"/>
                </p:cNvSpPr>
                <p:nvPr/>
              </p:nvSpPr>
              <p:spPr>
                <a:xfrm>
                  <a:off x="2996929" y="4024892"/>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blipFill>
                  <a:blip r:embed="rId7"/>
                  <a:stretch>
                    <a:fillRect b="-16250"/>
                  </a:stretch>
                </a:blipFill>
              </p:spPr>
              <p:txBody>
                <a:bodyPr/>
                <a:lstStyle/>
                <a:p>
                  <a:r>
                    <a:rPr lang="zh-CN" altLang="en-US">
                      <a:noFill/>
                    </a:rPr>
                    <a:t> </a:t>
                  </a:r>
                </a:p>
              </p:txBody>
            </p:sp>
          </mc:Fallback>
        </mc:AlternateContent>
        <p:sp>
          <p:nvSpPr>
            <p:cNvPr id="65" name="矩形 64">
              <a:extLst>
                <a:ext uri="{FF2B5EF4-FFF2-40B4-BE49-F238E27FC236}">
                  <a16:creationId xmlns:a16="http://schemas.microsoft.com/office/drawing/2014/main" id="{079B6348-15B1-4B94-8CEE-FFF30FBE5490}"/>
                </a:ext>
              </a:extLst>
            </p:cNvPr>
            <p:cNvSpPr/>
            <p:nvPr/>
          </p:nvSpPr>
          <p:spPr>
            <a:xfrm>
              <a:off x="5781082" y="2432539"/>
              <a:ext cx="1385415" cy="262199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66" name="矩形: 圆角 65">
                  <a:extLst>
                    <a:ext uri="{FF2B5EF4-FFF2-40B4-BE49-F238E27FC236}">
                      <a16:creationId xmlns:a16="http://schemas.microsoft.com/office/drawing/2014/main" id="{1D266733-2FFD-4DCA-A433-CD1FD7D7C927}"/>
                    </a:ext>
                  </a:extLst>
                </p:cNvPr>
                <p:cNvSpPr/>
                <p:nvPr/>
              </p:nvSpPr>
              <p:spPr>
                <a:xfrm>
                  <a:off x="5929092" y="3101323"/>
                  <a:ext cx="1139852" cy="4405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2</m:t>
                            </m:r>
                          </m:sub>
                        </m:sSub>
                      </m:oMath>
                    </m:oMathPara>
                  </a14:m>
                  <a:endParaRPr lang="zh-CN" altLang="zh-CN" sz="2400" dirty="0"/>
                </a:p>
              </p:txBody>
            </p:sp>
          </mc:Choice>
          <mc:Fallback xmlns="">
            <p:sp>
              <p:nvSpPr>
                <p:cNvPr id="66" name="矩形: 圆角 65">
                  <a:extLst>
                    <a:ext uri="{FF2B5EF4-FFF2-40B4-BE49-F238E27FC236}">
                      <a16:creationId xmlns:a16="http://schemas.microsoft.com/office/drawing/2014/main" id="{1D266733-2FFD-4DCA-A433-CD1FD7D7C927}"/>
                    </a:ext>
                  </a:extLst>
                </p:cNvPr>
                <p:cNvSpPr>
                  <a:spLocks noRot="1" noChangeAspect="1" noMove="1" noResize="1" noEditPoints="1" noAdjustHandles="1" noChangeArrowheads="1" noChangeShapeType="1" noTextEdit="1"/>
                </p:cNvSpPr>
                <p:nvPr/>
              </p:nvSpPr>
              <p:spPr>
                <a:xfrm>
                  <a:off x="5929092" y="3101323"/>
                  <a:ext cx="1139852" cy="440527"/>
                </a:xfrm>
                <a:prstGeom prst="roundRect">
                  <a:avLst/>
                </a:prstGeom>
                <a:blipFill>
                  <a:blip r:embed="rId8"/>
                  <a:stretch>
                    <a:fillRect b="-5405"/>
                  </a:stretch>
                </a:blipFill>
              </p:spPr>
              <p:txBody>
                <a:bodyPr/>
                <a:lstStyle/>
                <a:p>
                  <a:r>
                    <a:rPr lang="zh-CN" altLang="en-US">
                      <a:noFill/>
                    </a:rPr>
                    <a:t> </a:t>
                  </a:r>
                </a:p>
              </p:txBody>
            </p:sp>
          </mc:Fallback>
        </mc:AlternateContent>
        <p:sp>
          <p:nvSpPr>
            <p:cNvPr id="67" name="箭头: 下 66">
              <a:extLst>
                <a:ext uri="{FF2B5EF4-FFF2-40B4-BE49-F238E27FC236}">
                  <a16:creationId xmlns:a16="http://schemas.microsoft.com/office/drawing/2014/main" id="{FCC775D0-D805-4972-B084-5A79DD39EDE6}"/>
                </a:ext>
              </a:extLst>
            </p:cNvPr>
            <p:cNvSpPr/>
            <p:nvPr/>
          </p:nvSpPr>
          <p:spPr>
            <a:xfrm>
              <a:off x="6336137" y="3547499"/>
              <a:ext cx="275303" cy="47379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文本框 67">
              <a:extLst>
                <a:ext uri="{FF2B5EF4-FFF2-40B4-BE49-F238E27FC236}">
                  <a16:creationId xmlns:a16="http://schemas.microsoft.com/office/drawing/2014/main" id="{42777045-33DD-4252-A421-6C75220ED461}"/>
                </a:ext>
              </a:extLst>
            </p:cNvPr>
            <p:cNvSpPr txBox="1"/>
            <p:nvPr/>
          </p:nvSpPr>
          <p:spPr>
            <a:xfrm>
              <a:off x="5698610" y="2432539"/>
              <a:ext cx="1600669" cy="646331"/>
            </a:xfrm>
            <a:prstGeom prst="rect">
              <a:avLst/>
            </a:prstGeom>
            <a:noFill/>
          </p:spPr>
          <p:txBody>
            <a:bodyPr wrap="square" rtlCol="0">
              <a:spAutoFit/>
            </a:bodyPr>
            <a:lstStyle/>
            <a:p>
              <a:pPr algn="ctr"/>
              <a:r>
                <a:rPr lang="en-US" altLang="zh-CN" b="1" dirty="0"/>
                <a:t>Intermediate</a:t>
              </a:r>
            </a:p>
            <a:p>
              <a:pPr algn="ctr"/>
              <a:r>
                <a:rPr lang="en-US" altLang="zh-CN" b="1" dirty="0"/>
                <a:t>Language</a:t>
              </a:r>
              <a:endParaRPr lang="zh-CN" altLang="en-US" b="1" dirty="0"/>
            </a:p>
          </p:txBody>
        </p:sp>
        <mc:AlternateContent xmlns:mc="http://schemas.openxmlformats.org/markup-compatibility/2006" xmlns:a14="http://schemas.microsoft.com/office/drawing/2010/main">
          <mc:Choice Requires="a14">
            <p:sp>
              <p:nvSpPr>
                <p:cNvPr id="70" name="任意多边形: 形状 69">
                  <a:extLst>
                    <a:ext uri="{FF2B5EF4-FFF2-40B4-BE49-F238E27FC236}">
                      <a16:creationId xmlns:a16="http://schemas.microsoft.com/office/drawing/2014/main" id="{001B6D57-C00C-4909-90AB-2B678B4D526D}"/>
                    </a:ext>
                  </a:extLst>
                </p:cNvPr>
                <p:cNvSpPr/>
                <p:nvPr/>
              </p:nvSpPr>
              <p:spPr>
                <a:xfrm>
                  <a:off x="5929092"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70" name="任意多边形: 形状 69">
                  <a:extLst>
                    <a:ext uri="{FF2B5EF4-FFF2-40B4-BE49-F238E27FC236}">
                      <a16:creationId xmlns:a16="http://schemas.microsoft.com/office/drawing/2014/main" id="{001B6D57-C00C-4909-90AB-2B678B4D526D}"/>
                    </a:ext>
                  </a:extLst>
                </p:cNvPr>
                <p:cNvSpPr>
                  <a:spLocks noRot="1" noChangeAspect="1" noMove="1" noResize="1" noEditPoints="1" noAdjustHandles="1" noChangeArrowheads="1" noChangeShapeType="1" noTextEdit="1"/>
                </p:cNvSpPr>
                <p:nvPr/>
              </p:nvSpPr>
              <p:spPr>
                <a:xfrm>
                  <a:off x="5929092"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blipFill>
                  <a:blip r:embed="rId9"/>
                  <a:stretch>
                    <a:fillRect b="-17500"/>
                  </a:stretch>
                </a:blipFill>
              </p:spPr>
              <p:txBody>
                <a:bodyPr/>
                <a:lstStyle/>
                <a:p>
                  <a:r>
                    <a:rPr lang="zh-CN" altLang="en-US">
                      <a:noFill/>
                    </a:rPr>
                    <a:t> </a:t>
                  </a:r>
                </a:p>
              </p:txBody>
            </p:sp>
          </mc:Fallback>
        </mc:AlternateContent>
        <p:cxnSp>
          <p:nvCxnSpPr>
            <p:cNvPr id="72" name="直接箭头连接符 71">
              <a:extLst>
                <a:ext uri="{FF2B5EF4-FFF2-40B4-BE49-F238E27FC236}">
                  <a16:creationId xmlns:a16="http://schemas.microsoft.com/office/drawing/2014/main" id="{4DDA8903-2B39-40AA-9669-81FE40B19365}"/>
                </a:ext>
              </a:extLst>
            </p:cNvPr>
            <p:cNvCxnSpPr>
              <a:cxnSpLocks/>
              <a:stCxn id="58" idx="3"/>
              <a:endCxn id="66" idx="1"/>
            </p:cNvCxnSpPr>
            <p:nvPr/>
          </p:nvCxnSpPr>
          <p:spPr>
            <a:xfrm flipV="1">
              <a:off x="4136781" y="3321587"/>
              <a:ext cx="1792311" cy="5495"/>
            </a:xfrm>
            <a:prstGeom prst="straightConnector1">
              <a:avLst/>
            </a:prstGeom>
            <a:ln w="63500">
              <a:solidFill>
                <a:srgbClr val="FFC000"/>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3" name="直接箭头连接符 72">
              <a:extLst>
                <a:ext uri="{FF2B5EF4-FFF2-40B4-BE49-F238E27FC236}">
                  <a16:creationId xmlns:a16="http://schemas.microsoft.com/office/drawing/2014/main" id="{A55255B6-4F4E-48E8-AF09-B6C9C66FE484}"/>
                </a:ext>
              </a:extLst>
            </p:cNvPr>
            <p:cNvCxnSpPr>
              <a:cxnSpLocks/>
            </p:cNvCxnSpPr>
            <p:nvPr/>
          </p:nvCxnSpPr>
          <p:spPr>
            <a:xfrm flipV="1">
              <a:off x="4136781" y="4241398"/>
              <a:ext cx="1792311" cy="1"/>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B5B44725-34F2-4D15-AF4B-AB202CEDEFA7}"/>
                </a:ext>
              </a:extLst>
            </p:cNvPr>
            <p:cNvSpPr/>
            <p:nvPr/>
          </p:nvSpPr>
          <p:spPr>
            <a:xfrm>
              <a:off x="8906838" y="2432539"/>
              <a:ext cx="1385415" cy="262199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78" name="矩形: 圆角 77">
                  <a:extLst>
                    <a:ext uri="{FF2B5EF4-FFF2-40B4-BE49-F238E27FC236}">
                      <a16:creationId xmlns:a16="http://schemas.microsoft.com/office/drawing/2014/main" id="{9C5A662B-4A95-43CC-B7E0-0026DA338FFA}"/>
                    </a:ext>
                  </a:extLst>
                </p:cNvPr>
                <p:cNvSpPr/>
                <p:nvPr/>
              </p:nvSpPr>
              <p:spPr>
                <a:xfrm>
                  <a:off x="9054848" y="3101323"/>
                  <a:ext cx="1139852" cy="440527"/>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𝑛</m:t>
                            </m:r>
                          </m:sub>
                        </m:sSub>
                      </m:oMath>
                    </m:oMathPara>
                  </a14:m>
                  <a:endParaRPr lang="zh-CN" altLang="zh-CN" sz="2400" dirty="0"/>
                </a:p>
              </p:txBody>
            </p:sp>
          </mc:Choice>
          <mc:Fallback xmlns="">
            <p:sp>
              <p:nvSpPr>
                <p:cNvPr id="78" name="矩形: 圆角 77">
                  <a:extLst>
                    <a:ext uri="{FF2B5EF4-FFF2-40B4-BE49-F238E27FC236}">
                      <a16:creationId xmlns:a16="http://schemas.microsoft.com/office/drawing/2014/main" id="{9C5A662B-4A95-43CC-B7E0-0026DA338FFA}"/>
                    </a:ext>
                  </a:extLst>
                </p:cNvPr>
                <p:cNvSpPr>
                  <a:spLocks noRot="1" noChangeAspect="1" noMove="1" noResize="1" noEditPoints="1" noAdjustHandles="1" noChangeArrowheads="1" noChangeShapeType="1" noTextEdit="1"/>
                </p:cNvSpPr>
                <p:nvPr/>
              </p:nvSpPr>
              <p:spPr>
                <a:xfrm>
                  <a:off x="9054848" y="3101323"/>
                  <a:ext cx="1139852" cy="440527"/>
                </a:xfrm>
                <a:prstGeom prst="roundRect">
                  <a:avLst/>
                </a:prstGeom>
                <a:blipFill>
                  <a:blip r:embed="rId10"/>
                  <a:stretch>
                    <a:fillRect b="-1351"/>
                  </a:stretch>
                </a:blipFill>
              </p:spPr>
              <p:txBody>
                <a:bodyPr/>
                <a:lstStyle/>
                <a:p>
                  <a:r>
                    <a:rPr lang="zh-CN" altLang="en-US">
                      <a:noFill/>
                    </a:rPr>
                    <a:t> </a:t>
                  </a:r>
                </a:p>
              </p:txBody>
            </p:sp>
          </mc:Fallback>
        </mc:AlternateContent>
        <p:sp>
          <p:nvSpPr>
            <p:cNvPr id="79" name="箭头: 下 78">
              <a:extLst>
                <a:ext uri="{FF2B5EF4-FFF2-40B4-BE49-F238E27FC236}">
                  <a16:creationId xmlns:a16="http://schemas.microsoft.com/office/drawing/2014/main" id="{BB6EBF48-314E-4764-B8F8-AD7D26950167}"/>
                </a:ext>
              </a:extLst>
            </p:cNvPr>
            <p:cNvSpPr/>
            <p:nvPr/>
          </p:nvSpPr>
          <p:spPr>
            <a:xfrm>
              <a:off x="9461893" y="3547499"/>
              <a:ext cx="275303" cy="47379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文本框 79">
              <a:extLst>
                <a:ext uri="{FF2B5EF4-FFF2-40B4-BE49-F238E27FC236}">
                  <a16:creationId xmlns:a16="http://schemas.microsoft.com/office/drawing/2014/main" id="{5137C208-4ED7-4798-914B-CE622F142AC9}"/>
                </a:ext>
              </a:extLst>
            </p:cNvPr>
            <p:cNvSpPr txBox="1"/>
            <p:nvPr/>
          </p:nvSpPr>
          <p:spPr>
            <a:xfrm>
              <a:off x="8824366" y="2432539"/>
              <a:ext cx="1600669" cy="646331"/>
            </a:xfrm>
            <a:prstGeom prst="rect">
              <a:avLst/>
            </a:prstGeom>
            <a:noFill/>
          </p:spPr>
          <p:txBody>
            <a:bodyPr wrap="square" rtlCol="0">
              <a:spAutoFit/>
            </a:bodyPr>
            <a:lstStyle/>
            <a:p>
              <a:pPr algn="ctr"/>
              <a:r>
                <a:rPr lang="en-US" altLang="zh-CN" b="1" dirty="0"/>
                <a:t>Target</a:t>
              </a:r>
            </a:p>
            <a:p>
              <a:pPr algn="ctr"/>
              <a:r>
                <a:rPr lang="en-US" altLang="zh-CN" b="1" dirty="0"/>
                <a:t>Language</a:t>
              </a:r>
              <a:endParaRPr lang="zh-CN" altLang="en-US" b="1" dirty="0"/>
            </a:p>
          </p:txBody>
        </p:sp>
        <mc:AlternateContent xmlns:mc="http://schemas.openxmlformats.org/markup-compatibility/2006" xmlns:a14="http://schemas.microsoft.com/office/drawing/2010/main">
          <mc:Choice Requires="a14">
            <p:sp>
              <p:nvSpPr>
                <p:cNvPr id="82" name="任意多边形: 形状 81">
                  <a:extLst>
                    <a:ext uri="{FF2B5EF4-FFF2-40B4-BE49-F238E27FC236}">
                      <a16:creationId xmlns:a16="http://schemas.microsoft.com/office/drawing/2014/main" id="{24171D7F-E28E-4930-BE71-4D49342E143E}"/>
                    </a:ext>
                  </a:extLst>
                </p:cNvPr>
                <p:cNvSpPr/>
                <p:nvPr/>
              </p:nvSpPr>
              <p:spPr>
                <a:xfrm>
                  <a:off x="9054848"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𝑛</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82" name="任意多边形: 形状 81">
                  <a:extLst>
                    <a:ext uri="{FF2B5EF4-FFF2-40B4-BE49-F238E27FC236}">
                      <a16:creationId xmlns:a16="http://schemas.microsoft.com/office/drawing/2014/main" id="{24171D7F-E28E-4930-BE71-4D49342E143E}"/>
                    </a:ext>
                  </a:extLst>
                </p:cNvPr>
                <p:cNvSpPr>
                  <a:spLocks noRot="1" noChangeAspect="1" noMove="1" noResize="1" noEditPoints="1" noAdjustHandles="1" noChangeArrowheads="1" noChangeShapeType="1" noTextEdit="1"/>
                </p:cNvSpPr>
                <p:nvPr/>
              </p:nvSpPr>
              <p:spPr>
                <a:xfrm>
                  <a:off x="9054848" y="4019397"/>
                  <a:ext cx="1139852" cy="473079"/>
                </a:xfrm>
                <a:custGeom>
                  <a:avLst/>
                  <a:gdLst>
                    <a:gd name="connsiteX0" fmla="*/ 171168 w 1447425"/>
                    <a:gd name="connsiteY0" fmla="*/ 0 h 673041"/>
                    <a:gd name="connsiteX1" fmla="*/ 1276257 w 1447425"/>
                    <a:gd name="connsiteY1" fmla="*/ 0 h 673041"/>
                    <a:gd name="connsiteX2" fmla="*/ 1447425 w 1447425"/>
                    <a:gd name="connsiteY2" fmla="*/ 171168 h 673041"/>
                    <a:gd name="connsiteX3" fmla="*/ 1447425 w 1447425"/>
                    <a:gd name="connsiteY3" fmla="*/ 673041 h 673041"/>
                    <a:gd name="connsiteX4" fmla="*/ 0 w 1447425"/>
                    <a:gd name="connsiteY4" fmla="*/ 673041 h 673041"/>
                    <a:gd name="connsiteX5" fmla="*/ 0 w 1447425"/>
                    <a:gd name="connsiteY5" fmla="*/ 171168 h 673041"/>
                    <a:gd name="connsiteX6" fmla="*/ 171168 w 1447425"/>
                    <a:gd name="connsiteY6" fmla="*/ 0 h 673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425" h="673041">
                      <a:moveTo>
                        <a:pt x="171168" y="0"/>
                      </a:moveTo>
                      <a:lnTo>
                        <a:pt x="1276257" y="0"/>
                      </a:lnTo>
                      <a:cubicBezTo>
                        <a:pt x="1370790" y="0"/>
                        <a:pt x="1447425" y="76635"/>
                        <a:pt x="1447425" y="171168"/>
                      </a:cubicBezTo>
                      <a:lnTo>
                        <a:pt x="1447425" y="673041"/>
                      </a:lnTo>
                      <a:lnTo>
                        <a:pt x="0" y="673041"/>
                      </a:lnTo>
                      <a:lnTo>
                        <a:pt x="0" y="171168"/>
                      </a:lnTo>
                      <a:cubicBezTo>
                        <a:pt x="0" y="76635"/>
                        <a:pt x="76635" y="0"/>
                        <a:pt x="171168" y="0"/>
                      </a:cubicBezTo>
                      <a:close/>
                    </a:path>
                  </a:pathLst>
                </a:custGeom>
                <a:blipFill>
                  <a:blip r:embed="rId11"/>
                  <a:stretch>
                    <a:fillRect b="-17500"/>
                  </a:stretch>
                </a:blipFill>
              </p:spPr>
              <p:txBody>
                <a:bodyPr/>
                <a:lstStyle/>
                <a:p>
                  <a:r>
                    <a:rPr lang="zh-CN" altLang="en-US">
                      <a:noFill/>
                    </a:rPr>
                    <a:t> </a:t>
                  </a:r>
                </a:p>
              </p:txBody>
            </p:sp>
          </mc:Fallback>
        </mc:AlternateContent>
        <p:cxnSp>
          <p:nvCxnSpPr>
            <p:cNvPr id="84" name="直接箭头连接符 83">
              <a:extLst>
                <a:ext uri="{FF2B5EF4-FFF2-40B4-BE49-F238E27FC236}">
                  <a16:creationId xmlns:a16="http://schemas.microsoft.com/office/drawing/2014/main" id="{4FB13C34-438F-4110-928C-DD7B680CB6C1}"/>
                </a:ext>
              </a:extLst>
            </p:cNvPr>
            <p:cNvCxnSpPr>
              <a:cxnSpLocks/>
              <a:stCxn id="66" idx="3"/>
              <a:endCxn id="78" idx="1"/>
            </p:cNvCxnSpPr>
            <p:nvPr/>
          </p:nvCxnSpPr>
          <p:spPr>
            <a:xfrm>
              <a:off x="7068944" y="3321587"/>
              <a:ext cx="1985904" cy="0"/>
            </a:xfrm>
            <a:prstGeom prst="straightConnector1">
              <a:avLst/>
            </a:prstGeom>
            <a:ln w="635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2F99D97F-490C-4086-B764-C89D846D2668}"/>
                </a:ext>
              </a:extLst>
            </p:cNvPr>
            <p:cNvCxnSpPr>
              <a:cxnSpLocks/>
            </p:cNvCxnSpPr>
            <p:nvPr/>
          </p:nvCxnSpPr>
          <p:spPr>
            <a:xfrm>
              <a:off x="7068944" y="4241398"/>
              <a:ext cx="1985904" cy="1"/>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1" name="文本框 50">
            <a:extLst>
              <a:ext uri="{FF2B5EF4-FFF2-40B4-BE49-F238E27FC236}">
                <a16:creationId xmlns:a16="http://schemas.microsoft.com/office/drawing/2014/main" id="{C9C010CE-F4EB-44D3-BF2C-DD23086892DB}"/>
              </a:ext>
            </a:extLst>
          </p:cNvPr>
          <p:cNvSpPr txBox="1"/>
          <p:nvPr/>
        </p:nvSpPr>
        <p:spPr>
          <a:xfrm>
            <a:off x="993919" y="4702316"/>
            <a:ext cx="1968654" cy="369332"/>
          </a:xfrm>
          <a:prstGeom prst="rect">
            <a:avLst/>
          </a:prstGeom>
          <a:noFill/>
        </p:spPr>
        <p:txBody>
          <a:bodyPr wrap="square" rtlCol="0">
            <a:spAutoFit/>
          </a:bodyPr>
          <a:lstStyle/>
          <a:p>
            <a:r>
              <a:rPr lang="en-US" altLang="zh-CN" b="1" dirty="0">
                <a:solidFill>
                  <a:srgbClr val="FF0000"/>
                </a:solidFill>
              </a:rPr>
              <a:t>Memory States:</a:t>
            </a:r>
            <a:endParaRPr lang="zh-CN" altLang="en-US" b="1" dirty="0">
              <a:solidFill>
                <a:srgbClr val="FF0000"/>
              </a:solidFill>
            </a:endParaRPr>
          </a:p>
        </p:txBody>
      </p:sp>
      <mc:AlternateContent xmlns:mc="http://schemas.openxmlformats.org/markup-compatibility/2006" xmlns:a14="http://schemas.microsoft.com/office/drawing/2010/main">
        <mc:Choice Requires="a14">
          <p:sp>
            <p:nvSpPr>
              <p:cNvPr id="63" name="任意多边形: 形状 62">
                <a:extLst>
                  <a:ext uri="{FF2B5EF4-FFF2-40B4-BE49-F238E27FC236}">
                    <a16:creationId xmlns:a16="http://schemas.microsoft.com/office/drawing/2014/main" id="{90890C98-8E85-4062-9095-FFF1817C6D20}"/>
                  </a:ext>
                </a:extLst>
              </p:cNvPr>
              <p:cNvSpPr/>
              <p:nvPr/>
            </p:nvSpPr>
            <p:spPr>
              <a:xfrm>
                <a:off x="3020375" y="4662095"/>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𝑀</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63" name="任意多边形: 形状 62">
                <a:extLst>
                  <a:ext uri="{FF2B5EF4-FFF2-40B4-BE49-F238E27FC236}">
                    <a16:creationId xmlns:a16="http://schemas.microsoft.com/office/drawing/2014/main" id="{90890C98-8E85-4062-9095-FFF1817C6D20}"/>
                  </a:ext>
                </a:extLst>
              </p:cNvPr>
              <p:cNvSpPr>
                <a:spLocks noRot="1" noChangeAspect="1" noMove="1" noResize="1" noEditPoints="1" noAdjustHandles="1" noChangeArrowheads="1" noChangeShapeType="1" noTextEdit="1"/>
              </p:cNvSpPr>
              <p:nvPr/>
            </p:nvSpPr>
            <p:spPr>
              <a:xfrm>
                <a:off x="3020375" y="4662095"/>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blipFill>
                <a:blip r:embed="rId12"/>
                <a:stretch>
                  <a:fillRect b="-253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1" name="任意多边形: 形状 70">
                <a:extLst>
                  <a:ext uri="{FF2B5EF4-FFF2-40B4-BE49-F238E27FC236}">
                    <a16:creationId xmlns:a16="http://schemas.microsoft.com/office/drawing/2014/main" id="{27AF484A-B04D-43A9-9395-23A4AD87F328}"/>
                  </a:ext>
                </a:extLst>
              </p:cNvPr>
              <p:cNvSpPr/>
              <p:nvPr/>
            </p:nvSpPr>
            <p:spPr>
              <a:xfrm>
                <a:off x="5952538" y="465660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𝑀</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71" name="任意多边形: 形状 70">
                <a:extLst>
                  <a:ext uri="{FF2B5EF4-FFF2-40B4-BE49-F238E27FC236}">
                    <a16:creationId xmlns:a16="http://schemas.microsoft.com/office/drawing/2014/main" id="{27AF484A-B04D-43A9-9395-23A4AD87F328}"/>
                  </a:ext>
                </a:extLst>
              </p:cNvPr>
              <p:cNvSpPr>
                <a:spLocks noRot="1" noChangeAspect="1" noMove="1" noResize="1" noEditPoints="1" noAdjustHandles="1" noChangeArrowheads="1" noChangeShapeType="1" noTextEdit="1"/>
              </p:cNvSpPr>
              <p:nvPr/>
            </p:nvSpPr>
            <p:spPr>
              <a:xfrm>
                <a:off x="5952538" y="465660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blipFill>
                <a:blip r:embed="rId13"/>
                <a:stretch>
                  <a:fillRect b="-2532"/>
                </a:stretch>
              </a:blipFill>
            </p:spPr>
            <p:txBody>
              <a:bodyPr/>
              <a:lstStyle/>
              <a:p>
                <a:r>
                  <a:rPr lang="zh-CN" altLang="en-US">
                    <a:noFill/>
                  </a:rPr>
                  <a:t> </a:t>
                </a:r>
              </a:p>
            </p:txBody>
          </p:sp>
        </mc:Fallback>
      </mc:AlternateContent>
      <p:cxnSp>
        <p:nvCxnSpPr>
          <p:cNvPr id="74" name="直接箭头连接符 73">
            <a:extLst>
              <a:ext uri="{FF2B5EF4-FFF2-40B4-BE49-F238E27FC236}">
                <a16:creationId xmlns:a16="http://schemas.microsoft.com/office/drawing/2014/main" id="{F83C4F61-9C18-470F-8424-093615FC4AAC}"/>
              </a:ext>
            </a:extLst>
          </p:cNvPr>
          <p:cNvCxnSpPr>
            <a:cxnSpLocks/>
          </p:cNvCxnSpPr>
          <p:nvPr/>
        </p:nvCxnSpPr>
        <p:spPr>
          <a:xfrm>
            <a:off x="4160226" y="4922721"/>
            <a:ext cx="1792312" cy="0"/>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文本框 74">
            <a:extLst>
              <a:ext uri="{FF2B5EF4-FFF2-40B4-BE49-F238E27FC236}">
                <a16:creationId xmlns:a16="http://schemas.microsoft.com/office/drawing/2014/main" id="{4BA5EAD2-A74B-4BE8-B472-28AB9E80674C}"/>
              </a:ext>
            </a:extLst>
          </p:cNvPr>
          <p:cNvSpPr txBox="1"/>
          <p:nvPr/>
        </p:nvSpPr>
        <p:spPr>
          <a:xfrm>
            <a:off x="4535935" y="4556046"/>
            <a:ext cx="1416603" cy="723275"/>
          </a:xfrm>
          <a:prstGeom prst="rect">
            <a:avLst/>
          </a:prstGeom>
          <a:noFill/>
        </p:spPr>
        <p:txBody>
          <a:bodyPr wrap="square" rtlCol="0">
            <a:spAutoFit/>
          </a:bodyPr>
          <a:lstStyle/>
          <a:p>
            <a:r>
              <a:rPr lang="en-US" altLang="zh-CN" b="1" dirty="0">
                <a:solidFill>
                  <a:srgbClr val="FF0000"/>
                </a:solidFill>
              </a:rPr>
              <a:t>Memory</a:t>
            </a:r>
          </a:p>
          <a:p>
            <a:pPr>
              <a:spcBef>
                <a:spcPts val="600"/>
              </a:spcBef>
            </a:pPr>
            <a:r>
              <a:rPr lang="en-US" altLang="zh-CN" b="1" dirty="0">
                <a:solidFill>
                  <a:srgbClr val="FF0000"/>
                </a:solidFill>
              </a:rPr>
              <a:t>Invariant</a:t>
            </a:r>
            <a:endParaRPr lang="zh-CN" altLang="en-US" b="1" dirty="0">
              <a:solidFill>
                <a:srgbClr val="FF0000"/>
              </a:solidFill>
            </a:endParaRPr>
          </a:p>
        </p:txBody>
      </p:sp>
      <mc:AlternateContent xmlns:mc="http://schemas.openxmlformats.org/markup-compatibility/2006" xmlns:a14="http://schemas.microsoft.com/office/drawing/2010/main">
        <mc:Choice Requires="a14">
          <p:sp>
            <p:nvSpPr>
              <p:cNvPr id="83" name="任意多边形: 形状 82">
                <a:extLst>
                  <a:ext uri="{FF2B5EF4-FFF2-40B4-BE49-F238E27FC236}">
                    <a16:creationId xmlns:a16="http://schemas.microsoft.com/office/drawing/2014/main" id="{A80EDBB3-3637-491E-8395-DD5EB30291BD}"/>
                  </a:ext>
                </a:extLst>
              </p:cNvPr>
              <p:cNvSpPr/>
              <p:nvPr/>
            </p:nvSpPr>
            <p:spPr>
              <a:xfrm>
                <a:off x="9078294" y="465660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𝑀</m:t>
                          </m:r>
                        </m:e>
                        <m:sub>
                          <m:r>
                            <a:rPr lang="en-US" altLang="zh-CN" sz="2400" b="0" i="1" smtClean="0">
                              <a:latin typeface="Cambria Math" panose="02040503050406030204" pitchFamily="18" charset="0"/>
                            </a:rPr>
                            <m:t>𝑛</m:t>
                          </m:r>
                        </m:sub>
                      </m:sSub>
                    </m:oMath>
                  </m:oMathPara>
                </a14:m>
                <a:endParaRPr lang="en-US" altLang="zh-CN" sz="2400" b="0" dirty="0"/>
              </a:p>
            </p:txBody>
          </p:sp>
        </mc:Choice>
        <mc:Fallback xmlns="">
          <p:sp>
            <p:nvSpPr>
              <p:cNvPr id="83" name="任意多边形: 形状 82">
                <a:extLst>
                  <a:ext uri="{FF2B5EF4-FFF2-40B4-BE49-F238E27FC236}">
                    <a16:creationId xmlns:a16="http://schemas.microsoft.com/office/drawing/2014/main" id="{A80EDBB3-3637-491E-8395-DD5EB30291BD}"/>
                  </a:ext>
                </a:extLst>
              </p:cNvPr>
              <p:cNvSpPr>
                <a:spLocks noRot="1" noChangeAspect="1" noMove="1" noResize="1" noEditPoints="1" noAdjustHandles="1" noChangeArrowheads="1" noChangeShapeType="1" noTextEdit="1"/>
              </p:cNvSpPr>
              <p:nvPr/>
            </p:nvSpPr>
            <p:spPr>
              <a:xfrm>
                <a:off x="9078294" y="4656600"/>
                <a:ext cx="1139852" cy="473079"/>
              </a:xfrm>
              <a:custGeom>
                <a:avLst/>
                <a:gdLst>
                  <a:gd name="connsiteX0" fmla="*/ 0 w 1447425"/>
                  <a:gd name="connsiteY0" fmla="*/ 0 h 766917"/>
                  <a:gd name="connsiteX1" fmla="*/ 1447425 w 1447425"/>
                  <a:gd name="connsiteY1" fmla="*/ 0 h 766917"/>
                  <a:gd name="connsiteX2" fmla="*/ 1447425 w 1447425"/>
                  <a:gd name="connsiteY2" fmla="*/ 595749 h 766917"/>
                  <a:gd name="connsiteX3" fmla="*/ 1276257 w 1447425"/>
                  <a:gd name="connsiteY3" fmla="*/ 766917 h 766917"/>
                  <a:gd name="connsiteX4" fmla="*/ 171168 w 1447425"/>
                  <a:gd name="connsiteY4" fmla="*/ 766917 h 766917"/>
                  <a:gd name="connsiteX5" fmla="*/ 0 w 1447425"/>
                  <a:gd name="connsiteY5" fmla="*/ 595749 h 766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425" h="766917">
                    <a:moveTo>
                      <a:pt x="0" y="0"/>
                    </a:moveTo>
                    <a:lnTo>
                      <a:pt x="1447425" y="0"/>
                    </a:lnTo>
                    <a:lnTo>
                      <a:pt x="1447425" y="595749"/>
                    </a:lnTo>
                    <a:cubicBezTo>
                      <a:pt x="1447425" y="690282"/>
                      <a:pt x="1370790" y="766917"/>
                      <a:pt x="1276257" y="766917"/>
                    </a:cubicBezTo>
                    <a:lnTo>
                      <a:pt x="171168" y="766917"/>
                    </a:lnTo>
                    <a:cubicBezTo>
                      <a:pt x="76635" y="766917"/>
                      <a:pt x="0" y="690282"/>
                      <a:pt x="0" y="595749"/>
                    </a:cubicBezTo>
                    <a:close/>
                  </a:path>
                </a:pathLst>
              </a:custGeom>
              <a:blipFill>
                <a:blip r:embed="rId14"/>
                <a:stretch>
                  <a:fillRect/>
                </a:stretch>
              </a:blipFill>
            </p:spPr>
            <p:txBody>
              <a:bodyPr/>
              <a:lstStyle/>
              <a:p>
                <a:r>
                  <a:rPr lang="zh-CN" altLang="en-US">
                    <a:noFill/>
                  </a:rPr>
                  <a:t> </a:t>
                </a:r>
              </a:p>
            </p:txBody>
          </p:sp>
        </mc:Fallback>
      </mc:AlternateContent>
      <p:cxnSp>
        <p:nvCxnSpPr>
          <p:cNvPr id="85" name="直接箭头连接符 84">
            <a:extLst>
              <a:ext uri="{FF2B5EF4-FFF2-40B4-BE49-F238E27FC236}">
                <a16:creationId xmlns:a16="http://schemas.microsoft.com/office/drawing/2014/main" id="{2C3C583B-373A-42A6-98EF-179FD07A1FF3}"/>
              </a:ext>
            </a:extLst>
          </p:cNvPr>
          <p:cNvCxnSpPr>
            <a:cxnSpLocks/>
          </p:cNvCxnSpPr>
          <p:nvPr/>
        </p:nvCxnSpPr>
        <p:spPr>
          <a:xfrm>
            <a:off x="7092390" y="4917683"/>
            <a:ext cx="1985904" cy="5038"/>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文本框 85">
            <a:extLst>
              <a:ext uri="{FF2B5EF4-FFF2-40B4-BE49-F238E27FC236}">
                <a16:creationId xmlns:a16="http://schemas.microsoft.com/office/drawing/2014/main" id="{5DFEFFAA-A7A4-4C08-BBDE-29C67721B4AF}"/>
              </a:ext>
            </a:extLst>
          </p:cNvPr>
          <p:cNvSpPr txBox="1"/>
          <p:nvPr/>
        </p:nvSpPr>
        <p:spPr>
          <a:xfrm>
            <a:off x="7394615" y="4574088"/>
            <a:ext cx="1416603" cy="723275"/>
          </a:xfrm>
          <a:prstGeom prst="rect">
            <a:avLst/>
          </a:prstGeom>
          <a:noFill/>
        </p:spPr>
        <p:txBody>
          <a:bodyPr wrap="square" rtlCol="0">
            <a:spAutoFit/>
          </a:bodyPr>
          <a:lstStyle/>
          <a:p>
            <a:r>
              <a:rPr lang="en-US" altLang="zh-CN" b="1" dirty="0">
                <a:solidFill>
                  <a:srgbClr val="FF0000"/>
                </a:solidFill>
              </a:rPr>
              <a:t>Memory</a:t>
            </a:r>
          </a:p>
          <a:p>
            <a:pPr>
              <a:spcBef>
                <a:spcPts val="600"/>
              </a:spcBef>
            </a:pPr>
            <a:r>
              <a:rPr lang="en-US" altLang="zh-CN" b="1" dirty="0">
                <a:solidFill>
                  <a:srgbClr val="FF0000"/>
                </a:solidFill>
              </a:rPr>
              <a:t>Invariant</a:t>
            </a:r>
            <a:endParaRPr lang="zh-CN" altLang="en-US" b="1" dirty="0">
              <a:solidFill>
                <a:srgbClr val="FF0000"/>
              </a:solidFill>
            </a:endParaRPr>
          </a:p>
        </p:txBody>
      </p:sp>
      <p:sp>
        <p:nvSpPr>
          <p:cNvPr id="69" name="文本框 68">
            <a:extLst>
              <a:ext uri="{FF2B5EF4-FFF2-40B4-BE49-F238E27FC236}">
                <a16:creationId xmlns:a16="http://schemas.microsoft.com/office/drawing/2014/main" id="{B3439651-10AB-4374-A2B6-44C1527A55B9}"/>
              </a:ext>
            </a:extLst>
          </p:cNvPr>
          <p:cNvSpPr txBox="1"/>
          <p:nvPr/>
        </p:nvSpPr>
        <p:spPr>
          <a:xfrm>
            <a:off x="7318506" y="3779224"/>
            <a:ext cx="1590255" cy="646331"/>
          </a:xfrm>
          <a:prstGeom prst="rect">
            <a:avLst/>
          </a:prstGeom>
          <a:noFill/>
        </p:spPr>
        <p:txBody>
          <a:bodyPr wrap="square" rtlCol="0">
            <a:spAutoFit/>
          </a:bodyPr>
          <a:lstStyle/>
          <a:p>
            <a:pPr algn="ctr"/>
            <a:r>
              <a:rPr lang="en-US" altLang="zh-CN" b="1" dirty="0"/>
              <a:t>Semantic</a:t>
            </a:r>
          </a:p>
          <a:p>
            <a:pPr algn="ctr"/>
            <a:r>
              <a:rPr lang="en-US" altLang="zh-CN" b="1" dirty="0"/>
              <a:t>Equivalence</a:t>
            </a:r>
            <a:endParaRPr lang="zh-CN" altLang="en-US" b="1" dirty="0"/>
          </a:p>
        </p:txBody>
      </p:sp>
      <p:sp>
        <p:nvSpPr>
          <p:cNvPr id="76" name="文本框 75">
            <a:extLst>
              <a:ext uri="{FF2B5EF4-FFF2-40B4-BE49-F238E27FC236}">
                <a16:creationId xmlns:a16="http://schemas.microsoft.com/office/drawing/2014/main" id="{1189DE2E-8641-4DFE-9251-4A6EC7E7C6FC}"/>
              </a:ext>
            </a:extLst>
          </p:cNvPr>
          <p:cNvSpPr txBox="1"/>
          <p:nvPr/>
        </p:nvSpPr>
        <p:spPr>
          <a:xfrm>
            <a:off x="4044443" y="5539947"/>
            <a:ext cx="4150006" cy="369332"/>
          </a:xfrm>
          <a:prstGeom prst="rect">
            <a:avLst/>
          </a:prstGeom>
          <a:noFill/>
        </p:spPr>
        <p:txBody>
          <a:bodyPr wrap="square">
            <a:spAutoFit/>
          </a:bodyPr>
          <a:lstStyle/>
          <a:p>
            <a:r>
              <a:rPr lang="en-US" altLang="zh-CN" sz="1800" b="1" dirty="0">
                <a:solidFill>
                  <a:schemeClr val="accent1"/>
                </a:solidFill>
              </a:rPr>
              <a:t>The Structure of Verified Compilers </a:t>
            </a:r>
          </a:p>
        </p:txBody>
      </p:sp>
    </p:spTree>
    <p:custDataLst>
      <p:tags r:id="rId1"/>
    </p:custDataLst>
    <p:extLst>
      <p:ext uri="{BB962C8B-B14F-4D97-AF65-F5344CB8AC3E}">
        <p14:creationId xmlns:p14="http://schemas.microsoft.com/office/powerpoint/2010/main" val="2452767730"/>
      </p:ext>
    </p:extLst>
  </p:cSld>
  <p:clrMapOvr>
    <a:masterClrMapping/>
  </p:clrMapOvr>
  <mc:AlternateContent xmlns:mc="http://schemas.openxmlformats.org/markup-compatibility/2006" xmlns:p14="http://schemas.microsoft.com/office/powerpoint/2010/main">
    <mc:Choice Requires="p14">
      <p:transition p14:dur="10" advTm="28152"/>
    </mc:Choice>
    <mc:Fallback xmlns="">
      <p:transition advTm="281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animEffect transition="in" filter="fade">
                                      <p:cBhvr>
                                        <p:cTn id="13" dur="500"/>
                                        <p:tgtEl>
                                          <p:spTgt spid="7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3"/>
                                        </p:tgtEl>
                                        <p:attrNameLst>
                                          <p:attrName>style.visibility</p:attrName>
                                        </p:attrNameLst>
                                      </p:cBhvr>
                                      <p:to>
                                        <p:strVal val="visible"/>
                                      </p:to>
                                    </p:set>
                                    <p:animEffect transition="in" filter="fade">
                                      <p:cBhvr>
                                        <p:cTn id="16" dur="500"/>
                                        <p:tgtEl>
                                          <p:spTgt spid="83"/>
                                        </p:tgtEl>
                                      </p:cBhvr>
                                    </p:animEffec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fade">
                                      <p:cBhvr>
                                        <p:cTn id="25" dur="500"/>
                                        <p:tgtEl>
                                          <p:spTgt spid="75"/>
                                        </p:tgtEl>
                                      </p:cBhvr>
                                    </p:animEffect>
                                  </p:childTnLst>
                                </p:cTn>
                              </p:par>
                              <p:par>
                                <p:cTn id="26" presetID="10" presetClass="entr" presetSubtype="0" fill="hold"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fade">
                                      <p:cBhvr>
                                        <p:cTn id="28" dur="500"/>
                                        <p:tgtEl>
                                          <p:spTgt spid="7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fade">
                                      <p:cBhvr>
                                        <p:cTn id="31" dur="500"/>
                                        <p:tgtEl>
                                          <p:spTgt spid="86"/>
                                        </p:tgtEl>
                                      </p:cBhvr>
                                    </p:animEffect>
                                  </p:childTnLst>
                                </p:cTn>
                              </p:par>
                              <p:par>
                                <p:cTn id="32" presetID="10" presetClass="entr" presetSubtype="0" fill="hold" nodeType="with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fade">
                                      <p:cBhvr>
                                        <p:cTn id="34"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3" grpId="0" animBg="1"/>
      <p:bldP spid="71" grpId="0" animBg="1"/>
      <p:bldP spid="75" grpId="0"/>
      <p:bldP spid="83" grpId="0" animBg="1"/>
      <p:bldP spid="8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9D0E8F-90A6-47EB-9945-392349112F94}"/>
              </a:ext>
            </a:extLst>
          </p:cNvPr>
          <p:cNvSpPr>
            <a:spLocks noGrp="1"/>
          </p:cNvSpPr>
          <p:nvPr>
            <p:ph type="title"/>
          </p:nvPr>
        </p:nvSpPr>
        <p:spPr/>
        <p:txBody>
          <a:bodyPr>
            <a:normAutofit/>
          </a:bodyPr>
          <a:lstStyle/>
          <a:p>
            <a:r>
              <a:rPr lang="en-US" altLang="zh-CN" b="1" dirty="0"/>
              <a:t>Contextual Compilation to Multi-Stack Machine</a:t>
            </a:r>
            <a:endParaRPr lang="zh-CN" altLang="en-US" dirty="0"/>
          </a:p>
        </p:txBody>
      </p:sp>
      <p:sp>
        <p:nvSpPr>
          <p:cNvPr id="3" name="内容占位符 2">
            <a:extLst>
              <a:ext uri="{FF2B5EF4-FFF2-40B4-BE49-F238E27FC236}">
                <a16:creationId xmlns:a16="http://schemas.microsoft.com/office/drawing/2014/main" id="{ACB7A597-26AE-45AA-B313-78279616B592}"/>
              </a:ext>
            </a:extLst>
          </p:cNvPr>
          <p:cNvSpPr>
            <a:spLocks noGrp="1"/>
          </p:cNvSpPr>
          <p:nvPr>
            <p:ph idx="1"/>
          </p:nvPr>
        </p:nvSpPr>
        <p:spPr/>
        <p:txBody>
          <a:bodyPr/>
          <a:lstStyle/>
          <a:p>
            <a:r>
              <a:rPr lang="en-US" altLang="zh-CN" b="1" dirty="0"/>
              <a:t>Direct Application of Multi-Stack </a:t>
            </a:r>
            <a:r>
              <a:rPr lang="en-US" altLang="zh-CN" b="1" dirty="0" err="1"/>
              <a:t>CompCert</a:t>
            </a:r>
            <a:endParaRPr lang="zh-CN" altLang="en-US" b="1" dirty="0"/>
          </a:p>
        </p:txBody>
      </p:sp>
      <p:sp>
        <p:nvSpPr>
          <p:cNvPr id="4" name="灯片编号占位符 3">
            <a:extLst>
              <a:ext uri="{FF2B5EF4-FFF2-40B4-BE49-F238E27FC236}">
                <a16:creationId xmlns:a16="http://schemas.microsoft.com/office/drawing/2014/main" id="{F9F9874A-A0E9-4486-B27E-F353841B19DF}"/>
              </a:ext>
            </a:extLst>
          </p:cNvPr>
          <p:cNvSpPr>
            <a:spLocks noGrp="1"/>
          </p:cNvSpPr>
          <p:nvPr>
            <p:ph type="sldNum" sz="quarter" idx="12"/>
          </p:nvPr>
        </p:nvSpPr>
        <p:spPr/>
        <p:txBody>
          <a:bodyPr/>
          <a:lstStyle/>
          <a:p>
            <a:fld id="{2D41EB45-D69C-409E-BB76-CE8D45961290}" type="slidenum">
              <a:rPr lang="zh-CN" altLang="en-US" smtClean="0"/>
              <a:pPr/>
              <a:t>20</a:t>
            </a:fld>
            <a:endParaRPr lang="zh-CN" altLang="en-US" dirty="0"/>
          </a:p>
        </p:txBody>
      </p:sp>
      <p:sp>
        <p:nvSpPr>
          <p:cNvPr id="49" name="文本框 48">
            <a:extLst>
              <a:ext uri="{FF2B5EF4-FFF2-40B4-BE49-F238E27FC236}">
                <a16:creationId xmlns:a16="http://schemas.microsoft.com/office/drawing/2014/main" id="{0B43D988-7B22-4BFC-8EA0-91DAF9F54A1A}"/>
              </a:ext>
            </a:extLst>
          </p:cNvPr>
          <p:cNvSpPr txBox="1"/>
          <p:nvPr/>
        </p:nvSpPr>
        <p:spPr>
          <a:xfrm>
            <a:off x="6597808" y="2780309"/>
            <a:ext cx="2467437" cy="923330"/>
          </a:xfrm>
          <a:prstGeom prst="rect">
            <a:avLst/>
          </a:prstGeom>
          <a:noFill/>
        </p:spPr>
        <p:txBody>
          <a:bodyPr wrap="square" rtlCol="0">
            <a:spAutoFit/>
          </a:bodyPr>
          <a:lstStyle/>
          <a:p>
            <a:r>
              <a:rPr lang="en-US" altLang="zh-CN" b="1" dirty="0"/>
              <a:t>Compile to Independent and Finite Stacks</a:t>
            </a:r>
          </a:p>
        </p:txBody>
      </p:sp>
      <p:sp>
        <p:nvSpPr>
          <p:cNvPr id="50" name="箭头: 下 49">
            <a:extLst>
              <a:ext uri="{FF2B5EF4-FFF2-40B4-BE49-F238E27FC236}">
                <a16:creationId xmlns:a16="http://schemas.microsoft.com/office/drawing/2014/main" id="{9852D8D5-B0F7-4AB0-9661-AB619BB5EA06}"/>
              </a:ext>
            </a:extLst>
          </p:cNvPr>
          <p:cNvSpPr/>
          <p:nvPr/>
        </p:nvSpPr>
        <p:spPr>
          <a:xfrm rot="16200000">
            <a:off x="7399569" y="2811278"/>
            <a:ext cx="271770" cy="1895766"/>
          </a:xfrm>
          <a:prstGeom prst="downArrow">
            <a:avLst>
              <a:gd name="adj1" fmla="val 50000"/>
              <a:gd name="adj2"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4" name="组合 153">
            <a:extLst>
              <a:ext uri="{FF2B5EF4-FFF2-40B4-BE49-F238E27FC236}">
                <a16:creationId xmlns:a16="http://schemas.microsoft.com/office/drawing/2014/main" id="{90723E5C-DB99-45E6-BDEA-35D1C8DD5A4E}"/>
              </a:ext>
            </a:extLst>
          </p:cNvPr>
          <p:cNvGrpSpPr/>
          <p:nvPr/>
        </p:nvGrpSpPr>
        <p:grpSpPr>
          <a:xfrm>
            <a:off x="1351240" y="2288421"/>
            <a:ext cx="5175084" cy="2364720"/>
            <a:chOff x="1351240" y="2288421"/>
            <a:chExt cx="5175084" cy="2364720"/>
          </a:xfrm>
        </p:grpSpPr>
        <p:sp>
          <p:nvSpPr>
            <p:cNvPr id="7" name="矩形: 圆角 6">
              <a:extLst>
                <a:ext uri="{FF2B5EF4-FFF2-40B4-BE49-F238E27FC236}">
                  <a16:creationId xmlns:a16="http://schemas.microsoft.com/office/drawing/2014/main" id="{DBD4F9C0-C606-4756-BB96-54CAFFDD9C28}"/>
                </a:ext>
              </a:extLst>
            </p:cNvPr>
            <p:cNvSpPr/>
            <p:nvPr/>
          </p:nvSpPr>
          <p:spPr>
            <a:xfrm>
              <a:off x="2990574" y="2627445"/>
              <a:ext cx="654842" cy="20256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圆角 7">
              <a:extLst>
                <a:ext uri="{FF2B5EF4-FFF2-40B4-BE49-F238E27FC236}">
                  <a16:creationId xmlns:a16="http://schemas.microsoft.com/office/drawing/2014/main" id="{2902346C-2F34-46BE-8FF6-482064605853}"/>
                </a:ext>
              </a:extLst>
            </p:cNvPr>
            <p:cNvSpPr/>
            <p:nvPr/>
          </p:nvSpPr>
          <p:spPr>
            <a:xfrm>
              <a:off x="1605107" y="2638480"/>
              <a:ext cx="654842" cy="201466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6F21F1A4-E35D-40BE-A03D-0306E6F767B8}"/>
                    </a:ext>
                  </a:extLst>
                </p:cNvPr>
                <p:cNvSpPr/>
                <p:nvPr/>
              </p:nvSpPr>
              <p:spPr>
                <a:xfrm>
                  <a:off x="1732032" y="2732457"/>
                  <a:ext cx="399459" cy="399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9" name="矩形 8">
                  <a:extLst>
                    <a:ext uri="{FF2B5EF4-FFF2-40B4-BE49-F238E27FC236}">
                      <a16:creationId xmlns:a16="http://schemas.microsoft.com/office/drawing/2014/main" id="{6F21F1A4-E35D-40BE-A03D-0306E6F767B8}"/>
                    </a:ext>
                  </a:extLst>
                </p:cNvPr>
                <p:cNvSpPr>
                  <a:spLocks noRot="1" noChangeAspect="1" noMove="1" noResize="1" noEditPoints="1" noAdjustHandles="1" noChangeArrowheads="1" noChangeShapeType="1" noTextEdit="1"/>
                </p:cNvSpPr>
                <p:nvPr/>
              </p:nvSpPr>
              <p:spPr>
                <a:xfrm>
                  <a:off x="1732032" y="2732457"/>
                  <a:ext cx="399459" cy="399675"/>
                </a:xfrm>
                <a:prstGeom prst="rect">
                  <a:avLst/>
                </a:prstGeom>
                <a:blipFill>
                  <a:blip r:embed="rId5"/>
                  <a:stretch>
                    <a:fillRect l="-22059" b="-1029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725BC249-82A8-4D87-BD4D-10E600484A88}"/>
                    </a:ext>
                  </a:extLst>
                </p:cNvPr>
                <p:cNvSpPr/>
                <p:nvPr/>
              </p:nvSpPr>
              <p:spPr>
                <a:xfrm>
                  <a:off x="1732032" y="3312841"/>
                  <a:ext cx="399459" cy="399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10" name="矩形 9">
                  <a:extLst>
                    <a:ext uri="{FF2B5EF4-FFF2-40B4-BE49-F238E27FC236}">
                      <a16:creationId xmlns:a16="http://schemas.microsoft.com/office/drawing/2014/main" id="{725BC249-82A8-4D87-BD4D-10E600484A88}"/>
                    </a:ext>
                  </a:extLst>
                </p:cNvPr>
                <p:cNvSpPr>
                  <a:spLocks noRot="1" noChangeAspect="1" noMove="1" noResize="1" noEditPoints="1" noAdjustHandles="1" noChangeArrowheads="1" noChangeShapeType="1" noTextEdit="1"/>
                </p:cNvSpPr>
                <p:nvPr/>
              </p:nvSpPr>
              <p:spPr>
                <a:xfrm>
                  <a:off x="1732032" y="3312841"/>
                  <a:ext cx="399459" cy="399675"/>
                </a:xfrm>
                <a:prstGeom prst="rect">
                  <a:avLst/>
                </a:prstGeom>
                <a:blipFill>
                  <a:blip r:embed="rId6"/>
                  <a:stretch>
                    <a:fillRect l="-22059" b="-1029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B28986DB-7869-48C5-8CDA-67A41168031C}"/>
                    </a:ext>
                  </a:extLst>
                </p:cNvPr>
                <p:cNvSpPr/>
                <p:nvPr/>
              </p:nvSpPr>
              <p:spPr>
                <a:xfrm>
                  <a:off x="1732032" y="3893225"/>
                  <a:ext cx="399459" cy="399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sz="2400" b="0" dirty="0"/>
                </a:p>
              </p:txBody>
            </p:sp>
          </mc:Choice>
          <mc:Fallback xmlns="">
            <p:sp>
              <p:nvSpPr>
                <p:cNvPr id="11" name="矩形 10">
                  <a:extLst>
                    <a:ext uri="{FF2B5EF4-FFF2-40B4-BE49-F238E27FC236}">
                      <a16:creationId xmlns:a16="http://schemas.microsoft.com/office/drawing/2014/main" id="{B28986DB-7869-48C5-8CDA-67A41168031C}"/>
                    </a:ext>
                  </a:extLst>
                </p:cNvPr>
                <p:cNvSpPr>
                  <a:spLocks noRot="1" noChangeAspect="1" noMove="1" noResize="1" noEditPoints="1" noAdjustHandles="1" noChangeArrowheads="1" noChangeShapeType="1" noTextEdit="1"/>
                </p:cNvSpPr>
                <p:nvPr/>
              </p:nvSpPr>
              <p:spPr>
                <a:xfrm>
                  <a:off x="1732032" y="3893225"/>
                  <a:ext cx="399459" cy="399675"/>
                </a:xfrm>
                <a:prstGeom prst="rect">
                  <a:avLst/>
                </a:prstGeom>
                <a:blipFill>
                  <a:blip r:embed="rId7"/>
                  <a:stretch>
                    <a:fillRect l="-22059" b="-1044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62CB6377-0E0F-46F9-A4EF-FAC1E3B133BB}"/>
                    </a:ext>
                  </a:extLst>
                </p:cNvPr>
                <p:cNvSpPr/>
                <p:nvPr/>
              </p:nvSpPr>
              <p:spPr>
                <a:xfrm>
                  <a:off x="3081190" y="2738069"/>
                  <a:ext cx="498754" cy="384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12" name="矩形 11">
                  <a:extLst>
                    <a:ext uri="{FF2B5EF4-FFF2-40B4-BE49-F238E27FC236}">
                      <a16:creationId xmlns:a16="http://schemas.microsoft.com/office/drawing/2014/main" id="{62CB6377-0E0F-46F9-A4EF-FAC1E3B133BB}"/>
                    </a:ext>
                  </a:extLst>
                </p:cNvPr>
                <p:cNvSpPr>
                  <a:spLocks noRot="1" noChangeAspect="1" noMove="1" noResize="1" noEditPoints="1" noAdjustHandles="1" noChangeArrowheads="1" noChangeShapeType="1" noTextEdit="1"/>
                </p:cNvSpPr>
                <p:nvPr/>
              </p:nvSpPr>
              <p:spPr>
                <a:xfrm>
                  <a:off x="3081190" y="2738069"/>
                  <a:ext cx="498754" cy="384856"/>
                </a:xfrm>
                <a:prstGeom prst="rect">
                  <a:avLst/>
                </a:prstGeom>
                <a:blipFill>
                  <a:blip r:embed="rId8"/>
                  <a:stretch>
                    <a:fillRect l="-15476" r="-2381" b="-1384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984A91EC-3AE5-42B6-BB16-47D7BF40B81C}"/>
                    </a:ext>
                  </a:extLst>
                </p:cNvPr>
                <p:cNvSpPr/>
                <p:nvPr/>
              </p:nvSpPr>
              <p:spPr>
                <a:xfrm>
                  <a:off x="3085428" y="3318307"/>
                  <a:ext cx="473732" cy="424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13" name="矩形 12">
                  <a:extLst>
                    <a:ext uri="{FF2B5EF4-FFF2-40B4-BE49-F238E27FC236}">
                      <a16:creationId xmlns:a16="http://schemas.microsoft.com/office/drawing/2014/main" id="{984A91EC-3AE5-42B6-BB16-47D7BF40B81C}"/>
                    </a:ext>
                  </a:extLst>
                </p:cNvPr>
                <p:cNvSpPr>
                  <a:spLocks noRot="1" noChangeAspect="1" noMove="1" noResize="1" noEditPoints="1" noAdjustHandles="1" noChangeArrowheads="1" noChangeShapeType="1" noTextEdit="1"/>
                </p:cNvSpPr>
                <p:nvPr/>
              </p:nvSpPr>
              <p:spPr>
                <a:xfrm>
                  <a:off x="3085428" y="3318307"/>
                  <a:ext cx="473732" cy="424521"/>
                </a:xfrm>
                <a:prstGeom prst="rect">
                  <a:avLst/>
                </a:prstGeom>
                <a:blipFill>
                  <a:blip r:embed="rId9"/>
                  <a:stretch>
                    <a:fillRect l="-20000" r="-5000" b="-6944"/>
                  </a:stretch>
                </a:blipFill>
              </p:spPr>
              <p:txBody>
                <a:bodyPr/>
                <a:lstStyle/>
                <a:p>
                  <a:r>
                    <a:rPr lang="zh-CN" altLang="en-US">
                      <a:noFill/>
                    </a:rPr>
                    <a:t> </a:t>
                  </a:r>
                </a:p>
              </p:txBody>
            </p:sp>
          </mc:Fallback>
        </mc:AlternateContent>
        <p:cxnSp>
          <p:nvCxnSpPr>
            <p:cNvPr id="14" name="直接箭头连接符 13">
              <a:extLst>
                <a:ext uri="{FF2B5EF4-FFF2-40B4-BE49-F238E27FC236}">
                  <a16:creationId xmlns:a16="http://schemas.microsoft.com/office/drawing/2014/main" id="{28F8CEF8-180D-42CA-8D1B-CF62B857A1A0}"/>
                </a:ext>
              </a:extLst>
            </p:cNvPr>
            <p:cNvCxnSpPr>
              <a:cxnSpLocks/>
              <a:stCxn id="9" idx="2"/>
              <a:endCxn id="10" idx="0"/>
            </p:cNvCxnSpPr>
            <p:nvPr/>
          </p:nvCxnSpPr>
          <p:spPr>
            <a:xfrm>
              <a:off x="1931762" y="3132132"/>
              <a:ext cx="0" cy="180709"/>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2631F45-327C-44D2-8031-9B7C60D0E031}"/>
                </a:ext>
              </a:extLst>
            </p:cNvPr>
            <p:cNvCxnSpPr>
              <a:cxnSpLocks/>
              <a:stCxn id="10" idx="3"/>
              <a:endCxn id="12" idx="1"/>
            </p:cNvCxnSpPr>
            <p:nvPr/>
          </p:nvCxnSpPr>
          <p:spPr>
            <a:xfrm flipV="1">
              <a:off x="2131491" y="2930497"/>
              <a:ext cx="949699" cy="582182"/>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直接箭头连接符 20">
              <a:extLst>
                <a:ext uri="{FF2B5EF4-FFF2-40B4-BE49-F238E27FC236}">
                  <a16:creationId xmlns:a16="http://schemas.microsoft.com/office/drawing/2014/main" id="{8845883F-0A9D-4652-86BF-D288EAC1286E}"/>
                </a:ext>
              </a:extLst>
            </p:cNvPr>
            <p:cNvCxnSpPr>
              <a:cxnSpLocks/>
              <a:stCxn id="13" idx="1"/>
            </p:cNvCxnSpPr>
            <p:nvPr/>
          </p:nvCxnSpPr>
          <p:spPr>
            <a:xfrm flipH="1" flipV="1">
              <a:off x="2139346" y="3523566"/>
              <a:ext cx="946082" cy="7002"/>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A9876372-D193-46D4-8C56-0522CFE6D25A}"/>
                </a:ext>
              </a:extLst>
            </p:cNvPr>
            <p:cNvCxnSpPr>
              <a:cxnSpLocks/>
              <a:stCxn id="12" idx="2"/>
              <a:endCxn id="13" idx="0"/>
            </p:cNvCxnSpPr>
            <p:nvPr/>
          </p:nvCxnSpPr>
          <p:spPr>
            <a:xfrm flipH="1">
              <a:off x="3322294" y="3122925"/>
              <a:ext cx="8273" cy="19538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A35FC8D7-C32A-491A-AEA1-3161866F7328}"/>
                </a:ext>
              </a:extLst>
            </p:cNvPr>
            <p:cNvCxnSpPr>
              <a:cxnSpLocks/>
              <a:stCxn id="10" idx="2"/>
              <a:endCxn id="11" idx="0"/>
            </p:cNvCxnSpPr>
            <p:nvPr/>
          </p:nvCxnSpPr>
          <p:spPr>
            <a:xfrm>
              <a:off x="1931762" y="3712516"/>
              <a:ext cx="0" cy="180709"/>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B66B9B4C-9471-4B0A-B5AF-9143F714F468}"/>
                </a:ext>
              </a:extLst>
            </p:cNvPr>
            <p:cNvCxnSpPr>
              <a:cxnSpLocks/>
              <a:stCxn id="11" idx="2"/>
            </p:cNvCxnSpPr>
            <p:nvPr/>
          </p:nvCxnSpPr>
          <p:spPr>
            <a:xfrm>
              <a:off x="1931762" y="4292900"/>
              <a:ext cx="0" cy="21814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a16="http://schemas.microsoft.com/office/drawing/2014/main" id="{A0882E2E-DDA3-4291-B475-DB4AF6683FFB}"/>
                </a:ext>
              </a:extLst>
            </p:cNvPr>
            <p:cNvCxnSpPr>
              <a:cxnSpLocks/>
              <a:stCxn id="13" idx="2"/>
            </p:cNvCxnSpPr>
            <p:nvPr/>
          </p:nvCxnSpPr>
          <p:spPr>
            <a:xfrm>
              <a:off x="3322294" y="3742828"/>
              <a:ext cx="0" cy="274679"/>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37B30D5C-CBA2-478F-B331-2B3DEA163221}"/>
                </a:ext>
              </a:extLst>
            </p:cNvPr>
            <p:cNvSpPr txBox="1"/>
            <p:nvPr/>
          </p:nvSpPr>
          <p:spPr>
            <a:xfrm rot="19734147">
              <a:off x="2218781" y="2777994"/>
              <a:ext cx="975554" cy="369332"/>
            </a:xfrm>
            <a:prstGeom prst="rect">
              <a:avLst/>
            </a:prstGeom>
            <a:noFill/>
          </p:spPr>
          <p:txBody>
            <a:bodyPr wrap="square" rtlCol="0">
              <a:spAutoFit/>
            </a:bodyPr>
            <a:lstStyle/>
            <a:p>
              <a:r>
                <a:rPr lang="en-US" altLang="zh-CN" b="1" dirty="0"/>
                <a:t>yield</a:t>
              </a:r>
            </a:p>
          </p:txBody>
        </p:sp>
        <p:sp>
          <p:nvSpPr>
            <p:cNvPr id="32" name="文本框 31">
              <a:extLst>
                <a:ext uri="{FF2B5EF4-FFF2-40B4-BE49-F238E27FC236}">
                  <a16:creationId xmlns:a16="http://schemas.microsoft.com/office/drawing/2014/main" id="{EB727C6A-AFEF-4249-A967-9E0B43BD076B}"/>
                </a:ext>
              </a:extLst>
            </p:cNvPr>
            <p:cNvSpPr txBox="1"/>
            <p:nvPr/>
          </p:nvSpPr>
          <p:spPr>
            <a:xfrm>
              <a:off x="2315621" y="3537448"/>
              <a:ext cx="975554" cy="369332"/>
            </a:xfrm>
            <a:prstGeom prst="rect">
              <a:avLst/>
            </a:prstGeom>
            <a:noFill/>
          </p:spPr>
          <p:txBody>
            <a:bodyPr wrap="square" rtlCol="0">
              <a:spAutoFit/>
            </a:bodyPr>
            <a:lstStyle/>
            <a:p>
              <a:r>
                <a:rPr lang="en-US" altLang="zh-CN" b="1" dirty="0"/>
                <a:t>yield</a:t>
              </a:r>
            </a:p>
          </p:txBody>
        </p:sp>
        <p:sp>
          <p:nvSpPr>
            <p:cNvPr id="33" name="文本框 32">
              <a:extLst>
                <a:ext uri="{FF2B5EF4-FFF2-40B4-BE49-F238E27FC236}">
                  <a16:creationId xmlns:a16="http://schemas.microsoft.com/office/drawing/2014/main" id="{D63AF262-EC67-4A5D-8679-CABBE36A574A}"/>
                </a:ext>
              </a:extLst>
            </p:cNvPr>
            <p:cNvSpPr txBox="1"/>
            <p:nvPr/>
          </p:nvSpPr>
          <p:spPr>
            <a:xfrm>
              <a:off x="2724192" y="2288533"/>
              <a:ext cx="1186504" cy="369332"/>
            </a:xfrm>
            <a:prstGeom prst="rect">
              <a:avLst/>
            </a:prstGeom>
            <a:noFill/>
          </p:spPr>
          <p:txBody>
            <a:bodyPr wrap="square" rtlCol="0">
              <a:spAutoFit/>
            </a:bodyPr>
            <a:lstStyle/>
            <a:p>
              <a:r>
                <a:rPr lang="en-US" altLang="zh-CN" b="1" dirty="0"/>
                <a:t>Thread 2</a:t>
              </a:r>
            </a:p>
          </p:txBody>
        </p:sp>
        <p:sp>
          <p:nvSpPr>
            <p:cNvPr id="34" name="文本框 33">
              <a:extLst>
                <a:ext uri="{FF2B5EF4-FFF2-40B4-BE49-F238E27FC236}">
                  <a16:creationId xmlns:a16="http://schemas.microsoft.com/office/drawing/2014/main" id="{58B8790A-B945-4640-9A08-A85465B3C7F6}"/>
                </a:ext>
              </a:extLst>
            </p:cNvPr>
            <p:cNvSpPr txBox="1"/>
            <p:nvPr/>
          </p:nvSpPr>
          <p:spPr>
            <a:xfrm>
              <a:off x="1351240" y="2288421"/>
              <a:ext cx="1186504" cy="369332"/>
            </a:xfrm>
            <a:prstGeom prst="rect">
              <a:avLst/>
            </a:prstGeom>
            <a:noFill/>
          </p:spPr>
          <p:txBody>
            <a:bodyPr wrap="square" rtlCol="0">
              <a:spAutoFit/>
            </a:bodyPr>
            <a:lstStyle/>
            <a:p>
              <a:r>
                <a:rPr lang="en-US" altLang="zh-CN" b="1" dirty="0"/>
                <a:t>Thread 1</a:t>
              </a:r>
            </a:p>
          </p:txBody>
        </p:sp>
        <p:sp>
          <p:nvSpPr>
            <p:cNvPr id="46" name="文本框 45">
              <a:extLst>
                <a:ext uri="{FF2B5EF4-FFF2-40B4-BE49-F238E27FC236}">
                  <a16:creationId xmlns:a16="http://schemas.microsoft.com/office/drawing/2014/main" id="{0508F135-D796-43F0-B432-B6C3F7C2DCBC}"/>
                </a:ext>
              </a:extLst>
            </p:cNvPr>
            <p:cNvSpPr txBox="1"/>
            <p:nvPr/>
          </p:nvSpPr>
          <p:spPr>
            <a:xfrm>
              <a:off x="3790645" y="3143347"/>
              <a:ext cx="1186504" cy="369332"/>
            </a:xfrm>
            <a:prstGeom prst="rect">
              <a:avLst/>
            </a:prstGeom>
            <a:noFill/>
          </p:spPr>
          <p:txBody>
            <a:bodyPr wrap="square" rtlCol="0">
              <a:spAutoFit/>
            </a:bodyPr>
            <a:lstStyle/>
            <a:p>
              <a:r>
                <a:rPr lang="en-US" altLang="zh-CN" b="1" dirty="0"/>
                <a:t>Linking</a:t>
              </a:r>
            </a:p>
          </p:txBody>
        </p:sp>
        <p:sp>
          <p:nvSpPr>
            <p:cNvPr id="47" name="箭头: 下 46">
              <a:extLst>
                <a:ext uri="{FF2B5EF4-FFF2-40B4-BE49-F238E27FC236}">
                  <a16:creationId xmlns:a16="http://schemas.microsoft.com/office/drawing/2014/main" id="{BC86DA45-F022-4ADC-ADB7-A86FD34FB395}"/>
                </a:ext>
              </a:extLst>
            </p:cNvPr>
            <p:cNvSpPr/>
            <p:nvPr/>
          </p:nvSpPr>
          <p:spPr>
            <a:xfrm rot="16200000">
              <a:off x="4182789" y="3168435"/>
              <a:ext cx="273164" cy="88237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47">
              <a:extLst>
                <a:ext uri="{FF2B5EF4-FFF2-40B4-BE49-F238E27FC236}">
                  <a16:creationId xmlns:a16="http://schemas.microsoft.com/office/drawing/2014/main" id="{12145A84-223B-4FB8-B537-7B7DF908692F}"/>
                </a:ext>
              </a:extLst>
            </p:cNvPr>
            <p:cNvSpPr txBox="1"/>
            <p:nvPr/>
          </p:nvSpPr>
          <p:spPr>
            <a:xfrm>
              <a:off x="4892720" y="2288421"/>
              <a:ext cx="1633604" cy="369332"/>
            </a:xfrm>
            <a:prstGeom prst="rect">
              <a:avLst/>
            </a:prstGeom>
            <a:noFill/>
          </p:spPr>
          <p:txBody>
            <a:bodyPr wrap="square" rtlCol="0">
              <a:spAutoFit/>
            </a:bodyPr>
            <a:lstStyle/>
            <a:p>
              <a:r>
                <a:rPr lang="en-US" altLang="zh-CN" b="1" dirty="0"/>
                <a:t>Threads {1,2}</a:t>
              </a:r>
            </a:p>
          </p:txBody>
        </p:sp>
        <p:sp>
          <p:nvSpPr>
            <p:cNvPr id="83" name="矩形: 圆角 82">
              <a:extLst>
                <a:ext uri="{FF2B5EF4-FFF2-40B4-BE49-F238E27FC236}">
                  <a16:creationId xmlns:a16="http://schemas.microsoft.com/office/drawing/2014/main" id="{CABED60E-BF94-4FC8-A865-D11E3BD35D52}"/>
                </a:ext>
              </a:extLst>
            </p:cNvPr>
            <p:cNvSpPr/>
            <p:nvPr/>
          </p:nvSpPr>
          <p:spPr>
            <a:xfrm>
              <a:off x="4945825" y="2631413"/>
              <a:ext cx="1514823" cy="2021727"/>
            </a:xfrm>
            <a:prstGeom prst="roundRect">
              <a:avLst>
                <a:gd name="adj" fmla="val 815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84" name="矩形 83">
                  <a:extLst>
                    <a:ext uri="{FF2B5EF4-FFF2-40B4-BE49-F238E27FC236}">
                      <a16:creationId xmlns:a16="http://schemas.microsoft.com/office/drawing/2014/main" id="{01514627-10AC-40E2-BB14-1BAD98C09B13}"/>
                    </a:ext>
                  </a:extLst>
                </p:cNvPr>
                <p:cNvSpPr/>
                <p:nvPr/>
              </p:nvSpPr>
              <p:spPr>
                <a:xfrm>
                  <a:off x="5072750" y="2725390"/>
                  <a:ext cx="399459" cy="397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84" name="矩形 83">
                  <a:extLst>
                    <a:ext uri="{FF2B5EF4-FFF2-40B4-BE49-F238E27FC236}">
                      <a16:creationId xmlns:a16="http://schemas.microsoft.com/office/drawing/2014/main" id="{01514627-10AC-40E2-BB14-1BAD98C09B13}"/>
                    </a:ext>
                  </a:extLst>
                </p:cNvPr>
                <p:cNvSpPr>
                  <a:spLocks noRot="1" noChangeAspect="1" noMove="1" noResize="1" noEditPoints="1" noAdjustHandles="1" noChangeArrowheads="1" noChangeShapeType="1" noTextEdit="1"/>
                </p:cNvSpPr>
                <p:nvPr/>
              </p:nvSpPr>
              <p:spPr>
                <a:xfrm>
                  <a:off x="5072750" y="2725390"/>
                  <a:ext cx="399459" cy="397535"/>
                </a:xfrm>
                <a:prstGeom prst="rect">
                  <a:avLst/>
                </a:prstGeom>
                <a:blipFill>
                  <a:blip r:embed="rId10"/>
                  <a:stretch>
                    <a:fillRect l="-22059" b="-1194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5" name="矩形 84">
                  <a:extLst>
                    <a:ext uri="{FF2B5EF4-FFF2-40B4-BE49-F238E27FC236}">
                      <a16:creationId xmlns:a16="http://schemas.microsoft.com/office/drawing/2014/main" id="{3561D4C0-F95D-43CD-B514-E2CFFBFB561C}"/>
                    </a:ext>
                  </a:extLst>
                </p:cNvPr>
                <p:cNvSpPr/>
                <p:nvPr/>
              </p:nvSpPr>
              <p:spPr>
                <a:xfrm>
                  <a:off x="5072748" y="3381875"/>
                  <a:ext cx="399459" cy="397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85" name="矩形 84">
                  <a:extLst>
                    <a:ext uri="{FF2B5EF4-FFF2-40B4-BE49-F238E27FC236}">
                      <a16:creationId xmlns:a16="http://schemas.microsoft.com/office/drawing/2014/main" id="{3561D4C0-F95D-43CD-B514-E2CFFBFB561C}"/>
                    </a:ext>
                  </a:extLst>
                </p:cNvPr>
                <p:cNvSpPr>
                  <a:spLocks noRot="1" noChangeAspect="1" noMove="1" noResize="1" noEditPoints="1" noAdjustHandles="1" noChangeArrowheads="1" noChangeShapeType="1" noTextEdit="1"/>
                </p:cNvSpPr>
                <p:nvPr/>
              </p:nvSpPr>
              <p:spPr>
                <a:xfrm>
                  <a:off x="5072748" y="3381875"/>
                  <a:ext cx="399459" cy="397535"/>
                </a:xfrm>
                <a:prstGeom prst="rect">
                  <a:avLst/>
                </a:prstGeom>
                <a:blipFill>
                  <a:blip r:embed="rId11"/>
                  <a:stretch>
                    <a:fillRect l="-22059" b="-1044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6" name="矩形 85">
                  <a:extLst>
                    <a:ext uri="{FF2B5EF4-FFF2-40B4-BE49-F238E27FC236}">
                      <a16:creationId xmlns:a16="http://schemas.microsoft.com/office/drawing/2014/main" id="{FBAD639B-B2A6-46A6-AA05-807E59552105}"/>
                    </a:ext>
                  </a:extLst>
                </p:cNvPr>
                <p:cNvSpPr/>
                <p:nvPr/>
              </p:nvSpPr>
              <p:spPr>
                <a:xfrm>
                  <a:off x="5072748" y="4017507"/>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sz="2400" b="0" dirty="0"/>
                </a:p>
              </p:txBody>
            </p:sp>
          </mc:Choice>
          <mc:Fallback xmlns="">
            <p:sp>
              <p:nvSpPr>
                <p:cNvPr id="86" name="矩形 85">
                  <a:extLst>
                    <a:ext uri="{FF2B5EF4-FFF2-40B4-BE49-F238E27FC236}">
                      <a16:creationId xmlns:a16="http://schemas.microsoft.com/office/drawing/2014/main" id="{FBAD639B-B2A6-46A6-AA05-807E59552105}"/>
                    </a:ext>
                  </a:extLst>
                </p:cNvPr>
                <p:cNvSpPr>
                  <a:spLocks noRot="1" noChangeAspect="1" noMove="1" noResize="1" noEditPoints="1" noAdjustHandles="1" noChangeArrowheads="1" noChangeShapeType="1" noTextEdit="1"/>
                </p:cNvSpPr>
                <p:nvPr/>
              </p:nvSpPr>
              <p:spPr>
                <a:xfrm>
                  <a:off x="5072748" y="4017507"/>
                  <a:ext cx="399459" cy="376683"/>
                </a:xfrm>
                <a:prstGeom prst="rect">
                  <a:avLst/>
                </a:prstGeom>
                <a:blipFill>
                  <a:blip r:embed="rId12"/>
                  <a:stretch>
                    <a:fillRect l="-22059" b="-140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7" name="矩形 86">
                  <a:extLst>
                    <a:ext uri="{FF2B5EF4-FFF2-40B4-BE49-F238E27FC236}">
                      <a16:creationId xmlns:a16="http://schemas.microsoft.com/office/drawing/2014/main" id="{A273A61F-7056-44ED-A805-ADF636365532}"/>
                    </a:ext>
                  </a:extLst>
                </p:cNvPr>
                <p:cNvSpPr/>
                <p:nvPr/>
              </p:nvSpPr>
              <p:spPr>
                <a:xfrm>
                  <a:off x="5765506" y="2734597"/>
                  <a:ext cx="498754" cy="397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87" name="矩形 86">
                  <a:extLst>
                    <a:ext uri="{FF2B5EF4-FFF2-40B4-BE49-F238E27FC236}">
                      <a16:creationId xmlns:a16="http://schemas.microsoft.com/office/drawing/2014/main" id="{A273A61F-7056-44ED-A805-ADF636365532}"/>
                    </a:ext>
                  </a:extLst>
                </p:cNvPr>
                <p:cNvSpPr>
                  <a:spLocks noRot="1" noChangeAspect="1" noMove="1" noResize="1" noEditPoints="1" noAdjustHandles="1" noChangeArrowheads="1" noChangeShapeType="1" noTextEdit="1"/>
                </p:cNvSpPr>
                <p:nvPr/>
              </p:nvSpPr>
              <p:spPr>
                <a:xfrm>
                  <a:off x="5765506" y="2734597"/>
                  <a:ext cx="498754" cy="397535"/>
                </a:xfrm>
                <a:prstGeom prst="rect">
                  <a:avLst/>
                </a:prstGeom>
                <a:blipFill>
                  <a:blip r:embed="rId13"/>
                  <a:stretch>
                    <a:fillRect l="-15476" r="-1190" b="-1044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8" name="矩形 87">
                  <a:extLst>
                    <a:ext uri="{FF2B5EF4-FFF2-40B4-BE49-F238E27FC236}">
                      <a16:creationId xmlns:a16="http://schemas.microsoft.com/office/drawing/2014/main" id="{3D95850A-D8E3-40DC-AE75-B67E21822026}"/>
                    </a:ext>
                  </a:extLst>
                </p:cNvPr>
                <p:cNvSpPr/>
                <p:nvPr/>
              </p:nvSpPr>
              <p:spPr>
                <a:xfrm>
                  <a:off x="5778017" y="3385550"/>
                  <a:ext cx="473732" cy="393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88" name="矩形 87">
                  <a:extLst>
                    <a:ext uri="{FF2B5EF4-FFF2-40B4-BE49-F238E27FC236}">
                      <a16:creationId xmlns:a16="http://schemas.microsoft.com/office/drawing/2014/main" id="{3D95850A-D8E3-40DC-AE75-B67E21822026}"/>
                    </a:ext>
                  </a:extLst>
                </p:cNvPr>
                <p:cNvSpPr>
                  <a:spLocks noRot="1" noChangeAspect="1" noMove="1" noResize="1" noEditPoints="1" noAdjustHandles="1" noChangeArrowheads="1" noChangeShapeType="1" noTextEdit="1"/>
                </p:cNvSpPr>
                <p:nvPr/>
              </p:nvSpPr>
              <p:spPr>
                <a:xfrm>
                  <a:off x="5778017" y="3385550"/>
                  <a:ext cx="473732" cy="393859"/>
                </a:xfrm>
                <a:prstGeom prst="rect">
                  <a:avLst/>
                </a:prstGeom>
                <a:blipFill>
                  <a:blip r:embed="rId14"/>
                  <a:stretch>
                    <a:fillRect l="-20000" r="-3750" b="-11940"/>
                  </a:stretch>
                </a:blipFill>
              </p:spPr>
              <p:txBody>
                <a:bodyPr/>
                <a:lstStyle/>
                <a:p>
                  <a:r>
                    <a:rPr lang="zh-CN" altLang="en-US">
                      <a:noFill/>
                    </a:rPr>
                    <a:t> </a:t>
                  </a:r>
                </a:p>
              </p:txBody>
            </p:sp>
          </mc:Fallback>
        </mc:AlternateContent>
        <p:cxnSp>
          <p:nvCxnSpPr>
            <p:cNvPr id="89" name="直接箭头连接符 88">
              <a:extLst>
                <a:ext uri="{FF2B5EF4-FFF2-40B4-BE49-F238E27FC236}">
                  <a16:creationId xmlns:a16="http://schemas.microsoft.com/office/drawing/2014/main" id="{82381F8A-F21E-4E8D-9CAD-16FBB7E862B2}"/>
                </a:ext>
              </a:extLst>
            </p:cNvPr>
            <p:cNvCxnSpPr>
              <a:cxnSpLocks/>
              <a:stCxn id="84" idx="2"/>
              <a:endCxn id="85" idx="0"/>
            </p:cNvCxnSpPr>
            <p:nvPr/>
          </p:nvCxnSpPr>
          <p:spPr>
            <a:xfrm flipH="1">
              <a:off x="5272478" y="3122925"/>
              <a:ext cx="2" cy="25895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2" name="直接箭头连接符 91">
              <a:extLst>
                <a:ext uri="{FF2B5EF4-FFF2-40B4-BE49-F238E27FC236}">
                  <a16:creationId xmlns:a16="http://schemas.microsoft.com/office/drawing/2014/main" id="{CD5D4870-4E25-4C0C-BC7D-029324F1E3F7}"/>
                </a:ext>
              </a:extLst>
            </p:cNvPr>
            <p:cNvCxnSpPr>
              <a:cxnSpLocks/>
              <a:stCxn id="87" idx="2"/>
              <a:endCxn id="88" idx="0"/>
            </p:cNvCxnSpPr>
            <p:nvPr/>
          </p:nvCxnSpPr>
          <p:spPr>
            <a:xfrm>
              <a:off x="6014883" y="3132132"/>
              <a:ext cx="0" cy="253418"/>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3" name="直接箭头连接符 92">
              <a:extLst>
                <a:ext uri="{FF2B5EF4-FFF2-40B4-BE49-F238E27FC236}">
                  <a16:creationId xmlns:a16="http://schemas.microsoft.com/office/drawing/2014/main" id="{E80CCC65-1FAF-47DA-97A5-81AFF541D5BD}"/>
                </a:ext>
              </a:extLst>
            </p:cNvPr>
            <p:cNvCxnSpPr>
              <a:cxnSpLocks/>
              <a:stCxn id="85" idx="2"/>
              <a:endCxn id="86" idx="0"/>
            </p:cNvCxnSpPr>
            <p:nvPr/>
          </p:nvCxnSpPr>
          <p:spPr>
            <a:xfrm>
              <a:off x="5272478" y="3779410"/>
              <a:ext cx="0" cy="238097"/>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4" name="直接箭头连接符 93">
              <a:extLst>
                <a:ext uri="{FF2B5EF4-FFF2-40B4-BE49-F238E27FC236}">
                  <a16:creationId xmlns:a16="http://schemas.microsoft.com/office/drawing/2014/main" id="{FF8B906A-0E12-49FB-9ECF-47E2F958A181}"/>
                </a:ext>
              </a:extLst>
            </p:cNvPr>
            <p:cNvCxnSpPr>
              <a:cxnSpLocks/>
              <a:stCxn id="86" idx="2"/>
            </p:cNvCxnSpPr>
            <p:nvPr/>
          </p:nvCxnSpPr>
          <p:spPr>
            <a:xfrm>
              <a:off x="5272478" y="4394190"/>
              <a:ext cx="0" cy="203256"/>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5" name="直接箭头连接符 94">
              <a:extLst>
                <a:ext uri="{FF2B5EF4-FFF2-40B4-BE49-F238E27FC236}">
                  <a16:creationId xmlns:a16="http://schemas.microsoft.com/office/drawing/2014/main" id="{8BA8374C-486D-4120-99F0-B05B18FABB2E}"/>
                </a:ext>
              </a:extLst>
            </p:cNvPr>
            <p:cNvCxnSpPr>
              <a:cxnSpLocks/>
              <a:stCxn id="88" idx="2"/>
            </p:cNvCxnSpPr>
            <p:nvPr/>
          </p:nvCxnSpPr>
          <p:spPr>
            <a:xfrm>
              <a:off x="6014883" y="3779409"/>
              <a:ext cx="0" cy="253418"/>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55" name="组合 154">
            <a:extLst>
              <a:ext uri="{FF2B5EF4-FFF2-40B4-BE49-F238E27FC236}">
                <a16:creationId xmlns:a16="http://schemas.microsoft.com/office/drawing/2014/main" id="{FB73D1D3-84AC-4163-9E74-A63111D68790}"/>
              </a:ext>
            </a:extLst>
          </p:cNvPr>
          <p:cNvGrpSpPr/>
          <p:nvPr/>
        </p:nvGrpSpPr>
        <p:grpSpPr>
          <a:xfrm>
            <a:off x="8651006" y="2288421"/>
            <a:ext cx="1633604" cy="3291307"/>
            <a:chOff x="8651006" y="2288421"/>
            <a:chExt cx="1633604" cy="3291307"/>
          </a:xfrm>
        </p:grpSpPr>
        <p:sp>
          <p:nvSpPr>
            <p:cNvPr id="101" name="文本框 100">
              <a:extLst>
                <a:ext uri="{FF2B5EF4-FFF2-40B4-BE49-F238E27FC236}">
                  <a16:creationId xmlns:a16="http://schemas.microsoft.com/office/drawing/2014/main" id="{40D0D70D-7DB3-4CE6-858E-4AC22A8FBF15}"/>
                </a:ext>
              </a:extLst>
            </p:cNvPr>
            <p:cNvSpPr txBox="1"/>
            <p:nvPr/>
          </p:nvSpPr>
          <p:spPr>
            <a:xfrm>
              <a:off x="8651006" y="2288421"/>
              <a:ext cx="1633604" cy="369332"/>
            </a:xfrm>
            <a:prstGeom prst="rect">
              <a:avLst/>
            </a:prstGeom>
            <a:noFill/>
          </p:spPr>
          <p:txBody>
            <a:bodyPr wrap="square" rtlCol="0">
              <a:spAutoFit/>
            </a:bodyPr>
            <a:lstStyle/>
            <a:p>
              <a:r>
                <a:rPr lang="en-US" altLang="zh-CN" b="1" dirty="0"/>
                <a:t>Threads {1,2}</a:t>
              </a:r>
            </a:p>
          </p:txBody>
        </p:sp>
        <p:sp>
          <p:nvSpPr>
            <p:cNvPr id="102" name="矩形: 圆角 101">
              <a:extLst>
                <a:ext uri="{FF2B5EF4-FFF2-40B4-BE49-F238E27FC236}">
                  <a16:creationId xmlns:a16="http://schemas.microsoft.com/office/drawing/2014/main" id="{84BFDDB5-D557-434D-8A9A-47FECBD04C4D}"/>
                </a:ext>
              </a:extLst>
            </p:cNvPr>
            <p:cNvSpPr/>
            <p:nvPr/>
          </p:nvSpPr>
          <p:spPr>
            <a:xfrm>
              <a:off x="8702380" y="2657754"/>
              <a:ext cx="1514823" cy="2921974"/>
            </a:xfrm>
            <a:prstGeom prst="roundRect">
              <a:avLst>
                <a:gd name="adj" fmla="val 815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2" name="组合 141">
              <a:extLst>
                <a:ext uri="{FF2B5EF4-FFF2-40B4-BE49-F238E27FC236}">
                  <a16:creationId xmlns:a16="http://schemas.microsoft.com/office/drawing/2014/main" id="{A125DA8B-7547-440A-B184-FC00F7BEFF8B}"/>
                </a:ext>
              </a:extLst>
            </p:cNvPr>
            <p:cNvGrpSpPr/>
            <p:nvPr/>
          </p:nvGrpSpPr>
          <p:grpSpPr>
            <a:xfrm>
              <a:off x="8898354" y="2766837"/>
              <a:ext cx="399459" cy="1411458"/>
              <a:chOff x="7564939" y="4713942"/>
              <a:chExt cx="399459" cy="1411458"/>
            </a:xfrm>
          </p:grpSpPr>
          <mc:AlternateContent xmlns:mc="http://schemas.openxmlformats.org/markup-compatibility/2006" xmlns:a14="http://schemas.microsoft.com/office/drawing/2010/main">
            <mc:Choice Requires="a14">
              <p:sp>
                <p:nvSpPr>
                  <p:cNvPr id="103" name="矩形 102">
                    <a:extLst>
                      <a:ext uri="{FF2B5EF4-FFF2-40B4-BE49-F238E27FC236}">
                        <a16:creationId xmlns:a16="http://schemas.microsoft.com/office/drawing/2014/main" id="{372579A4-1692-4E01-A137-4715B08A4981}"/>
                      </a:ext>
                    </a:extLst>
                  </p:cNvPr>
                  <p:cNvSpPr/>
                  <p:nvPr/>
                </p:nvSpPr>
                <p:spPr>
                  <a:xfrm>
                    <a:off x="7569245" y="4713942"/>
                    <a:ext cx="395153" cy="4806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103" name="矩形 102">
                    <a:extLst>
                      <a:ext uri="{FF2B5EF4-FFF2-40B4-BE49-F238E27FC236}">
                        <a16:creationId xmlns:a16="http://schemas.microsoft.com/office/drawing/2014/main" id="{372579A4-1692-4E01-A137-4715B08A4981}"/>
                      </a:ext>
                    </a:extLst>
                  </p:cNvPr>
                  <p:cNvSpPr>
                    <a:spLocks noRot="1" noChangeAspect="1" noMove="1" noResize="1" noEditPoints="1" noAdjustHandles="1" noChangeArrowheads="1" noChangeShapeType="1" noTextEdit="1"/>
                  </p:cNvSpPr>
                  <p:nvPr/>
                </p:nvSpPr>
                <p:spPr>
                  <a:xfrm>
                    <a:off x="7569245" y="4713942"/>
                    <a:ext cx="395153" cy="480668"/>
                  </a:xfrm>
                  <a:prstGeom prst="rect">
                    <a:avLst/>
                  </a:prstGeom>
                  <a:blipFill>
                    <a:blip r:embed="rId15"/>
                    <a:stretch>
                      <a:fillRect l="-2238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4" name="矩形 103">
                    <a:extLst>
                      <a:ext uri="{FF2B5EF4-FFF2-40B4-BE49-F238E27FC236}">
                        <a16:creationId xmlns:a16="http://schemas.microsoft.com/office/drawing/2014/main" id="{652E7A49-D642-46F3-958C-34E860365A15}"/>
                      </a:ext>
                    </a:extLst>
                  </p:cNvPr>
                  <p:cNvSpPr/>
                  <p:nvPr/>
                </p:nvSpPr>
                <p:spPr>
                  <a:xfrm>
                    <a:off x="7569245" y="5179337"/>
                    <a:ext cx="395153" cy="4806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104" name="矩形 103">
                    <a:extLst>
                      <a:ext uri="{FF2B5EF4-FFF2-40B4-BE49-F238E27FC236}">
                        <a16:creationId xmlns:a16="http://schemas.microsoft.com/office/drawing/2014/main" id="{652E7A49-D642-46F3-958C-34E860365A15}"/>
                      </a:ext>
                    </a:extLst>
                  </p:cNvPr>
                  <p:cNvSpPr>
                    <a:spLocks noRot="1" noChangeAspect="1" noMove="1" noResize="1" noEditPoints="1" noAdjustHandles="1" noChangeArrowheads="1" noChangeShapeType="1" noTextEdit="1"/>
                  </p:cNvSpPr>
                  <p:nvPr/>
                </p:nvSpPr>
                <p:spPr>
                  <a:xfrm>
                    <a:off x="7569245" y="5179337"/>
                    <a:ext cx="395153" cy="480668"/>
                  </a:xfrm>
                  <a:prstGeom prst="rect">
                    <a:avLst/>
                  </a:prstGeom>
                  <a:blipFill>
                    <a:blip r:embed="rId16"/>
                    <a:stretch>
                      <a:fillRect l="-22388" b="-123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5" name="矩形 104">
                    <a:extLst>
                      <a:ext uri="{FF2B5EF4-FFF2-40B4-BE49-F238E27FC236}">
                        <a16:creationId xmlns:a16="http://schemas.microsoft.com/office/drawing/2014/main" id="{DBDB13EB-1083-442B-B8FF-97DE844654E3}"/>
                      </a:ext>
                    </a:extLst>
                  </p:cNvPr>
                  <p:cNvSpPr/>
                  <p:nvPr/>
                </p:nvSpPr>
                <p:spPr>
                  <a:xfrm>
                    <a:off x="7564939" y="5665909"/>
                    <a:ext cx="399459" cy="459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sz="2400" b="0" dirty="0"/>
                  </a:p>
                </p:txBody>
              </p:sp>
            </mc:Choice>
            <mc:Fallback xmlns="">
              <p:sp>
                <p:nvSpPr>
                  <p:cNvPr id="105" name="矩形 104">
                    <a:extLst>
                      <a:ext uri="{FF2B5EF4-FFF2-40B4-BE49-F238E27FC236}">
                        <a16:creationId xmlns:a16="http://schemas.microsoft.com/office/drawing/2014/main" id="{DBDB13EB-1083-442B-B8FF-97DE844654E3}"/>
                      </a:ext>
                    </a:extLst>
                  </p:cNvPr>
                  <p:cNvSpPr>
                    <a:spLocks noRot="1" noChangeAspect="1" noMove="1" noResize="1" noEditPoints="1" noAdjustHandles="1" noChangeArrowheads="1" noChangeShapeType="1" noTextEdit="1"/>
                  </p:cNvSpPr>
                  <p:nvPr/>
                </p:nvSpPr>
                <p:spPr>
                  <a:xfrm>
                    <a:off x="7564939" y="5665909"/>
                    <a:ext cx="399459" cy="459491"/>
                  </a:xfrm>
                  <a:prstGeom prst="rect">
                    <a:avLst/>
                  </a:prstGeom>
                  <a:blipFill>
                    <a:blip r:embed="rId17"/>
                    <a:stretch>
                      <a:fillRect l="-23881" b="-3896"/>
                    </a:stretch>
                  </a:blipFill>
                </p:spPr>
                <p:txBody>
                  <a:bodyPr/>
                  <a:lstStyle/>
                  <a:p>
                    <a:r>
                      <a:rPr lang="zh-CN" altLang="en-US">
                        <a:noFill/>
                      </a:rPr>
                      <a:t> </a:t>
                    </a:r>
                  </a:p>
                </p:txBody>
              </p:sp>
            </mc:Fallback>
          </mc:AlternateContent>
        </p:grpSp>
        <mc:AlternateContent xmlns:mc="http://schemas.openxmlformats.org/markup-compatibility/2006" xmlns:a14="http://schemas.microsoft.com/office/drawing/2010/main">
          <mc:Choice Requires="a14">
            <p:sp>
              <p:nvSpPr>
                <p:cNvPr id="106" name="矩形 105">
                  <a:extLst>
                    <a:ext uri="{FF2B5EF4-FFF2-40B4-BE49-F238E27FC236}">
                      <a16:creationId xmlns:a16="http://schemas.microsoft.com/office/drawing/2014/main" id="{FD8BFA98-B8FE-4C60-9549-1C54322AB9AD}"/>
                    </a:ext>
                  </a:extLst>
                </p:cNvPr>
                <p:cNvSpPr/>
                <p:nvPr/>
              </p:nvSpPr>
              <p:spPr>
                <a:xfrm>
                  <a:off x="9508996" y="2766836"/>
                  <a:ext cx="473732" cy="465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106" name="矩形 105">
                  <a:extLst>
                    <a:ext uri="{FF2B5EF4-FFF2-40B4-BE49-F238E27FC236}">
                      <a16:creationId xmlns:a16="http://schemas.microsoft.com/office/drawing/2014/main" id="{FD8BFA98-B8FE-4C60-9549-1C54322AB9AD}"/>
                    </a:ext>
                  </a:extLst>
                </p:cNvPr>
                <p:cNvSpPr>
                  <a:spLocks noRot="1" noChangeAspect="1" noMove="1" noResize="1" noEditPoints="1" noAdjustHandles="1" noChangeArrowheads="1" noChangeShapeType="1" noTextEdit="1"/>
                </p:cNvSpPr>
                <p:nvPr/>
              </p:nvSpPr>
              <p:spPr>
                <a:xfrm>
                  <a:off x="9508996" y="2766836"/>
                  <a:ext cx="473732" cy="465396"/>
                </a:xfrm>
                <a:prstGeom prst="rect">
                  <a:avLst/>
                </a:prstGeom>
                <a:blipFill>
                  <a:blip r:embed="rId18"/>
                  <a:stretch>
                    <a:fillRect l="-18750" r="-3750" b="-256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7" name="矩形 106">
                  <a:extLst>
                    <a:ext uri="{FF2B5EF4-FFF2-40B4-BE49-F238E27FC236}">
                      <a16:creationId xmlns:a16="http://schemas.microsoft.com/office/drawing/2014/main" id="{7091D3C5-25F4-42D3-BB9F-E63216A618D5}"/>
                    </a:ext>
                  </a:extLst>
                </p:cNvPr>
                <p:cNvSpPr/>
                <p:nvPr/>
              </p:nvSpPr>
              <p:spPr>
                <a:xfrm>
                  <a:off x="9516856" y="3232231"/>
                  <a:ext cx="465872" cy="4806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m:t>
                        </m:r>
                      </m:oMath>
                    </m:oMathPara>
                  </a14:m>
                  <a:endParaRPr lang="en-US" altLang="zh-CN" sz="2400" b="0" dirty="0"/>
                </a:p>
              </p:txBody>
            </p:sp>
          </mc:Choice>
          <mc:Fallback xmlns="">
            <p:sp>
              <p:nvSpPr>
                <p:cNvPr id="107" name="矩形 106">
                  <a:extLst>
                    <a:ext uri="{FF2B5EF4-FFF2-40B4-BE49-F238E27FC236}">
                      <a16:creationId xmlns:a16="http://schemas.microsoft.com/office/drawing/2014/main" id="{7091D3C5-25F4-42D3-BB9F-E63216A618D5}"/>
                    </a:ext>
                  </a:extLst>
                </p:cNvPr>
                <p:cNvSpPr>
                  <a:spLocks noRot="1" noChangeAspect="1" noMove="1" noResize="1" noEditPoints="1" noAdjustHandles="1" noChangeArrowheads="1" noChangeShapeType="1" noTextEdit="1"/>
                </p:cNvSpPr>
                <p:nvPr/>
              </p:nvSpPr>
              <p:spPr>
                <a:xfrm>
                  <a:off x="9516856" y="3232231"/>
                  <a:ext cx="465872" cy="480667"/>
                </a:xfrm>
                <a:prstGeom prst="rect">
                  <a:avLst/>
                </a:prstGeom>
                <a:blipFill>
                  <a:blip r:embed="rId19"/>
                  <a:stretch>
                    <a:fillRect l="-20253" r="-5063" b="-1235"/>
                  </a:stretch>
                </a:blipFill>
              </p:spPr>
              <p:txBody>
                <a:bodyPr/>
                <a:lstStyle/>
                <a:p>
                  <a:r>
                    <a:rPr lang="zh-CN" altLang="en-US">
                      <a:noFill/>
                    </a:rPr>
                    <a:t> </a:t>
                  </a:r>
                </a:p>
              </p:txBody>
            </p:sp>
          </mc:Fallback>
        </mc:AlternateContent>
        <p:sp>
          <p:nvSpPr>
            <p:cNvPr id="114" name="矩形 113">
              <a:extLst>
                <a:ext uri="{FF2B5EF4-FFF2-40B4-BE49-F238E27FC236}">
                  <a16:creationId xmlns:a16="http://schemas.microsoft.com/office/drawing/2014/main" id="{28DABDE8-6C17-4E10-B07E-CAEF9E9AB750}"/>
                </a:ext>
              </a:extLst>
            </p:cNvPr>
            <p:cNvSpPr/>
            <p:nvPr/>
          </p:nvSpPr>
          <p:spPr>
            <a:xfrm>
              <a:off x="8898354" y="4178295"/>
              <a:ext cx="399459" cy="1235662"/>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143" name="矩形 142">
              <a:extLst>
                <a:ext uri="{FF2B5EF4-FFF2-40B4-BE49-F238E27FC236}">
                  <a16:creationId xmlns:a16="http://schemas.microsoft.com/office/drawing/2014/main" id="{15482D6E-0420-40C7-BD3B-BE3404443C9F}"/>
                </a:ext>
              </a:extLst>
            </p:cNvPr>
            <p:cNvSpPr/>
            <p:nvPr/>
          </p:nvSpPr>
          <p:spPr>
            <a:xfrm>
              <a:off x="9516856" y="3718265"/>
              <a:ext cx="465872" cy="1695691"/>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grpSp>
      <p:cxnSp>
        <p:nvCxnSpPr>
          <p:cNvPr id="145" name="直接连接符 144">
            <a:extLst>
              <a:ext uri="{FF2B5EF4-FFF2-40B4-BE49-F238E27FC236}">
                <a16:creationId xmlns:a16="http://schemas.microsoft.com/office/drawing/2014/main" id="{B1517C4C-0E39-4E6F-A472-1F16177DB5E2}"/>
              </a:ext>
            </a:extLst>
          </p:cNvPr>
          <p:cNvCxnSpPr>
            <a:cxnSpLocks/>
          </p:cNvCxnSpPr>
          <p:nvPr/>
        </p:nvCxnSpPr>
        <p:spPr>
          <a:xfrm flipH="1" flipV="1">
            <a:off x="7124700" y="5413956"/>
            <a:ext cx="2857502" cy="15166"/>
          </a:xfrm>
          <a:prstGeom prst="line">
            <a:avLst/>
          </a:prstGeom>
          <a:ln w="38100">
            <a:solidFill>
              <a:schemeClr val="tx1"/>
            </a:solidFill>
            <a:prstDash val="dash"/>
            <a:headEnd w="lg" len="lg"/>
          </a:ln>
        </p:spPr>
        <p:style>
          <a:lnRef idx="1">
            <a:schemeClr val="accent1"/>
          </a:lnRef>
          <a:fillRef idx="0">
            <a:schemeClr val="accent1"/>
          </a:fillRef>
          <a:effectRef idx="0">
            <a:schemeClr val="accent1"/>
          </a:effectRef>
          <a:fontRef idx="minor">
            <a:schemeClr val="tx1"/>
          </a:fontRef>
        </p:style>
      </p:cxnSp>
      <p:sp>
        <p:nvSpPr>
          <p:cNvPr id="147" name="文本框 146">
            <a:extLst>
              <a:ext uri="{FF2B5EF4-FFF2-40B4-BE49-F238E27FC236}">
                <a16:creationId xmlns:a16="http://schemas.microsoft.com/office/drawing/2014/main" id="{D4D039B0-36F1-433E-BC7F-6B52A4032B22}"/>
              </a:ext>
            </a:extLst>
          </p:cNvPr>
          <p:cNvSpPr txBox="1"/>
          <p:nvPr/>
        </p:nvSpPr>
        <p:spPr>
          <a:xfrm>
            <a:off x="7045039" y="5456578"/>
            <a:ext cx="1633604" cy="369332"/>
          </a:xfrm>
          <a:prstGeom prst="rect">
            <a:avLst/>
          </a:prstGeom>
          <a:noFill/>
        </p:spPr>
        <p:txBody>
          <a:bodyPr wrap="square" rtlCol="0">
            <a:spAutoFit/>
          </a:bodyPr>
          <a:lstStyle/>
          <a:p>
            <a:r>
              <a:rPr lang="en-US" altLang="zh-CN" dirty="0" err="1">
                <a:latin typeface="Franklin Gothic Medium Cond" panose="020B0606030402020204" pitchFamily="34" charset="0"/>
              </a:rPr>
              <a:t>Max_Stack_Size</a:t>
            </a:r>
            <a:endParaRPr lang="en-US" altLang="zh-CN" b="1" dirty="0"/>
          </a:p>
        </p:txBody>
      </p:sp>
    </p:spTree>
    <p:custDataLst>
      <p:tags r:id="rId1"/>
    </p:custDataLst>
    <p:extLst>
      <p:ext uri="{BB962C8B-B14F-4D97-AF65-F5344CB8AC3E}">
        <p14:creationId xmlns:p14="http://schemas.microsoft.com/office/powerpoint/2010/main" val="2959239769"/>
      </p:ext>
    </p:extLst>
  </p:cSld>
  <p:clrMapOvr>
    <a:masterClrMapping/>
  </p:clrMapOvr>
  <mc:AlternateContent xmlns:mc="http://schemas.openxmlformats.org/markup-compatibility/2006" xmlns:p14="http://schemas.microsoft.com/office/powerpoint/2010/main">
    <mc:Choice Requires="p14">
      <p:transition p14:dur="10" advTm="28152"/>
    </mc:Choice>
    <mc:Fallback xmlns="">
      <p:transition advTm="281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nodeType="withEffect">
                                  <p:stCondLst>
                                    <p:cond delay="0"/>
                                  </p:stCondLst>
                                  <p:childTnLst>
                                    <p:set>
                                      <p:cBhvr>
                                        <p:cTn id="12" dur="1" fill="hold">
                                          <p:stCondLst>
                                            <p:cond delay="0"/>
                                          </p:stCondLst>
                                        </p:cTn>
                                        <p:tgtEl>
                                          <p:spTgt spid="155"/>
                                        </p:tgtEl>
                                        <p:attrNameLst>
                                          <p:attrName>style.visibility</p:attrName>
                                        </p:attrNameLst>
                                      </p:cBhvr>
                                      <p:to>
                                        <p:strVal val="visible"/>
                                      </p:to>
                                    </p:set>
                                    <p:animEffect transition="in" filter="fade">
                                      <p:cBhvr>
                                        <p:cTn id="13" dur="500"/>
                                        <p:tgtEl>
                                          <p:spTgt spid="155"/>
                                        </p:tgtEl>
                                      </p:cBhvr>
                                    </p:animEffect>
                                  </p:childTnLst>
                                </p:cTn>
                              </p:par>
                              <p:par>
                                <p:cTn id="14" presetID="10" presetClass="entr" presetSubtype="0" fill="hold" nodeType="withEffect">
                                  <p:stCondLst>
                                    <p:cond delay="0"/>
                                  </p:stCondLst>
                                  <p:childTnLst>
                                    <p:set>
                                      <p:cBhvr>
                                        <p:cTn id="15" dur="1" fill="hold">
                                          <p:stCondLst>
                                            <p:cond delay="0"/>
                                          </p:stCondLst>
                                        </p:cTn>
                                        <p:tgtEl>
                                          <p:spTgt spid="145"/>
                                        </p:tgtEl>
                                        <p:attrNameLst>
                                          <p:attrName>style.visibility</p:attrName>
                                        </p:attrNameLst>
                                      </p:cBhvr>
                                      <p:to>
                                        <p:strVal val="visible"/>
                                      </p:to>
                                    </p:set>
                                    <p:animEffect transition="in" filter="fade">
                                      <p:cBhvr>
                                        <p:cTn id="16" dur="500"/>
                                        <p:tgtEl>
                                          <p:spTgt spid="14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7"/>
                                        </p:tgtEl>
                                        <p:attrNameLst>
                                          <p:attrName>style.visibility</p:attrName>
                                        </p:attrNameLst>
                                      </p:cBhvr>
                                      <p:to>
                                        <p:strVal val="visible"/>
                                      </p:to>
                                    </p:set>
                                    <p:animEffect transition="in" filter="fade">
                                      <p:cBhvr>
                                        <p:cTn id="19"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animBg="1"/>
      <p:bldP spid="14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D48F22-97EE-421E-A281-9163A32F62E4}"/>
              </a:ext>
            </a:extLst>
          </p:cNvPr>
          <p:cNvSpPr>
            <a:spLocks noGrp="1"/>
          </p:cNvSpPr>
          <p:nvPr>
            <p:ph type="title"/>
          </p:nvPr>
        </p:nvSpPr>
        <p:spPr/>
        <p:txBody>
          <a:bodyPr/>
          <a:lstStyle/>
          <a:p>
            <a:r>
              <a:rPr lang="en-US" altLang="zh-CN" dirty="0"/>
              <a:t>Evaluation</a:t>
            </a:r>
            <a:endParaRPr lang="zh-CN" altLang="en-US" dirty="0"/>
          </a:p>
        </p:txBody>
      </p:sp>
      <p:sp>
        <p:nvSpPr>
          <p:cNvPr id="3" name="内容占位符 2">
            <a:extLst>
              <a:ext uri="{FF2B5EF4-FFF2-40B4-BE49-F238E27FC236}">
                <a16:creationId xmlns:a16="http://schemas.microsoft.com/office/drawing/2014/main" id="{F85BC17D-55F5-46DA-AC22-F74356359752}"/>
              </a:ext>
            </a:extLst>
          </p:cNvPr>
          <p:cNvSpPr>
            <a:spLocks noGrp="1"/>
          </p:cNvSpPr>
          <p:nvPr>
            <p:ph idx="1"/>
          </p:nvPr>
        </p:nvSpPr>
        <p:spPr/>
        <p:txBody>
          <a:bodyPr>
            <a:normAutofit/>
          </a:bodyPr>
          <a:lstStyle/>
          <a:p>
            <a:r>
              <a:rPr lang="en-US" altLang="zh-CN" b="1" dirty="0"/>
              <a:t>Development is based on </a:t>
            </a:r>
            <a:r>
              <a:rPr lang="en-US" altLang="zh-CN" b="1" dirty="0" err="1"/>
              <a:t>CompCert</a:t>
            </a:r>
            <a:r>
              <a:rPr lang="en-US" altLang="zh-CN" b="1" dirty="0"/>
              <a:t> v3.8 in Coq</a:t>
            </a:r>
            <a:endParaRPr lang="en-US" altLang="zh-CN" dirty="0"/>
          </a:p>
          <a:p>
            <a:r>
              <a:rPr lang="en-US" altLang="zh-CN" b="1" dirty="0"/>
              <a:t>Nominal </a:t>
            </a:r>
            <a:r>
              <a:rPr lang="en-US" altLang="zh-CN" b="1" dirty="0" err="1"/>
              <a:t>CompCert</a:t>
            </a:r>
            <a:r>
              <a:rPr lang="en-US" altLang="zh-CN" b="1" dirty="0"/>
              <a:t> </a:t>
            </a:r>
          </a:p>
          <a:p>
            <a:pPr lvl="1"/>
            <a:r>
              <a:rPr lang="en-US" altLang="zh-CN" i="1" dirty="0"/>
              <a:t>Time</a:t>
            </a:r>
            <a:r>
              <a:rPr lang="en-US" altLang="zh-CN" dirty="0"/>
              <a:t>: 1 Person Month</a:t>
            </a:r>
          </a:p>
          <a:p>
            <a:pPr lvl="1"/>
            <a:r>
              <a:rPr lang="en-US" altLang="zh-CN" i="1" dirty="0"/>
              <a:t>LOC</a:t>
            </a:r>
            <a:r>
              <a:rPr lang="en-US" altLang="zh-CN" dirty="0"/>
              <a:t>: 1.4K (0.5% addition to </a:t>
            </a:r>
            <a:r>
              <a:rPr lang="en-US" altLang="zh-CN" dirty="0" err="1"/>
              <a:t>CompCert</a:t>
            </a:r>
            <a:r>
              <a:rPr lang="en-US" altLang="zh-CN" dirty="0"/>
              <a:t> v3.8)</a:t>
            </a:r>
          </a:p>
          <a:p>
            <a:r>
              <a:rPr lang="en-US" altLang="zh-CN" b="1" dirty="0"/>
              <a:t>Nominal </a:t>
            </a:r>
            <a:r>
              <a:rPr lang="en-US" altLang="zh-CN" b="1" dirty="0" err="1"/>
              <a:t>CompCert</a:t>
            </a:r>
            <a:r>
              <a:rPr lang="en-US" altLang="zh-CN" b="1" dirty="0"/>
              <a:t> with Structured Memory Space</a:t>
            </a:r>
          </a:p>
          <a:p>
            <a:pPr lvl="1"/>
            <a:r>
              <a:rPr lang="en-US" altLang="zh-CN" i="1" dirty="0"/>
              <a:t>Time</a:t>
            </a:r>
            <a:r>
              <a:rPr lang="en-US" altLang="zh-CN" dirty="0"/>
              <a:t>: 2 Person Month</a:t>
            </a:r>
          </a:p>
          <a:p>
            <a:pPr lvl="1"/>
            <a:r>
              <a:rPr lang="en-US" altLang="zh-CN" i="1" dirty="0"/>
              <a:t>LOC</a:t>
            </a:r>
            <a:r>
              <a:rPr lang="en-US" altLang="zh-CN" dirty="0"/>
              <a:t>: 3.5K (2.5% addition to Nominal </a:t>
            </a:r>
            <a:r>
              <a:rPr lang="en-US" altLang="zh-CN" dirty="0" err="1"/>
              <a:t>CompCert</a:t>
            </a:r>
            <a:r>
              <a:rPr lang="en-US" altLang="zh-CN" dirty="0"/>
              <a:t>)</a:t>
            </a:r>
          </a:p>
          <a:p>
            <a:r>
              <a:rPr lang="en-US" altLang="zh-CN" b="1" dirty="0"/>
              <a:t>Multi-Stack </a:t>
            </a:r>
            <a:r>
              <a:rPr lang="en-US" altLang="zh-CN" b="1" dirty="0" err="1"/>
              <a:t>CompCert</a:t>
            </a:r>
            <a:r>
              <a:rPr lang="en-US" altLang="zh-CN" b="1" dirty="0"/>
              <a:t> (including Stack-</a:t>
            </a:r>
            <a:r>
              <a:rPr lang="en-US" altLang="zh-CN" b="1" dirty="0" err="1"/>
              <a:t>Aaware</a:t>
            </a:r>
            <a:r>
              <a:rPr lang="en-US" altLang="zh-CN" b="1" dirty="0"/>
              <a:t> Nominal </a:t>
            </a:r>
            <a:r>
              <a:rPr lang="en-US" altLang="zh-CN" b="1" dirty="0" err="1"/>
              <a:t>CompCert</a:t>
            </a:r>
            <a:r>
              <a:rPr lang="en-US" altLang="zh-CN" b="1" dirty="0"/>
              <a:t>)</a:t>
            </a:r>
          </a:p>
          <a:p>
            <a:pPr lvl="1"/>
            <a:r>
              <a:rPr lang="en-US" altLang="zh-CN" i="1" dirty="0"/>
              <a:t>Time</a:t>
            </a:r>
            <a:r>
              <a:rPr lang="en-US" altLang="zh-CN" dirty="0"/>
              <a:t>: 3 Person Month</a:t>
            </a:r>
          </a:p>
          <a:p>
            <a:pPr lvl="1"/>
            <a:r>
              <a:rPr lang="en-US" altLang="zh-CN" i="1" dirty="0"/>
              <a:t>LOC</a:t>
            </a:r>
            <a:r>
              <a:rPr lang="en-US" altLang="zh-CN" dirty="0"/>
              <a:t>: 15K (10.6% addition to Nominal </a:t>
            </a:r>
            <a:r>
              <a:rPr lang="en-US" altLang="zh-CN" dirty="0" err="1"/>
              <a:t>CompCert</a:t>
            </a:r>
            <a:r>
              <a:rPr lang="en-US" altLang="zh-CN" dirty="0"/>
              <a:t>)</a:t>
            </a:r>
          </a:p>
          <a:p>
            <a:pPr lvl="1"/>
            <a:endParaRPr lang="en-US" altLang="zh-CN" dirty="0"/>
          </a:p>
          <a:p>
            <a:r>
              <a:rPr lang="en-US" altLang="zh-CN" sz="2000" b="1" dirty="0"/>
              <a:t>Artifact</a:t>
            </a:r>
            <a:r>
              <a:rPr lang="en-US" altLang="zh-CN" sz="2000" dirty="0"/>
              <a:t>: </a:t>
            </a:r>
            <a:r>
              <a:rPr lang="en-US" altLang="zh-CN" sz="2000" dirty="0">
                <a:hlinkClick r:id="rId3"/>
              </a:rPr>
              <a:t>https://github.com/SJTU-PLV/nominal-compcert-popl22-artifact</a:t>
            </a:r>
            <a:endParaRPr lang="zh-CN" altLang="en-US" dirty="0"/>
          </a:p>
        </p:txBody>
      </p:sp>
      <p:sp>
        <p:nvSpPr>
          <p:cNvPr id="4" name="灯片编号占位符 3">
            <a:extLst>
              <a:ext uri="{FF2B5EF4-FFF2-40B4-BE49-F238E27FC236}">
                <a16:creationId xmlns:a16="http://schemas.microsoft.com/office/drawing/2014/main" id="{F7E741F1-1E1D-468A-9895-490774B7BDFA}"/>
              </a:ext>
            </a:extLst>
          </p:cNvPr>
          <p:cNvSpPr>
            <a:spLocks noGrp="1"/>
          </p:cNvSpPr>
          <p:nvPr>
            <p:ph type="sldNum" sz="quarter" idx="12"/>
          </p:nvPr>
        </p:nvSpPr>
        <p:spPr/>
        <p:txBody>
          <a:bodyPr/>
          <a:lstStyle/>
          <a:p>
            <a:fld id="{2D41EB45-D69C-409E-BB76-CE8D45961290}" type="slidenum">
              <a:rPr lang="zh-CN" altLang="en-US" smtClean="0"/>
              <a:pPr/>
              <a:t>21</a:t>
            </a:fld>
            <a:endParaRPr lang="zh-CN" altLang="en-US" dirty="0"/>
          </a:p>
        </p:txBody>
      </p:sp>
      <p:pic>
        <p:nvPicPr>
          <p:cNvPr id="6" name="图片 5">
            <a:extLst>
              <a:ext uri="{FF2B5EF4-FFF2-40B4-BE49-F238E27FC236}">
                <a16:creationId xmlns:a16="http://schemas.microsoft.com/office/drawing/2014/main" id="{E0D9AF5F-6918-4763-9D4B-C8EA1B602070}"/>
              </a:ext>
            </a:extLst>
          </p:cNvPr>
          <p:cNvPicPr>
            <a:picLocks noChangeAspect="1"/>
          </p:cNvPicPr>
          <p:nvPr/>
        </p:nvPicPr>
        <p:blipFill>
          <a:blip r:embed="rId4"/>
          <a:stretch>
            <a:fillRect/>
          </a:stretch>
        </p:blipFill>
        <p:spPr>
          <a:xfrm>
            <a:off x="8360261" y="1162819"/>
            <a:ext cx="3243878" cy="1703962"/>
          </a:xfrm>
          <a:prstGeom prst="rect">
            <a:avLst/>
          </a:prstGeom>
        </p:spPr>
      </p:pic>
    </p:spTree>
    <p:extLst>
      <p:ext uri="{BB962C8B-B14F-4D97-AF65-F5344CB8AC3E}">
        <p14:creationId xmlns:p14="http://schemas.microsoft.com/office/powerpoint/2010/main" val="3806932352"/>
      </p:ext>
    </p:extLst>
  </p:cSld>
  <p:clrMapOvr>
    <a:masterClrMapping/>
  </p:clrMapOvr>
  <mc:AlternateContent xmlns:mc="http://schemas.openxmlformats.org/markup-compatibility/2006" xmlns:p14="http://schemas.microsoft.com/office/powerpoint/2010/main">
    <mc:Choice Requires="p14">
      <p:transition p14:dur="10" advTm="46728"/>
    </mc:Choice>
    <mc:Fallback xmlns="">
      <p:transition advTm="4672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D590BB-93E5-4592-B778-27DA23D2B9E6}"/>
              </a:ext>
            </a:extLst>
          </p:cNvPr>
          <p:cNvSpPr>
            <a:spLocks noGrp="1"/>
          </p:cNvSpPr>
          <p:nvPr>
            <p:ph type="title"/>
          </p:nvPr>
        </p:nvSpPr>
        <p:spPr/>
        <p:txBody>
          <a:bodyPr/>
          <a:lstStyle/>
          <a:p>
            <a:r>
              <a:rPr lang="en-US" altLang="zh-CN" dirty="0"/>
              <a:t>Conclusion</a:t>
            </a:r>
            <a:endParaRPr lang="zh-CN" altLang="en-US" dirty="0"/>
          </a:p>
        </p:txBody>
      </p:sp>
      <p:sp>
        <p:nvSpPr>
          <p:cNvPr id="3" name="内容占位符 2">
            <a:extLst>
              <a:ext uri="{FF2B5EF4-FFF2-40B4-BE49-F238E27FC236}">
                <a16:creationId xmlns:a16="http://schemas.microsoft.com/office/drawing/2014/main" id="{7A621A60-E967-4D8E-8305-2DE567A3622A}"/>
              </a:ext>
            </a:extLst>
          </p:cNvPr>
          <p:cNvSpPr>
            <a:spLocks noGrp="1"/>
          </p:cNvSpPr>
          <p:nvPr>
            <p:ph idx="1"/>
          </p:nvPr>
        </p:nvSpPr>
        <p:spPr/>
        <p:txBody>
          <a:bodyPr>
            <a:normAutofit lnSpcReduction="10000"/>
          </a:bodyPr>
          <a:lstStyle/>
          <a:p>
            <a:r>
              <a:rPr lang="en-US" altLang="zh-CN" b="1" dirty="0"/>
              <a:t>Nominal Memory Model</a:t>
            </a:r>
            <a:r>
              <a:rPr lang="en-US" altLang="zh-CN" dirty="0"/>
              <a:t>: A Principled Generalization over BBMM</a:t>
            </a:r>
          </a:p>
          <a:p>
            <a:endParaRPr lang="en-US" altLang="zh-CN" dirty="0"/>
          </a:p>
          <a:p>
            <a:pPr>
              <a:spcBef>
                <a:spcPts val="1200"/>
              </a:spcBef>
            </a:pPr>
            <a:r>
              <a:rPr lang="en-US" altLang="zh-CN" b="1" dirty="0"/>
              <a:t>Nominal </a:t>
            </a:r>
            <a:r>
              <a:rPr lang="en-US" altLang="zh-CN" b="1" dirty="0" err="1"/>
              <a:t>CompCert</a:t>
            </a:r>
            <a:r>
              <a:rPr lang="en-US" altLang="zh-CN" dirty="0"/>
              <a:t>: A Framework for Verified Compilation of C programs</a:t>
            </a:r>
          </a:p>
          <a:p>
            <a:pPr>
              <a:spcBef>
                <a:spcPts val="1200"/>
              </a:spcBef>
            </a:pPr>
            <a:endParaRPr lang="en-US" altLang="zh-CN" b="1" dirty="0"/>
          </a:p>
          <a:p>
            <a:pPr>
              <a:spcBef>
                <a:spcPts val="1200"/>
              </a:spcBef>
            </a:pPr>
            <a:r>
              <a:rPr lang="en-US" altLang="zh-CN" b="1" dirty="0"/>
              <a:t>Principled Instantiation of Nominal </a:t>
            </a:r>
            <a:r>
              <a:rPr lang="en-US" altLang="zh-CN" b="1" dirty="0" err="1"/>
              <a:t>CompCert</a:t>
            </a:r>
            <a:endParaRPr lang="en-US" altLang="zh-CN" b="1" dirty="0"/>
          </a:p>
          <a:p>
            <a:pPr lvl="1"/>
            <a:endParaRPr lang="en-US" altLang="zh-CN" dirty="0"/>
          </a:p>
          <a:p>
            <a:r>
              <a:rPr lang="en-US" altLang="zh-CN" b="1" dirty="0"/>
              <a:t>Note:</a:t>
            </a:r>
            <a:r>
              <a:rPr lang="en-US" altLang="zh-CN" dirty="0"/>
              <a:t> Regardless the complexity of instances, the existing proofs for all the memory-injection phases remain valid.</a:t>
            </a:r>
          </a:p>
          <a:p>
            <a:pPr lvl="1"/>
            <a:endParaRPr lang="en-US" altLang="zh-CN" dirty="0"/>
          </a:p>
          <a:p>
            <a:r>
              <a:rPr lang="en-US" altLang="zh-CN" b="1" dirty="0"/>
              <a:t>Future Work:</a:t>
            </a:r>
          </a:p>
          <a:p>
            <a:pPr lvl="1"/>
            <a:r>
              <a:rPr lang="en-US" altLang="zh-CN" dirty="0"/>
              <a:t>Combination of Nominal Memory Model with </a:t>
            </a:r>
            <a:r>
              <a:rPr lang="en-US" altLang="zh-CN" dirty="0">
                <a:solidFill>
                  <a:srgbClr val="FF0000"/>
                </a:solidFill>
              </a:rPr>
              <a:t>General Compositional Verification</a:t>
            </a:r>
          </a:p>
          <a:p>
            <a:pPr lvl="1"/>
            <a:r>
              <a:rPr lang="en-US" altLang="zh-CN" dirty="0"/>
              <a:t>Support for </a:t>
            </a:r>
            <a:r>
              <a:rPr lang="en-US" altLang="zh-CN" dirty="0">
                <a:solidFill>
                  <a:srgbClr val="FF0000"/>
                </a:solidFill>
              </a:rPr>
              <a:t>Transportation of Proofs </a:t>
            </a:r>
            <a:r>
              <a:rPr lang="en-US" altLang="zh-CN" dirty="0"/>
              <a:t>between Different Memory Structures</a:t>
            </a:r>
          </a:p>
          <a:p>
            <a:pPr lvl="1"/>
            <a:r>
              <a:rPr lang="en-US" altLang="zh-CN" dirty="0"/>
              <a:t>Application to </a:t>
            </a:r>
            <a:r>
              <a:rPr lang="en-US" altLang="zh-CN" dirty="0">
                <a:solidFill>
                  <a:srgbClr val="FF0000"/>
                </a:solidFill>
              </a:rPr>
              <a:t>Program</a:t>
            </a:r>
            <a:r>
              <a:rPr lang="en-US" altLang="zh-CN" dirty="0"/>
              <a:t> </a:t>
            </a:r>
            <a:r>
              <a:rPr lang="en-US" altLang="zh-CN" dirty="0">
                <a:solidFill>
                  <a:srgbClr val="FF0000"/>
                </a:solidFill>
              </a:rPr>
              <a:t>Verification in General</a:t>
            </a:r>
          </a:p>
          <a:p>
            <a:pPr lvl="1"/>
            <a:endParaRPr lang="zh-CN" altLang="en-US" dirty="0"/>
          </a:p>
        </p:txBody>
      </p:sp>
      <p:sp>
        <p:nvSpPr>
          <p:cNvPr id="4" name="灯片编号占位符 3">
            <a:extLst>
              <a:ext uri="{FF2B5EF4-FFF2-40B4-BE49-F238E27FC236}">
                <a16:creationId xmlns:a16="http://schemas.microsoft.com/office/drawing/2014/main" id="{C6CF746F-2122-4A41-B39A-AEC7FD4DED0A}"/>
              </a:ext>
            </a:extLst>
          </p:cNvPr>
          <p:cNvSpPr>
            <a:spLocks noGrp="1"/>
          </p:cNvSpPr>
          <p:nvPr>
            <p:ph type="sldNum" sz="quarter" idx="12"/>
          </p:nvPr>
        </p:nvSpPr>
        <p:spPr/>
        <p:txBody>
          <a:bodyPr/>
          <a:lstStyle/>
          <a:p>
            <a:fld id="{2D41EB45-D69C-409E-BB76-CE8D45961290}" type="slidenum">
              <a:rPr lang="zh-CN" altLang="en-US" smtClean="0"/>
              <a:pPr/>
              <a:t>22</a:t>
            </a:fld>
            <a:endParaRPr lang="zh-CN" altLang="en-US" dirty="0"/>
          </a:p>
        </p:txBody>
      </p:sp>
    </p:spTree>
    <p:custDataLst>
      <p:tags r:id="rId1"/>
    </p:custDataLst>
    <p:extLst>
      <p:ext uri="{BB962C8B-B14F-4D97-AF65-F5344CB8AC3E}">
        <p14:creationId xmlns:p14="http://schemas.microsoft.com/office/powerpoint/2010/main" val="1042456166"/>
      </p:ext>
    </p:extLst>
  </p:cSld>
  <p:clrMapOvr>
    <a:masterClrMapping/>
  </p:clrMapOvr>
  <mc:AlternateContent xmlns:mc="http://schemas.openxmlformats.org/markup-compatibility/2006" xmlns:p14="http://schemas.microsoft.com/office/powerpoint/2010/main">
    <mc:Choice Requires="p14">
      <p:transition p14:dur="10" advTm="99842"/>
    </mc:Choice>
    <mc:Fallback xmlns="">
      <p:transition advTm="998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圆角 100">
            <a:extLst>
              <a:ext uri="{FF2B5EF4-FFF2-40B4-BE49-F238E27FC236}">
                <a16:creationId xmlns:a16="http://schemas.microsoft.com/office/drawing/2014/main" id="{30E80818-82A7-46C3-8341-D4A3150939DF}"/>
              </a:ext>
            </a:extLst>
          </p:cNvPr>
          <p:cNvSpPr>
            <a:spLocks/>
          </p:cNvSpPr>
          <p:nvPr/>
        </p:nvSpPr>
        <p:spPr>
          <a:xfrm>
            <a:off x="6121973" y="1167995"/>
            <a:ext cx="4977254" cy="2491935"/>
          </a:xfrm>
          <a:prstGeom prst="roundRect">
            <a:avLst>
              <a:gd name="adj" fmla="val 9808"/>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C3CB8DDB-DFD0-4989-97D7-A7FEAD831E4E}"/>
              </a:ext>
            </a:extLst>
          </p:cNvPr>
          <p:cNvSpPr>
            <a:spLocks noGrp="1"/>
          </p:cNvSpPr>
          <p:nvPr>
            <p:ph type="title"/>
          </p:nvPr>
        </p:nvSpPr>
        <p:spPr/>
        <p:txBody>
          <a:bodyPr/>
          <a:lstStyle/>
          <a:p>
            <a:r>
              <a:rPr lang="en-US" altLang="zh-CN" dirty="0"/>
              <a:t>The State-of-the Art</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DA6892FD-0E0E-47C0-BD8B-8105CD29F390}"/>
                  </a:ext>
                </a:extLst>
              </p:cNvPr>
              <p:cNvSpPr>
                <a:spLocks noGrp="1"/>
              </p:cNvSpPr>
              <p:nvPr>
                <p:ph sz="half" idx="1"/>
              </p:nvPr>
            </p:nvSpPr>
            <p:spPr>
              <a:xfrm>
                <a:off x="838200" y="1187573"/>
                <a:ext cx="5143694" cy="4989390"/>
              </a:xfrm>
            </p:spPr>
            <p:txBody>
              <a:bodyPr>
                <a:normAutofit/>
              </a:bodyPr>
              <a:lstStyle/>
              <a:p>
                <a:r>
                  <a:rPr lang="en-US" altLang="zh-CN" b="1" dirty="0"/>
                  <a:t>Block-Based Memory Model</a:t>
                </a:r>
              </a:p>
              <a:p>
                <a:pPr lvl="1"/>
                <a:r>
                  <a:rPr lang="en-US" altLang="zh-CN" dirty="0"/>
                  <a:t>Memory model for </a:t>
                </a:r>
                <a:r>
                  <a:rPr lang="en-US" altLang="zh-CN" dirty="0" err="1"/>
                  <a:t>CompCert</a:t>
                </a:r>
                <a:r>
                  <a:rPr lang="en-US" altLang="zh-CN" dirty="0"/>
                  <a:t> </a:t>
                </a:r>
              </a:p>
              <a:p>
                <a:pPr lvl="1"/>
                <a:r>
                  <a:rPr lang="en-US" altLang="zh-CN" dirty="0"/>
                  <a:t>Pointers: </a:t>
                </a:r>
              </a:p>
              <a:p>
                <a:pPr lvl="2"/>
                <a:r>
                  <a:rPr lang="en-US" altLang="zh-CN" dirty="0"/>
                  <a:t>a pair </a:t>
                </a:r>
                <a14:m>
                  <m:oMath xmlns:m="http://schemas.openxmlformats.org/officeDocument/2006/math">
                    <m:d>
                      <m:dPr>
                        <m:ctrlPr>
                          <a:rPr lang="en-US" altLang="zh-CN" i="1">
                            <a:latin typeface="Cambria Math" panose="02040503050406030204" pitchFamily="18" charset="0"/>
                          </a:rPr>
                        </m:ctrlPr>
                      </m:dPr>
                      <m:e>
                        <m:r>
                          <a:rPr lang="en-US" altLang="zh-CN" i="1">
                            <a:latin typeface="Cambria Math" panose="02040503050406030204" pitchFamily="18" charset="0"/>
                          </a:rPr>
                          <m:t>𝑏</m:t>
                        </m:r>
                        <m:r>
                          <a:rPr lang="en-US" altLang="zh-CN" i="1">
                            <a:latin typeface="Cambria Math" panose="02040503050406030204" pitchFamily="18" charset="0"/>
                          </a:rPr>
                          <m:t>, </m:t>
                        </m:r>
                        <m:r>
                          <m:rPr>
                            <m:sty m:val="p"/>
                          </m:rPr>
                          <a:rPr lang="en-US" altLang="zh-CN" i="1">
                            <a:latin typeface="Cambria Math" panose="02040503050406030204" pitchFamily="18" charset="0"/>
                          </a:rPr>
                          <m:t>δ</m:t>
                        </m:r>
                      </m:e>
                    </m:d>
                  </m:oMath>
                </a14:m>
                <a:r>
                  <a:rPr lang="en-US" altLang="zh-CN" dirty="0"/>
                  <a:t> of block id </a:t>
                </a:r>
                <a14:m>
                  <m:oMath xmlns:m="http://schemas.openxmlformats.org/officeDocument/2006/math">
                    <m:r>
                      <a:rPr lang="en-US" altLang="zh-CN" i="1">
                        <a:latin typeface="Cambria Math" panose="02040503050406030204" pitchFamily="18" charset="0"/>
                      </a:rPr>
                      <m:t>𝑏</m:t>
                    </m:r>
                  </m:oMath>
                </a14:m>
                <a:r>
                  <a:rPr lang="en-US" altLang="zh-CN" dirty="0"/>
                  <a:t> and offset </a:t>
                </a:r>
                <a14:m>
                  <m:oMath xmlns:m="http://schemas.openxmlformats.org/officeDocument/2006/math">
                    <m:r>
                      <m:rPr>
                        <m:sty m:val="p"/>
                      </m:rPr>
                      <a:rPr lang="en-US" altLang="zh-CN" i="1">
                        <a:latin typeface="Cambria Math" panose="02040503050406030204" pitchFamily="18" charset="0"/>
                      </a:rPr>
                      <m:t>δ</m:t>
                    </m:r>
                  </m:oMath>
                </a14:m>
                <a:endParaRPr lang="en-US" altLang="zh-CN" dirty="0"/>
              </a:p>
              <a:p>
                <a:pPr lvl="1"/>
                <a:r>
                  <a:rPr lang="en-US" altLang="zh-CN" dirty="0"/>
                  <a:t>Pointer Arithmetic: </a:t>
                </a:r>
              </a:p>
              <a:p>
                <a:pPr lvl="2"/>
                <a14:m>
                  <m:oMath xmlns:m="http://schemas.openxmlformats.org/officeDocument/2006/math">
                    <m:d>
                      <m:dPr>
                        <m:ctrlPr>
                          <a:rPr lang="en-US" altLang="zh-CN" i="1">
                            <a:latin typeface="Cambria Math" panose="02040503050406030204" pitchFamily="18" charset="0"/>
                          </a:rPr>
                        </m:ctrlPr>
                      </m:dPr>
                      <m:e>
                        <m:r>
                          <a:rPr lang="en-US" altLang="zh-CN" i="1">
                            <a:latin typeface="Cambria Math" panose="02040503050406030204" pitchFamily="18" charset="0"/>
                          </a:rPr>
                          <m:t>𝑏</m:t>
                        </m:r>
                        <m:r>
                          <a:rPr lang="en-US" altLang="zh-CN" i="1">
                            <a:latin typeface="Cambria Math" panose="02040503050406030204" pitchFamily="18" charset="0"/>
                          </a:rPr>
                          <m:t>, </m:t>
                        </m:r>
                        <m:r>
                          <m:rPr>
                            <m:sty m:val="p"/>
                          </m:rPr>
                          <a:rPr lang="en-US" altLang="zh-CN" i="1">
                            <a:latin typeface="Cambria Math" panose="02040503050406030204" pitchFamily="18" charset="0"/>
                          </a:rPr>
                          <m:t>δ</m:t>
                        </m:r>
                      </m:e>
                    </m:d>
                    <m:r>
                      <a:rPr lang="en-US" altLang="zh-CN" i="1">
                        <a:latin typeface="Cambria Math" panose="02040503050406030204" pitchFamily="18" charset="0"/>
                      </a:rPr>
                      <m:t>+</m:t>
                    </m:r>
                    <m:r>
                      <a:rPr lang="en-US" altLang="zh-CN" i="1">
                        <a:latin typeface="Cambria Math" panose="02040503050406030204" pitchFamily="18" charset="0"/>
                      </a:rPr>
                      <m:t>𝑛</m:t>
                    </m:r>
                    <m:r>
                      <a:rPr lang="en-US" altLang="zh-CN" i="1">
                        <a:latin typeface="Cambria Math" panose="02040503050406030204" pitchFamily="18" charset="0"/>
                      </a:rPr>
                      <m:t>=(</m:t>
                    </m:r>
                    <m:r>
                      <a:rPr lang="en-US" altLang="zh-CN" i="1">
                        <a:latin typeface="Cambria Math" panose="02040503050406030204" pitchFamily="18" charset="0"/>
                      </a:rPr>
                      <m:t>𝑏</m:t>
                    </m:r>
                    <m:r>
                      <a:rPr lang="en-US" altLang="zh-CN" i="1">
                        <a:latin typeface="Cambria Math" panose="02040503050406030204" pitchFamily="18" charset="0"/>
                      </a:rPr>
                      <m:t>, </m:t>
                    </m:r>
                    <m:r>
                      <a:rPr lang="en-US" altLang="zh-CN" i="1">
                        <a:latin typeface="Cambria Math" panose="02040503050406030204" pitchFamily="18" charset="0"/>
                      </a:rPr>
                      <m:t>𝛿</m:t>
                    </m:r>
                    <m:r>
                      <a:rPr lang="en-US" altLang="zh-CN" i="1">
                        <a:latin typeface="Cambria Math" panose="02040503050406030204" pitchFamily="18" charset="0"/>
                      </a:rPr>
                      <m:t>+</m:t>
                    </m:r>
                    <m:r>
                      <a:rPr lang="en-US" altLang="zh-CN" i="1">
                        <a:latin typeface="Cambria Math" panose="02040503050406030204" pitchFamily="18" charset="0"/>
                      </a:rPr>
                      <m:t>𝑛</m:t>
                    </m:r>
                    <m:r>
                      <a:rPr lang="en-US" altLang="zh-CN" i="1">
                        <a:latin typeface="Cambria Math" panose="02040503050406030204" pitchFamily="18" charset="0"/>
                      </a:rPr>
                      <m:t>)</m:t>
                    </m:r>
                  </m:oMath>
                </a14:m>
                <a:r>
                  <a:rPr lang="en-US" altLang="zh-CN" dirty="0"/>
                  <a:t> </a:t>
                </a:r>
              </a:p>
              <a:p>
                <a:pPr lvl="1"/>
                <a:r>
                  <a:rPr lang="en-US" altLang="zh-CN" dirty="0">
                    <a:solidFill>
                      <a:srgbClr val="FF0000"/>
                    </a:solidFill>
                  </a:rPr>
                  <a:t>Memory isolation </a:t>
                </a:r>
                <a:r>
                  <a:rPr lang="en-US" altLang="zh-CN" dirty="0"/>
                  <a:t>by definition</a:t>
                </a:r>
              </a:p>
              <a:p>
                <a:pPr>
                  <a:spcBef>
                    <a:spcPts val="1800"/>
                  </a:spcBef>
                </a:pPr>
                <a:r>
                  <a:rPr lang="en-US" altLang="zh-CN" b="1" dirty="0"/>
                  <a:t>Injections as Memory Invariants</a:t>
                </a:r>
              </a:p>
              <a:p>
                <a:pPr lvl="1"/>
                <a:r>
                  <a:rPr lang="en-US" altLang="zh-CN" dirty="0"/>
                  <a:t>An </a:t>
                </a:r>
                <a:r>
                  <a:rPr lang="en-US" altLang="zh-CN" dirty="0">
                    <a:solidFill>
                      <a:srgbClr val="FF0000"/>
                    </a:solidFill>
                  </a:rPr>
                  <a:t>injection function </a:t>
                </a:r>
                <a14:m>
                  <m:oMath xmlns:m="http://schemas.openxmlformats.org/officeDocument/2006/math">
                    <m:r>
                      <a:rPr lang="en-US" altLang="zh-CN" b="0" i="1" smtClean="0">
                        <a:latin typeface="Cambria Math" panose="02040503050406030204" pitchFamily="18" charset="0"/>
                      </a:rPr>
                      <m:t>𝑗</m:t>
                    </m:r>
                    <m:r>
                      <a:rPr lang="en-US" altLang="zh-CN" b="0" i="1" smtClean="0">
                        <a:latin typeface="Cambria Math" panose="02040503050406030204" pitchFamily="18" charset="0"/>
                      </a:rPr>
                      <m:t> </m:t>
                    </m:r>
                  </m:oMath>
                </a14:m>
                <a:r>
                  <a:rPr lang="en-US" altLang="zh-CN" dirty="0"/>
                  <a:t>is a partial mapping for blocks</a:t>
                </a:r>
              </a:p>
              <a:p>
                <a:pPr lvl="1"/>
                <a14:m>
                  <m:oMath xmlns:m="http://schemas.openxmlformats.org/officeDocument/2006/math">
                    <m:r>
                      <a:rPr lang="en-US" altLang="zh-CN" b="0" i="1" smtClean="0">
                        <a:latin typeface="Cambria Math" panose="02040503050406030204" pitchFamily="18" charset="0"/>
                      </a:rPr>
                      <m:t>𝑗</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𝑏</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𝑆𝑜𝑚𝑒</m:t>
                    </m:r>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𝑏</m:t>
                        </m:r>
                      </m:e>
                      <m:sup>
                        <m:r>
                          <a:rPr lang="en-US" altLang="zh-CN" b="0" i="1" smtClean="0">
                            <a:latin typeface="Cambria Math" panose="02040503050406030204" pitchFamily="18" charset="0"/>
                          </a:rPr>
                          <m:t>′</m:t>
                        </m:r>
                      </m:sup>
                    </m:sSup>
                    <m:r>
                      <a:rPr lang="en-US" altLang="zh-CN" b="0" i="1" smtClean="0">
                        <a:latin typeface="Cambria Math" panose="02040503050406030204" pitchFamily="18" charset="0"/>
                      </a:rPr>
                      <m:t>, </m:t>
                    </m:r>
                    <m:r>
                      <a:rPr lang="en-US" altLang="zh-CN" b="0" i="1" smtClean="0">
                        <a:latin typeface="Cambria Math" panose="02040503050406030204" pitchFamily="18" charset="0"/>
                      </a:rPr>
                      <m:t>𝛿</m:t>
                    </m:r>
                    <m:r>
                      <a:rPr lang="en-US" altLang="zh-CN" b="0" i="1" smtClean="0">
                        <a:latin typeface="Cambria Math" panose="02040503050406030204" pitchFamily="18" charset="0"/>
                      </a:rPr>
                      <m:t>)</m:t>
                    </m:r>
                  </m:oMath>
                </a14:m>
                <a:r>
                  <a:rPr lang="en-US" altLang="zh-CN" b="1" dirty="0"/>
                  <a:t> </a:t>
                </a:r>
                <a:r>
                  <a:rPr lang="en-US" altLang="zh-CN" dirty="0"/>
                  <a:t>if </a:t>
                </a:r>
                <a14:m>
                  <m:oMath xmlns:m="http://schemas.openxmlformats.org/officeDocument/2006/math">
                    <m:r>
                      <a:rPr lang="en-US" altLang="zh-CN" b="0" i="1" smtClean="0">
                        <a:latin typeface="Cambria Math" panose="02040503050406030204" pitchFamily="18" charset="0"/>
                      </a:rPr>
                      <m:t>𝑏</m:t>
                    </m:r>
                  </m:oMath>
                </a14:m>
                <a:r>
                  <a:rPr lang="en-US" altLang="zh-CN" b="1" dirty="0"/>
                  <a:t> </a:t>
                </a:r>
                <a:r>
                  <a:rPr lang="en-US" altLang="zh-CN" dirty="0"/>
                  <a:t>is embedded into </a:t>
                </a:r>
                <a14:m>
                  <m:oMath xmlns:m="http://schemas.openxmlformats.org/officeDocument/2006/math">
                    <m:r>
                      <a:rPr lang="en-US" altLang="zh-CN" i="1">
                        <a:latin typeface="Cambria Math" panose="02040503050406030204" pitchFamily="18" charset="0"/>
                      </a:rPr>
                      <m:t>𝑏</m:t>
                    </m:r>
                    <m:r>
                      <a:rPr lang="en-US" altLang="zh-CN" b="0" i="1" smtClean="0">
                        <a:latin typeface="Cambria Math" panose="02040503050406030204" pitchFamily="18" charset="0"/>
                      </a:rPr>
                      <m:t>′</m:t>
                    </m:r>
                  </m:oMath>
                </a14:m>
                <a:r>
                  <a:rPr lang="en-US" altLang="zh-CN" b="1" dirty="0"/>
                  <a:t> </a:t>
                </a:r>
                <a:r>
                  <a:rPr lang="en-US" altLang="zh-CN" dirty="0"/>
                  <a:t>at offset </a:t>
                </a:r>
                <a14:m>
                  <m:oMath xmlns:m="http://schemas.openxmlformats.org/officeDocument/2006/math">
                    <m:r>
                      <m:rPr>
                        <m:sty m:val="p"/>
                      </m:rPr>
                      <a:rPr lang="en-US" altLang="zh-CN" b="0" i="1" smtClean="0">
                        <a:latin typeface="Cambria Math" panose="02040503050406030204" pitchFamily="18" charset="0"/>
                      </a:rPr>
                      <m:t>δ</m:t>
                    </m:r>
                  </m:oMath>
                </a14:m>
                <a:endParaRPr lang="en-US" altLang="zh-CN" b="0" dirty="0"/>
              </a:p>
              <a:p>
                <a:pPr lvl="1"/>
                <a14:m>
                  <m:oMath xmlns:m="http://schemas.openxmlformats.org/officeDocument/2006/math">
                    <m:r>
                      <a:rPr lang="en-US" altLang="zh-CN" b="0" i="1" smtClean="0">
                        <a:latin typeface="Cambria Math" panose="02040503050406030204" pitchFamily="18" charset="0"/>
                      </a:rPr>
                      <m:t>𝑗</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𝑏</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𝑁𝑜𝑛𝑒</m:t>
                    </m:r>
                  </m:oMath>
                </a14:m>
                <a:r>
                  <a:rPr lang="en-US" altLang="zh-CN" b="0" dirty="0"/>
                  <a:t> if </a:t>
                </a:r>
                <a14:m>
                  <m:oMath xmlns:m="http://schemas.openxmlformats.org/officeDocument/2006/math">
                    <m:r>
                      <a:rPr lang="en-US" altLang="zh-CN" i="1">
                        <a:latin typeface="Cambria Math" panose="02040503050406030204" pitchFamily="18" charset="0"/>
                      </a:rPr>
                      <m:t>𝑏</m:t>
                    </m:r>
                  </m:oMath>
                </a14:m>
                <a:r>
                  <a:rPr lang="en-US" altLang="zh-CN" b="0" dirty="0"/>
                  <a:t> is pulled out of the memory</a:t>
                </a:r>
              </a:p>
            </p:txBody>
          </p:sp>
        </mc:Choice>
        <mc:Fallback xmlns="">
          <p:sp>
            <p:nvSpPr>
              <p:cNvPr id="3" name="内容占位符 2">
                <a:extLst>
                  <a:ext uri="{FF2B5EF4-FFF2-40B4-BE49-F238E27FC236}">
                    <a16:creationId xmlns:a16="http://schemas.microsoft.com/office/drawing/2014/main" id="{DA6892FD-0E0E-47C0-BD8B-8105CD29F390}"/>
                  </a:ext>
                </a:extLst>
              </p:cNvPr>
              <p:cNvSpPr>
                <a:spLocks noGrp="1" noRot="1" noChangeAspect="1" noMove="1" noResize="1" noEditPoints="1" noAdjustHandles="1" noChangeArrowheads="1" noChangeShapeType="1" noTextEdit="1"/>
              </p:cNvSpPr>
              <p:nvPr>
                <p:ph sz="half" idx="1"/>
              </p:nvPr>
            </p:nvSpPr>
            <p:spPr>
              <a:xfrm>
                <a:off x="838200" y="1187573"/>
                <a:ext cx="5143694" cy="4989390"/>
              </a:xfrm>
              <a:blipFill>
                <a:blip r:embed="rId6"/>
                <a:stretch>
                  <a:fillRect l="-1661" t="-1589"/>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670A85B1-559E-43A7-85B4-24C6588AB072}"/>
              </a:ext>
            </a:extLst>
          </p:cNvPr>
          <p:cNvSpPr>
            <a:spLocks noGrp="1"/>
          </p:cNvSpPr>
          <p:nvPr>
            <p:ph type="sldNum" sz="quarter" idx="12"/>
          </p:nvPr>
        </p:nvSpPr>
        <p:spPr/>
        <p:txBody>
          <a:bodyPr/>
          <a:lstStyle/>
          <a:p>
            <a:fld id="{2D41EB45-D69C-409E-BB76-CE8D45961290}" type="slidenum">
              <a:rPr lang="zh-CN" altLang="en-US" smtClean="0"/>
              <a:pPr/>
              <a:t>3</a:t>
            </a:fld>
            <a:endParaRPr lang="zh-CN" altLang="en-US" dirty="0"/>
          </a:p>
        </p:txBody>
      </p:sp>
      <p:grpSp>
        <p:nvGrpSpPr>
          <p:cNvPr id="25" name="组合 24">
            <a:extLst>
              <a:ext uri="{FF2B5EF4-FFF2-40B4-BE49-F238E27FC236}">
                <a16:creationId xmlns:a16="http://schemas.microsoft.com/office/drawing/2014/main" id="{D0078D20-EFE8-4A1C-A8C4-131AF5965FFD}"/>
              </a:ext>
            </a:extLst>
          </p:cNvPr>
          <p:cNvGrpSpPr/>
          <p:nvPr/>
        </p:nvGrpSpPr>
        <p:grpSpPr>
          <a:xfrm>
            <a:off x="6138272" y="1207418"/>
            <a:ext cx="5259728" cy="2378253"/>
            <a:chOff x="6112299" y="1351003"/>
            <a:chExt cx="5259728" cy="2378253"/>
          </a:xfrm>
        </p:grpSpPr>
        <mc:AlternateContent xmlns:mc="http://schemas.openxmlformats.org/markup-compatibility/2006" xmlns:a14="http://schemas.microsoft.com/office/drawing/2010/main">
          <mc:Choice Requires="a14">
            <p:sp>
              <p:nvSpPr>
                <p:cNvPr id="5" name="矩形 4">
                  <a:extLst>
                    <a:ext uri="{FF2B5EF4-FFF2-40B4-BE49-F238E27FC236}">
                      <a16:creationId xmlns:a16="http://schemas.microsoft.com/office/drawing/2014/main" id="{4C655EC1-58B8-45E1-A96B-09672231B229}"/>
                    </a:ext>
                  </a:extLst>
                </p:cNvPr>
                <p:cNvSpPr/>
                <p:nvPr/>
              </p:nvSpPr>
              <p:spPr>
                <a:xfrm>
                  <a:off x="6872718" y="1767462"/>
                  <a:ext cx="378188" cy="7972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5" name="矩形 4">
                  <a:extLst>
                    <a:ext uri="{FF2B5EF4-FFF2-40B4-BE49-F238E27FC236}">
                      <a16:creationId xmlns:a16="http://schemas.microsoft.com/office/drawing/2014/main" id="{4C655EC1-58B8-45E1-A96B-09672231B229}"/>
                    </a:ext>
                  </a:extLst>
                </p:cNvPr>
                <p:cNvSpPr>
                  <a:spLocks noRot="1" noChangeAspect="1" noMove="1" noResize="1" noEditPoints="1" noAdjustHandles="1" noChangeArrowheads="1" noChangeShapeType="1" noTextEdit="1"/>
                </p:cNvSpPr>
                <p:nvPr/>
              </p:nvSpPr>
              <p:spPr>
                <a:xfrm>
                  <a:off x="6872718" y="1767462"/>
                  <a:ext cx="378188" cy="797235"/>
                </a:xfrm>
                <a:prstGeom prst="rect">
                  <a:avLst/>
                </a:prstGeom>
                <a:blipFill>
                  <a:blip r:embed="rId7"/>
                  <a:stretch>
                    <a:fillRect l="-265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051A318C-144C-4825-95CA-26A23E96C1D6}"/>
                    </a:ext>
                  </a:extLst>
                </p:cNvPr>
                <p:cNvSpPr/>
                <p:nvPr/>
              </p:nvSpPr>
              <p:spPr>
                <a:xfrm>
                  <a:off x="7489058" y="1510694"/>
                  <a:ext cx="378188" cy="15544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8" name="矩形 7">
                  <a:extLst>
                    <a:ext uri="{FF2B5EF4-FFF2-40B4-BE49-F238E27FC236}">
                      <a16:creationId xmlns:a16="http://schemas.microsoft.com/office/drawing/2014/main" id="{051A318C-144C-4825-95CA-26A23E96C1D6}"/>
                    </a:ext>
                  </a:extLst>
                </p:cNvPr>
                <p:cNvSpPr>
                  <a:spLocks noRot="1" noChangeAspect="1" noMove="1" noResize="1" noEditPoints="1" noAdjustHandles="1" noChangeArrowheads="1" noChangeShapeType="1" noTextEdit="1"/>
                </p:cNvSpPr>
                <p:nvPr/>
              </p:nvSpPr>
              <p:spPr>
                <a:xfrm>
                  <a:off x="7489058" y="1510694"/>
                  <a:ext cx="378188" cy="1554486"/>
                </a:xfrm>
                <a:prstGeom prst="rect">
                  <a:avLst/>
                </a:prstGeom>
                <a:blipFill>
                  <a:blip r:embed="rId8"/>
                  <a:stretch>
                    <a:fillRect l="-2656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3F7109C4-38B0-4B14-BDF7-D2C0613EC76F}"/>
                    </a:ext>
                  </a:extLst>
                </p:cNvPr>
                <p:cNvSpPr/>
                <p:nvPr/>
              </p:nvSpPr>
              <p:spPr>
                <a:xfrm>
                  <a:off x="8122968" y="2041889"/>
                  <a:ext cx="378188" cy="1329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b="0" dirty="0"/>
                </a:p>
              </p:txBody>
            </p:sp>
          </mc:Choice>
          <mc:Fallback xmlns="">
            <p:sp>
              <p:nvSpPr>
                <p:cNvPr id="9" name="矩形 8">
                  <a:extLst>
                    <a:ext uri="{FF2B5EF4-FFF2-40B4-BE49-F238E27FC236}">
                      <a16:creationId xmlns:a16="http://schemas.microsoft.com/office/drawing/2014/main" id="{3F7109C4-38B0-4B14-BDF7-D2C0613EC76F}"/>
                    </a:ext>
                  </a:extLst>
                </p:cNvPr>
                <p:cNvSpPr>
                  <a:spLocks noRot="1" noChangeAspect="1" noMove="1" noResize="1" noEditPoints="1" noAdjustHandles="1" noChangeArrowheads="1" noChangeShapeType="1" noTextEdit="1"/>
                </p:cNvSpPr>
                <p:nvPr/>
              </p:nvSpPr>
              <p:spPr>
                <a:xfrm>
                  <a:off x="8122968" y="2041889"/>
                  <a:ext cx="378188" cy="1329038"/>
                </a:xfrm>
                <a:prstGeom prst="rect">
                  <a:avLst/>
                </a:prstGeom>
                <a:blipFill>
                  <a:blip r:embed="rId9"/>
                  <a:stretch>
                    <a:fillRect l="-26563"/>
                  </a:stretch>
                </a:blipFill>
              </p:spPr>
              <p:txBody>
                <a:bodyPr/>
                <a:lstStyle/>
                <a:p>
                  <a:r>
                    <a:rPr lang="zh-CN" altLang="en-US">
                      <a:noFill/>
                    </a:rPr>
                    <a:t> </a:t>
                  </a:r>
                </a:p>
              </p:txBody>
            </p:sp>
          </mc:Fallback>
        </mc:AlternateContent>
        <p:cxnSp>
          <p:nvCxnSpPr>
            <p:cNvPr id="7" name="直接连接符 6">
              <a:extLst>
                <a:ext uri="{FF2B5EF4-FFF2-40B4-BE49-F238E27FC236}">
                  <a16:creationId xmlns:a16="http://schemas.microsoft.com/office/drawing/2014/main" id="{75B3E935-C658-4107-A9C7-BF401BCD3048}"/>
                </a:ext>
              </a:extLst>
            </p:cNvPr>
            <p:cNvCxnSpPr>
              <a:cxnSpLocks/>
            </p:cNvCxnSpPr>
            <p:nvPr/>
          </p:nvCxnSpPr>
          <p:spPr>
            <a:xfrm flipV="1">
              <a:off x="6597515" y="2041889"/>
              <a:ext cx="2160555" cy="1152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393F78C6-552F-4A06-BEB8-F0370BC2FD77}"/>
                </a:ext>
              </a:extLst>
            </p:cNvPr>
            <p:cNvSpPr txBox="1"/>
            <p:nvPr/>
          </p:nvSpPr>
          <p:spPr>
            <a:xfrm>
              <a:off x="8779049" y="1931624"/>
              <a:ext cx="1119593" cy="261610"/>
            </a:xfrm>
            <a:prstGeom prst="rect">
              <a:avLst/>
            </a:prstGeom>
            <a:noFill/>
          </p:spPr>
          <p:txBody>
            <a:bodyPr wrap="square" rtlCol="0">
              <a:spAutoFit/>
            </a:bodyPr>
            <a:lstStyle/>
            <a:p>
              <a:r>
                <a:rPr lang="en-US" altLang="zh-CN" sz="1100" dirty="0">
                  <a:solidFill>
                    <a:schemeClr val="accent1"/>
                  </a:solidFill>
                </a:rPr>
                <a:t>●  ●  ●  ● </a:t>
              </a:r>
              <a:endParaRPr lang="zh-CN" altLang="en-US" dirty="0">
                <a:solidFill>
                  <a:schemeClr val="accent1"/>
                </a:solidFill>
              </a:endParaRPr>
            </a:p>
          </p:txBody>
        </p:sp>
        <p:cxnSp>
          <p:nvCxnSpPr>
            <p:cNvPr id="23" name="直接箭头连接符 22">
              <a:extLst>
                <a:ext uri="{FF2B5EF4-FFF2-40B4-BE49-F238E27FC236}">
                  <a16:creationId xmlns:a16="http://schemas.microsoft.com/office/drawing/2014/main" id="{F76DFB7A-E378-4AB1-A1F0-13E71DD50CA2}"/>
                </a:ext>
              </a:extLst>
            </p:cNvPr>
            <p:cNvCxnSpPr>
              <a:cxnSpLocks/>
            </p:cNvCxnSpPr>
            <p:nvPr/>
          </p:nvCxnSpPr>
          <p:spPr>
            <a:xfrm>
              <a:off x="6591940" y="1431471"/>
              <a:ext cx="0" cy="2297785"/>
            </a:xfrm>
            <a:prstGeom prst="straightConnector1">
              <a:avLst/>
            </a:prstGeom>
            <a:ln w="19050">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文本框 27">
                  <a:extLst>
                    <a:ext uri="{FF2B5EF4-FFF2-40B4-BE49-F238E27FC236}">
                      <a16:creationId xmlns:a16="http://schemas.microsoft.com/office/drawing/2014/main" id="{8626BBDA-A3E8-4DD7-935A-F377F0E40FBC}"/>
                    </a:ext>
                  </a:extLst>
                </p:cNvPr>
                <p:cNvSpPr txBox="1"/>
                <p:nvPr/>
              </p:nvSpPr>
              <p:spPr>
                <a:xfrm>
                  <a:off x="6296216" y="1900291"/>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𝟎</m:t>
                        </m:r>
                      </m:oMath>
                    </m:oMathPara>
                  </a14:m>
                  <a:endParaRPr lang="zh-CN" altLang="en-US" sz="2400" b="1" dirty="0"/>
                </a:p>
              </p:txBody>
            </p:sp>
          </mc:Choice>
          <mc:Fallback xmlns="">
            <p:sp>
              <p:nvSpPr>
                <p:cNvPr id="28" name="文本框 27">
                  <a:extLst>
                    <a:ext uri="{FF2B5EF4-FFF2-40B4-BE49-F238E27FC236}">
                      <a16:creationId xmlns:a16="http://schemas.microsoft.com/office/drawing/2014/main" id="{8626BBDA-A3E8-4DD7-935A-F377F0E40FBC}"/>
                    </a:ext>
                  </a:extLst>
                </p:cNvPr>
                <p:cNvSpPr txBox="1">
                  <a:spLocks noRot="1" noChangeAspect="1" noMove="1" noResize="1" noEditPoints="1" noAdjustHandles="1" noChangeArrowheads="1" noChangeShapeType="1" noTextEdit="1"/>
                </p:cNvSpPr>
                <p:nvPr/>
              </p:nvSpPr>
              <p:spPr>
                <a:xfrm>
                  <a:off x="6296216" y="1900291"/>
                  <a:ext cx="253383" cy="307796"/>
                </a:xfrm>
                <a:prstGeom prst="rect">
                  <a:avLst/>
                </a:prstGeom>
                <a:blipFill>
                  <a:blip r:embed="rId10"/>
                  <a:stretch>
                    <a:fillRect r="-30952" b="-2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7" name="文本框 46">
                  <a:extLst>
                    <a:ext uri="{FF2B5EF4-FFF2-40B4-BE49-F238E27FC236}">
                      <a16:creationId xmlns:a16="http://schemas.microsoft.com/office/drawing/2014/main" id="{2DF74A8F-1EF4-4684-99FC-A03D761127E3}"/>
                    </a:ext>
                  </a:extLst>
                </p:cNvPr>
                <p:cNvSpPr txBox="1"/>
                <p:nvPr/>
              </p:nvSpPr>
              <p:spPr>
                <a:xfrm>
                  <a:off x="6129486" y="1644551"/>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𝟏</m:t>
                        </m:r>
                      </m:oMath>
                    </m:oMathPara>
                  </a14:m>
                  <a:endParaRPr lang="zh-CN" altLang="en-US" sz="2400" b="1" dirty="0"/>
                </a:p>
              </p:txBody>
            </p:sp>
          </mc:Choice>
          <mc:Fallback xmlns="">
            <p:sp>
              <p:nvSpPr>
                <p:cNvPr id="47" name="文本框 46">
                  <a:extLst>
                    <a:ext uri="{FF2B5EF4-FFF2-40B4-BE49-F238E27FC236}">
                      <a16:creationId xmlns:a16="http://schemas.microsoft.com/office/drawing/2014/main" id="{2DF74A8F-1EF4-4684-99FC-A03D761127E3}"/>
                    </a:ext>
                  </a:extLst>
                </p:cNvPr>
                <p:cNvSpPr txBox="1">
                  <a:spLocks noRot="1" noChangeAspect="1" noMove="1" noResize="1" noEditPoints="1" noAdjustHandles="1" noChangeArrowheads="1" noChangeShapeType="1" noTextEdit="1"/>
                </p:cNvSpPr>
                <p:nvPr/>
              </p:nvSpPr>
              <p:spPr>
                <a:xfrm>
                  <a:off x="6129486" y="1644551"/>
                  <a:ext cx="253383" cy="307796"/>
                </a:xfrm>
                <a:prstGeom prst="rect">
                  <a:avLst/>
                </a:prstGeom>
                <a:blipFill>
                  <a:blip r:embed="rId11"/>
                  <a:stretch>
                    <a:fillRect r="-107317" b="-2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8" name="文本框 47">
                  <a:extLst>
                    <a:ext uri="{FF2B5EF4-FFF2-40B4-BE49-F238E27FC236}">
                      <a16:creationId xmlns:a16="http://schemas.microsoft.com/office/drawing/2014/main" id="{C711B0ED-B951-4F36-A37C-99F55C5A37CE}"/>
                    </a:ext>
                  </a:extLst>
                </p:cNvPr>
                <p:cNvSpPr txBox="1"/>
                <p:nvPr/>
              </p:nvSpPr>
              <p:spPr>
                <a:xfrm>
                  <a:off x="6112299" y="1351003"/>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𝟐</m:t>
                        </m:r>
                      </m:oMath>
                    </m:oMathPara>
                  </a14:m>
                  <a:endParaRPr lang="zh-CN" altLang="en-US" sz="2400" b="1" dirty="0"/>
                </a:p>
              </p:txBody>
            </p:sp>
          </mc:Choice>
          <mc:Fallback xmlns="">
            <p:sp>
              <p:nvSpPr>
                <p:cNvPr id="48" name="文本框 47">
                  <a:extLst>
                    <a:ext uri="{FF2B5EF4-FFF2-40B4-BE49-F238E27FC236}">
                      <a16:creationId xmlns:a16="http://schemas.microsoft.com/office/drawing/2014/main" id="{C711B0ED-B951-4F36-A37C-99F55C5A37CE}"/>
                    </a:ext>
                  </a:extLst>
                </p:cNvPr>
                <p:cNvSpPr txBox="1">
                  <a:spLocks noRot="1" noChangeAspect="1" noMove="1" noResize="1" noEditPoints="1" noAdjustHandles="1" noChangeArrowheads="1" noChangeShapeType="1" noTextEdit="1"/>
                </p:cNvSpPr>
                <p:nvPr/>
              </p:nvSpPr>
              <p:spPr>
                <a:xfrm>
                  <a:off x="6112299" y="1351003"/>
                  <a:ext cx="253383" cy="307796"/>
                </a:xfrm>
                <a:prstGeom prst="rect">
                  <a:avLst/>
                </a:prstGeom>
                <a:blipFill>
                  <a:blip r:embed="rId12"/>
                  <a:stretch>
                    <a:fillRect r="-107317" b="-2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文本框 50">
                  <a:extLst>
                    <a:ext uri="{FF2B5EF4-FFF2-40B4-BE49-F238E27FC236}">
                      <a16:creationId xmlns:a16="http://schemas.microsoft.com/office/drawing/2014/main" id="{E2E32877-805A-4246-AE91-FBB034F6BFD1}"/>
                    </a:ext>
                  </a:extLst>
                </p:cNvPr>
                <p:cNvSpPr txBox="1"/>
                <p:nvPr/>
              </p:nvSpPr>
              <p:spPr>
                <a:xfrm>
                  <a:off x="6297267" y="2144542"/>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𝟏</m:t>
                        </m:r>
                      </m:oMath>
                    </m:oMathPara>
                  </a14:m>
                  <a:endParaRPr lang="zh-CN" altLang="en-US" sz="2400" b="1" dirty="0"/>
                </a:p>
              </p:txBody>
            </p:sp>
          </mc:Choice>
          <mc:Fallback xmlns="">
            <p:sp>
              <p:nvSpPr>
                <p:cNvPr id="51" name="文本框 50">
                  <a:extLst>
                    <a:ext uri="{FF2B5EF4-FFF2-40B4-BE49-F238E27FC236}">
                      <a16:creationId xmlns:a16="http://schemas.microsoft.com/office/drawing/2014/main" id="{E2E32877-805A-4246-AE91-FBB034F6BFD1}"/>
                    </a:ext>
                  </a:extLst>
                </p:cNvPr>
                <p:cNvSpPr txBox="1">
                  <a:spLocks noRot="1" noChangeAspect="1" noMove="1" noResize="1" noEditPoints="1" noAdjustHandles="1" noChangeArrowheads="1" noChangeShapeType="1" noTextEdit="1"/>
                </p:cNvSpPr>
                <p:nvPr/>
              </p:nvSpPr>
              <p:spPr>
                <a:xfrm>
                  <a:off x="6297267" y="2144542"/>
                  <a:ext cx="253383" cy="307796"/>
                </a:xfrm>
                <a:prstGeom prst="rect">
                  <a:avLst/>
                </a:prstGeom>
                <a:blipFill>
                  <a:blip r:embed="rId13"/>
                  <a:stretch>
                    <a:fillRect r="-30952" b="-2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2" name="文本框 51">
                  <a:extLst>
                    <a:ext uri="{FF2B5EF4-FFF2-40B4-BE49-F238E27FC236}">
                      <a16:creationId xmlns:a16="http://schemas.microsoft.com/office/drawing/2014/main" id="{7A097F80-A416-40F3-9491-BF522345BC07}"/>
                    </a:ext>
                  </a:extLst>
                </p:cNvPr>
                <p:cNvSpPr txBox="1"/>
                <p:nvPr/>
              </p:nvSpPr>
              <p:spPr>
                <a:xfrm>
                  <a:off x="6290651" y="2398081"/>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𝟐</m:t>
                        </m:r>
                      </m:oMath>
                    </m:oMathPara>
                  </a14:m>
                  <a:endParaRPr lang="zh-CN" altLang="en-US" sz="2400" b="1" dirty="0"/>
                </a:p>
              </p:txBody>
            </p:sp>
          </mc:Choice>
          <mc:Fallback xmlns="">
            <p:sp>
              <p:nvSpPr>
                <p:cNvPr id="52" name="文本框 51">
                  <a:extLst>
                    <a:ext uri="{FF2B5EF4-FFF2-40B4-BE49-F238E27FC236}">
                      <a16:creationId xmlns:a16="http://schemas.microsoft.com/office/drawing/2014/main" id="{7A097F80-A416-40F3-9491-BF522345BC07}"/>
                    </a:ext>
                  </a:extLst>
                </p:cNvPr>
                <p:cNvSpPr txBox="1">
                  <a:spLocks noRot="1" noChangeAspect="1" noMove="1" noResize="1" noEditPoints="1" noAdjustHandles="1" noChangeArrowheads="1" noChangeShapeType="1" noTextEdit="1"/>
                </p:cNvSpPr>
                <p:nvPr/>
              </p:nvSpPr>
              <p:spPr>
                <a:xfrm>
                  <a:off x="6290651" y="2398081"/>
                  <a:ext cx="253383" cy="307796"/>
                </a:xfrm>
                <a:prstGeom prst="rect">
                  <a:avLst/>
                </a:prstGeom>
                <a:blipFill>
                  <a:blip r:embed="rId14"/>
                  <a:stretch>
                    <a:fillRect r="-30952" b="-26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3" name="文本框 52">
                  <a:extLst>
                    <a:ext uri="{FF2B5EF4-FFF2-40B4-BE49-F238E27FC236}">
                      <a16:creationId xmlns:a16="http://schemas.microsoft.com/office/drawing/2014/main" id="{0050FEB2-95D8-4BA9-9C2D-D8C362C76901}"/>
                    </a:ext>
                  </a:extLst>
                </p:cNvPr>
                <p:cNvSpPr txBox="1"/>
                <p:nvPr/>
              </p:nvSpPr>
              <p:spPr>
                <a:xfrm>
                  <a:off x="6283020" y="2648770"/>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𝟑</m:t>
                        </m:r>
                      </m:oMath>
                    </m:oMathPara>
                  </a14:m>
                  <a:endParaRPr lang="zh-CN" altLang="en-US" sz="2400" b="1" dirty="0"/>
                </a:p>
              </p:txBody>
            </p:sp>
          </mc:Choice>
          <mc:Fallback xmlns="">
            <p:sp>
              <p:nvSpPr>
                <p:cNvPr id="53" name="文本框 52">
                  <a:extLst>
                    <a:ext uri="{FF2B5EF4-FFF2-40B4-BE49-F238E27FC236}">
                      <a16:creationId xmlns:a16="http://schemas.microsoft.com/office/drawing/2014/main" id="{0050FEB2-95D8-4BA9-9C2D-D8C362C76901}"/>
                    </a:ext>
                  </a:extLst>
                </p:cNvPr>
                <p:cNvSpPr txBox="1">
                  <a:spLocks noRot="1" noChangeAspect="1" noMove="1" noResize="1" noEditPoints="1" noAdjustHandles="1" noChangeArrowheads="1" noChangeShapeType="1" noTextEdit="1"/>
                </p:cNvSpPr>
                <p:nvPr/>
              </p:nvSpPr>
              <p:spPr>
                <a:xfrm>
                  <a:off x="6283020" y="2648770"/>
                  <a:ext cx="253383" cy="307796"/>
                </a:xfrm>
                <a:prstGeom prst="rect">
                  <a:avLst/>
                </a:prstGeom>
                <a:blipFill>
                  <a:blip r:embed="rId15"/>
                  <a:stretch>
                    <a:fillRect r="-28571" b="-26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2" name="文本框 61">
                  <a:extLst>
                    <a:ext uri="{FF2B5EF4-FFF2-40B4-BE49-F238E27FC236}">
                      <a16:creationId xmlns:a16="http://schemas.microsoft.com/office/drawing/2014/main" id="{CFE88238-73BE-442E-BC6E-B6CCAA69B10B}"/>
                    </a:ext>
                  </a:extLst>
                </p:cNvPr>
                <p:cNvSpPr txBox="1"/>
                <p:nvPr/>
              </p:nvSpPr>
              <p:spPr>
                <a:xfrm>
                  <a:off x="6283020" y="2899459"/>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𝟒</m:t>
                        </m:r>
                      </m:oMath>
                    </m:oMathPara>
                  </a14:m>
                  <a:endParaRPr lang="zh-CN" altLang="en-US" sz="2400" b="1" dirty="0"/>
                </a:p>
              </p:txBody>
            </p:sp>
          </mc:Choice>
          <mc:Fallback xmlns="">
            <p:sp>
              <p:nvSpPr>
                <p:cNvPr id="62" name="文本框 61">
                  <a:extLst>
                    <a:ext uri="{FF2B5EF4-FFF2-40B4-BE49-F238E27FC236}">
                      <a16:creationId xmlns:a16="http://schemas.microsoft.com/office/drawing/2014/main" id="{CFE88238-73BE-442E-BC6E-B6CCAA69B10B}"/>
                    </a:ext>
                  </a:extLst>
                </p:cNvPr>
                <p:cNvSpPr txBox="1">
                  <a:spLocks noRot="1" noChangeAspect="1" noMove="1" noResize="1" noEditPoints="1" noAdjustHandles="1" noChangeArrowheads="1" noChangeShapeType="1" noTextEdit="1"/>
                </p:cNvSpPr>
                <p:nvPr/>
              </p:nvSpPr>
              <p:spPr>
                <a:xfrm>
                  <a:off x="6283020" y="2899459"/>
                  <a:ext cx="253383" cy="307796"/>
                </a:xfrm>
                <a:prstGeom prst="rect">
                  <a:avLst/>
                </a:prstGeom>
                <a:blipFill>
                  <a:blip r:embed="rId16"/>
                  <a:stretch>
                    <a:fillRect r="-28571" b="-235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3" name="文本框 62">
                  <a:extLst>
                    <a:ext uri="{FF2B5EF4-FFF2-40B4-BE49-F238E27FC236}">
                      <a16:creationId xmlns:a16="http://schemas.microsoft.com/office/drawing/2014/main" id="{D6BB2FD7-05F7-4E06-9D74-9037DFA48B3B}"/>
                    </a:ext>
                  </a:extLst>
                </p:cNvPr>
                <p:cNvSpPr txBox="1"/>
                <p:nvPr/>
              </p:nvSpPr>
              <p:spPr>
                <a:xfrm>
                  <a:off x="6287264" y="3193854"/>
                  <a:ext cx="253383" cy="30779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𝟓</m:t>
                        </m:r>
                      </m:oMath>
                    </m:oMathPara>
                  </a14:m>
                  <a:endParaRPr lang="zh-CN" altLang="en-US" sz="2400" b="1" dirty="0"/>
                </a:p>
              </p:txBody>
            </p:sp>
          </mc:Choice>
          <mc:Fallback xmlns="">
            <p:sp>
              <p:nvSpPr>
                <p:cNvPr id="63" name="文本框 62">
                  <a:extLst>
                    <a:ext uri="{FF2B5EF4-FFF2-40B4-BE49-F238E27FC236}">
                      <a16:creationId xmlns:a16="http://schemas.microsoft.com/office/drawing/2014/main" id="{D6BB2FD7-05F7-4E06-9D74-9037DFA48B3B}"/>
                    </a:ext>
                  </a:extLst>
                </p:cNvPr>
                <p:cNvSpPr txBox="1">
                  <a:spLocks noRot="1" noChangeAspect="1" noMove="1" noResize="1" noEditPoints="1" noAdjustHandles="1" noChangeArrowheads="1" noChangeShapeType="1" noTextEdit="1"/>
                </p:cNvSpPr>
                <p:nvPr/>
              </p:nvSpPr>
              <p:spPr>
                <a:xfrm>
                  <a:off x="6287264" y="3193854"/>
                  <a:ext cx="253383" cy="307796"/>
                </a:xfrm>
                <a:prstGeom prst="rect">
                  <a:avLst/>
                </a:prstGeom>
                <a:blipFill>
                  <a:blip r:embed="rId17"/>
                  <a:stretch>
                    <a:fillRect r="-34146" b="-25490"/>
                  </a:stretch>
                </a:blipFill>
              </p:spPr>
              <p:txBody>
                <a:bodyPr/>
                <a:lstStyle/>
                <a:p>
                  <a:r>
                    <a:rPr lang="zh-CN" altLang="en-US">
                      <a:noFill/>
                    </a:rPr>
                    <a:t> </a:t>
                  </a:r>
                </a:p>
              </p:txBody>
            </p:sp>
          </mc:Fallback>
        </mc:AlternateContent>
        <p:cxnSp>
          <p:nvCxnSpPr>
            <p:cNvPr id="77" name="直接连接符 76">
              <a:extLst>
                <a:ext uri="{FF2B5EF4-FFF2-40B4-BE49-F238E27FC236}">
                  <a16:creationId xmlns:a16="http://schemas.microsoft.com/office/drawing/2014/main" id="{CACD9677-A875-4A5D-BE26-1AE04947CB4A}"/>
                </a:ext>
              </a:extLst>
            </p:cNvPr>
            <p:cNvCxnSpPr>
              <a:cxnSpLocks/>
            </p:cNvCxnSpPr>
            <p:nvPr/>
          </p:nvCxnSpPr>
          <p:spPr>
            <a:xfrm flipH="1" flipV="1">
              <a:off x="6597514" y="3365913"/>
              <a:ext cx="1903642" cy="144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2" name="文本框 91">
                  <a:extLst>
                    <a:ext uri="{FF2B5EF4-FFF2-40B4-BE49-F238E27FC236}">
                      <a16:creationId xmlns:a16="http://schemas.microsoft.com/office/drawing/2014/main" id="{AA9D6D35-68B1-4864-BE90-57BD749C9C6D}"/>
                    </a:ext>
                  </a:extLst>
                </p:cNvPr>
                <p:cNvSpPr txBox="1"/>
                <p:nvPr/>
              </p:nvSpPr>
              <p:spPr>
                <a:xfrm>
                  <a:off x="8779050" y="2357124"/>
                  <a:ext cx="87928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ctrlPr>
                              <a:rPr lang="en-US" altLang="zh-CN" sz="2000" i="1" smtClean="0">
                                <a:latin typeface="Cambria Math" panose="02040503050406030204" pitchFamily="18" charset="0"/>
                              </a:rPr>
                            </m:ctrlPr>
                          </m:dPr>
                          <m:e>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𝑏</m:t>
                                </m:r>
                              </m:e>
                              <m:sub>
                                <m:r>
                                  <a:rPr lang="en-US" altLang="zh-CN" sz="2000" b="0" i="1" smtClean="0">
                                    <a:latin typeface="Cambria Math" panose="02040503050406030204" pitchFamily="18" charset="0"/>
                                  </a:rPr>
                                  <m:t>3</m:t>
                                </m:r>
                              </m:sub>
                            </m:sSub>
                            <m:r>
                              <a:rPr lang="en-US" altLang="zh-CN" sz="2000" b="0" i="1" smtClean="0">
                                <a:latin typeface="Cambria Math" panose="02040503050406030204" pitchFamily="18" charset="0"/>
                              </a:rPr>
                              <m:t>,2</m:t>
                            </m:r>
                          </m:e>
                        </m:d>
                      </m:oMath>
                    </m:oMathPara>
                  </a14:m>
                  <a:endParaRPr lang="zh-CN" altLang="en-US" sz="2000" dirty="0"/>
                </a:p>
              </p:txBody>
            </p:sp>
          </mc:Choice>
          <mc:Fallback xmlns="">
            <p:sp>
              <p:nvSpPr>
                <p:cNvPr id="92" name="文本框 91">
                  <a:extLst>
                    <a:ext uri="{FF2B5EF4-FFF2-40B4-BE49-F238E27FC236}">
                      <a16:creationId xmlns:a16="http://schemas.microsoft.com/office/drawing/2014/main" id="{AA9D6D35-68B1-4864-BE90-57BD749C9C6D}"/>
                    </a:ext>
                  </a:extLst>
                </p:cNvPr>
                <p:cNvSpPr txBox="1">
                  <a:spLocks noRot="1" noChangeAspect="1" noMove="1" noResize="1" noEditPoints="1" noAdjustHandles="1" noChangeArrowheads="1" noChangeShapeType="1" noTextEdit="1"/>
                </p:cNvSpPr>
                <p:nvPr/>
              </p:nvSpPr>
              <p:spPr>
                <a:xfrm>
                  <a:off x="8779050" y="2357124"/>
                  <a:ext cx="879287" cy="400110"/>
                </a:xfrm>
                <a:prstGeom prst="rect">
                  <a:avLst/>
                </a:prstGeom>
                <a:blipFill>
                  <a:blip r:embed="rId18"/>
                  <a:stretch>
                    <a:fillRect b="-3030"/>
                  </a:stretch>
                </a:blipFill>
              </p:spPr>
              <p:txBody>
                <a:bodyPr/>
                <a:lstStyle/>
                <a:p>
                  <a:r>
                    <a:rPr lang="zh-CN" altLang="en-US">
                      <a:noFill/>
                    </a:rPr>
                    <a:t> </a:t>
                  </a:r>
                </a:p>
              </p:txBody>
            </p:sp>
          </mc:Fallback>
        </mc:AlternateContent>
        <p:cxnSp>
          <p:nvCxnSpPr>
            <p:cNvPr id="93" name="直接箭头连接符 92">
              <a:extLst>
                <a:ext uri="{FF2B5EF4-FFF2-40B4-BE49-F238E27FC236}">
                  <a16:creationId xmlns:a16="http://schemas.microsoft.com/office/drawing/2014/main" id="{AFAA5379-A4D2-481E-9104-7841290657BB}"/>
                </a:ext>
              </a:extLst>
            </p:cNvPr>
            <p:cNvCxnSpPr>
              <a:cxnSpLocks/>
              <a:stCxn id="92" idx="1"/>
            </p:cNvCxnSpPr>
            <p:nvPr/>
          </p:nvCxnSpPr>
          <p:spPr>
            <a:xfrm flipH="1">
              <a:off x="8485953" y="2557179"/>
              <a:ext cx="293097" cy="13348"/>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6" name="文本框 95">
                  <a:extLst>
                    <a:ext uri="{FF2B5EF4-FFF2-40B4-BE49-F238E27FC236}">
                      <a16:creationId xmlns:a16="http://schemas.microsoft.com/office/drawing/2014/main" id="{BAE50CA4-83F5-4BC6-98C8-93EC8617B07E}"/>
                    </a:ext>
                  </a:extLst>
                </p:cNvPr>
                <p:cNvSpPr txBox="1"/>
                <p:nvPr/>
              </p:nvSpPr>
              <p:spPr>
                <a:xfrm>
                  <a:off x="8756878" y="3193953"/>
                  <a:ext cx="2615149" cy="400110"/>
                </a:xfrm>
                <a:prstGeom prst="rect">
                  <a:avLst/>
                </a:prstGeom>
                <a:noFill/>
              </p:spPr>
              <p:txBody>
                <a:bodyPr wrap="square" rtlCol="0">
                  <a:spAutoFit/>
                </a:bodyPr>
                <a:lstStyle/>
                <a:p>
                  <a14:m>
                    <m:oMath xmlns:m="http://schemas.openxmlformats.org/officeDocument/2006/math">
                      <m:d>
                        <m:dPr>
                          <m:ctrlPr>
                            <a:rPr lang="en-US" altLang="zh-CN" sz="2000" i="1" smtClean="0">
                              <a:latin typeface="Cambria Math" panose="02040503050406030204" pitchFamily="18" charset="0"/>
                            </a:rPr>
                          </m:ctrlPr>
                        </m:dPr>
                        <m:e>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𝑏</m:t>
                              </m:r>
                            </m:e>
                            <m:sub>
                              <m:r>
                                <a:rPr lang="en-US" altLang="zh-CN" sz="2000" b="0" i="1" smtClean="0">
                                  <a:latin typeface="Cambria Math" panose="02040503050406030204" pitchFamily="18" charset="0"/>
                                </a:rPr>
                                <m:t>3</m:t>
                              </m:r>
                            </m:sub>
                          </m:sSub>
                          <m:r>
                            <a:rPr lang="en-US" altLang="zh-CN" sz="2000" b="0" i="1" smtClean="0">
                              <a:latin typeface="Cambria Math" panose="02040503050406030204" pitchFamily="18" charset="0"/>
                            </a:rPr>
                            <m:t>,5</m:t>
                          </m:r>
                        </m:e>
                      </m:d>
                      <m:r>
                        <a:rPr lang="en-US" altLang="zh-CN" sz="2000" b="0" i="1" smtClean="0">
                          <a:latin typeface="Cambria Math" panose="02040503050406030204" pitchFamily="18" charset="0"/>
                        </a:rPr>
                        <m:t>=</m:t>
                      </m:r>
                      <m:d>
                        <m:dPr>
                          <m:ctrlPr>
                            <a:rPr lang="en-US" altLang="zh-CN" sz="2000" b="0" i="1" smtClean="0">
                              <a:latin typeface="Cambria Math" panose="02040503050406030204" pitchFamily="18" charset="0"/>
                            </a:rPr>
                          </m:ctrlPr>
                        </m:dPr>
                        <m:e>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𝑏</m:t>
                              </m:r>
                            </m:e>
                            <m:sub>
                              <m:r>
                                <a:rPr lang="en-US" altLang="zh-CN" sz="2000" b="0" i="1" smtClean="0">
                                  <a:latin typeface="Cambria Math" panose="02040503050406030204" pitchFamily="18" charset="0"/>
                                </a:rPr>
                                <m:t>3</m:t>
                              </m:r>
                            </m:sub>
                          </m:sSub>
                          <m:r>
                            <a:rPr lang="en-US" altLang="zh-CN" sz="2000" b="0" i="1" smtClean="0">
                              <a:latin typeface="Cambria Math" panose="02040503050406030204" pitchFamily="18" charset="0"/>
                            </a:rPr>
                            <m:t>,2</m:t>
                          </m:r>
                        </m:e>
                      </m:d>
                      <m:r>
                        <a:rPr lang="en-US" altLang="zh-CN" sz="2000" b="0" i="1" smtClean="0">
                          <a:latin typeface="Cambria Math" panose="02040503050406030204" pitchFamily="18" charset="0"/>
                        </a:rPr>
                        <m:t>+3</m:t>
                      </m:r>
                    </m:oMath>
                  </a14:m>
                  <a:r>
                    <a:rPr lang="zh-CN" altLang="en-US" sz="2000" dirty="0"/>
                    <a:t> </a:t>
                  </a:r>
                </a:p>
              </p:txBody>
            </p:sp>
          </mc:Choice>
          <mc:Fallback xmlns="">
            <p:sp>
              <p:nvSpPr>
                <p:cNvPr id="96" name="文本框 95">
                  <a:extLst>
                    <a:ext uri="{FF2B5EF4-FFF2-40B4-BE49-F238E27FC236}">
                      <a16:creationId xmlns:a16="http://schemas.microsoft.com/office/drawing/2014/main" id="{BAE50CA4-83F5-4BC6-98C8-93EC8617B07E}"/>
                    </a:ext>
                  </a:extLst>
                </p:cNvPr>
                <p:cNvSpPr txBox="1">
                  <a:spLocks noRot="1" noChangeAspect="1" noMove="1" noResize="1" noEditPoints="1" noAdjustHandles="1" noChangeArrowheads="1" noChangeShapeType="1" noTextEdit="1"/>
                </p:cNvSpPr>
                <p:nvPr/>
              </p:nvSpPr>
              <p:spPr>
                <a:xfrm>
                  <a:off x="8756878" y="3193953"/>
                  <a:ext cx="2615149" cy="400110"/>
                </a:xfrm>
                <a:prstGeom prst="rect">
                  <a:avLst/>
                </a:prstGeom>
                <a:blipFill>
                  <a:blip r:embed="rId19"/>
                  <a:stretch>
                    <a:fillRect b="-3030"/>
                  </a:stretch>
                </a:blipFill>
              </p:spPr>
              <p:txBody>
                <a:bodyPr/>
                <a:lstStyle/>
                <a:p>
                  <a:r>
                    <a:rPr lang="zh-CN" altLang="en-US">
                      <a:noFill/>
                    </a:rPr>
                    <a:t> </a:t>
                  </a:r>
                </a:p>
              </p:txBody>
            </p:sp>
          </mc:Fallback>
        </mc:AlternateContent>
        <p:cxnSp>
          <p:nvCxnSpPr>
            <p:cNvPr id="97" name="直接箭头连接符 96">
              <a:extLst>
                <a:ext uri="{FF2B5EF4-FFF2-40B4-BE49-F238E27FC236}">
                  <a16:creationId xmlns:a16="http://schemas.microsoft.com/office/drawing/2014/main" id="{FAD4B6FA-5F7A-4F13-85DB-91A7C096FE0A}"/>
                </a:ext>
              </a:extLst>
            </p:cNvPr>
            <p:cNvCxnSpPr>
              <a:cxnSpLocks/>
            </p:cNvCxnSpPr>
            <p:nvPr/>
          </p:nvCxnSpPr>
          <p:spPr>
            <a:xfrm flipH="1" flipV="1">
              <a:off x="8485953" y="3391778"/>
              <a:ext cx="272117" cy="3171"/>
            </a:xfrm>
            <a:prstGeom prst="straightConnector1">
              <a:avLst/>
            </a:prstGeom>
            <a:ln w="381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42" name="直接连接符 41">
            <a:extLst>
              <a:ext uri="{FF2B5EF4-FFF2-40B4-BE49-F238E27FC236}">
                <a16:creationId xmlns:a16="http://schemas.microsoft.com/office/drawing/2014/main" id="{CF7F7230-4A33-46CB-92A8-86A649709336}"/>
              </a:ext>
            </a:extLst>
          </p:cNvPr>
          <p:cNvCxnSpPr>
            <a:cxnSpLocks/>
          </p:cNvCxnSpPr>
          <p:nvPr/>
        </p:nvCxnSpPr>
        <p:spPr>
          <a:xfrm flipH="1">
            <a:off x="6601103" y="2423758"/>
            <a:ext cx="1547838" cy="7688"/>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文本框 45">
                <a:extLst>
                  <a:ext uri="{FF2B5EF4-FFF2-40B4-BE49-F238E27FC236}">
                    <a16:creationId xmlns:a16="http://schemas.microsoft.com/office/drawing/2014/main" id="{5C3BFF68-68CC-4CAD-A4A0-53ED88DB8DA6}"/>
                  </a:ext>
                </a:extLst>
              </p:cNvPr>
              <p:cNvSpPr txBox="1"/>
              <p:nvPr/>
            </p:nvSpPr>
            <p:spPr>
              <a:xfrm>
                <a:off x="8932610" y="4460773"/>
                <a:ext cx="2836922" cy="1015663"/>
              </a:xfrm>
              <a:prstGeom prst="rect">
                <a:avLst/>
              </a:prstGeom>
              <a:noFill/>
            </p:spPr>
            <p:txBody>
              <a:bodyPr wrap="square" rtlCol="0">
                <a:spAutoFit/>
              </a:bodyPr>
              <a:lstStyle/>
              <a:p>
                <a:pPr marL="342900" indent="-342900">
                  <a:buFont typeface="Arial" panose="020B0604020202020204" pitchFamily="34" charset="0"/>
                  <a:buChar char="•"/>
                </a:pPr>
                <a14:m>
                  <m:oMath xmlns:m="http://schemas.openxmlformats.org/officeDocument/2006/math">
                    <m:r>
                      <a:rPr lang="en-US" altLang="zh-CN" sz="2000" b="0" i="1" smtClean="0">
                        <a:latin typeface="Cambria Math" panose="02040503050406030204" pitchFamily="18" charset="0"/>
                      </a:rPr>
                      <m:t>𝑗</m:t>
                    </m:r>
                    <m:d>
                      <m:dPr>
                        <m:ctrlPr>
                          <a:rPr lang="en-US" altLang="zh-CN" sz="2000" b="0" i="1" smtClean="0">
                            <a:latin typeface="Cambria Math" panose="02040503050406030204" pitchFamily="18" charset="0"/>
                          </a:rPr>
                        </m:ctrlPr>
                      </m:dPr>
                      <m:e>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𝑏</m:t>
                            </m:r>
                          </m:e>
                          <m:sub>
                            <m:r>
                              <a:rPr lang="en-US" altLang="zh-CN" sz="2000" b="0" i="1" smtClean="0">
                                <a:latin typeface="Cambria Math" panose="02040503050406030204" pitchFamily="18" charset="0"/>
                              </a:rPr>
                              <m:t>1</m:t>
                            </m:r>
                          </m:sub>
                        </m:sSub>
                      </m:e>
                    </m:d>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𝑆𝑜𝑚𝑒</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𝑏</m:t>
                    </m:r>
                    <m:r>
                      <a:rPr lang="en-US" altLang="zh-CN" sz="2000" b="0" i="1" smtClean="0">
                        <a:latin typeface="Cambria Math" panose="02040503050406030204" pitchFamily="18" charset="0"/>
                      </a:rPr>
                      <m:t>′,0)</m:t>
                    </m:r>
                  </m:oMath>
                </a14:m>
                <a:endParaRPr lang="en-US" altLang="zh-CN" sz="2000" dirty="0"/>
              </a:p>
              <a:p>
                <a:pPr marL="342900" indent="-342900">
                  <a:buFont typeface="Arial" panose="020B0604020202020204" pitchFamily="34" charset="0"/>
                  <a:buChar char="•"/>
                </a:pPr>
                <a14:m>
                  <m:oMath xmlns:m="http://schemas.openxmlformats.org/officeDocument/2006/math">
                    <m:r>
                      <a:rPr lang="en-US" altLang="zh-CN" sz="2000" b="0" i="1" smtClean="0">
                        <a:latin typeface="Cambria Math" panose="02040503050406030204" pitchFamily="18" charset="0"/>
                      </a:rPr>
                      <m:t>𝑗</m:t>
                    </m:r>
                    <m:d>
                      <m:dPr>
                        <m:ctrlPr>
                          <a:rPr lang="en-US" altLang="zh-CN" sz="2000" i="1">
                            <a:latin typeface="Cambria Math" panose="02040503050406030204" pitchFamily="18" charset="0"/>
                          </a:rPr>
                        </m:ctrlPr>
                      </m:dPr>
                      <m:e>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b="0" i="1" smtClean="0">
                                <a:latin typeface="Cambria Math" panose="02040503050406030204" pitchFamily="18" charset="0"/>
                              </a:rPr>
                              <m:t>2</m:t>
                            </m:r>
                          </m:sub>
                        </m:sSub>
                      </m:e>
                    </m:d>
                    <m:r>
                      <a:rPr lang="en-US" altLang="zh-CN" sz="2000" i="1">
                        <a:latin typeface="Cambria Math" panose="02040503050406030204" pitchFamily="18" charset="0"/>
                      </a:rPr>
                      <m:t>=</m:t>
                    </m:r>
                    <m:r>
                      <a:rPr lang="en-US" altLang="zh-CN" sz="2000" b="0" i="1" smtClean="0">
                        <a:latin typeface="Cambria Math" panose="02040503050406030204" pitchFamily="18" charset="0"/>
                      </a:rPr>
                      <m:t>𝑆𝑜𝑚𝑒</m:t>
                    </m:r>
                    <m:r>
                      <a:rPr lang="en-US" altLang="zh-CN" sz="2000" i="1">
                        <a:latin typeface="Cambria Math" panose="02040503050406030204" pitchFamily="18" charset="0"/>
                      </a:rPr>
                      <m:t>(</m:t>
                    </m:r>
                    <m:r>
                      <a:rPr lang="en-US" altLang="zh-CN" sz="2000" b="0" i="1" smtClean="0">
                        <a:latin typeface="Cambria Math" panose="02040503050406030204" pitchFamily="18" charset="0"/>
                      </a:rPr>
                      <m:t>𝑏</m:t>
                    </m:r>
                    <m:r>
                      <a:rPr lang="en-US" altLang="zh-CN" sz="2000" b="0" i="1" smtClean="0">
                        <a:latin typeface="Cambria Math" panose="02040503050406030204" pitchFamily="18" charset="0"/>
                      </a:rPr>
                      <m:t>′,</m:t>
                    </m:r>
                    <m:r>
                      <m:rPr>
                        <m:sty m:val="p"/>
                      </m:rPr>
                      <a:rPr lang="en-US" altLang="zh-CN" sz="2000" b="0" i="1" smtClean="0">
                        <a:latin typeface="Cambria Math" panose="02040503050406030204" pitchFamily="18" charset="0"/>
                      </a:rPr>
                      <m:t>δ</m:t>
                    </m:r>
                    <m:r>
                      <a:rPr lang="en-US" altLang="zh-CN" sz="2000" i="1">
                        <a:latin typeface="Cambria Math" panose="02040503050406030204" pitchFamily="18" charset="0"/>
                      </a:rPr>
                      <m:t>)</m:t>
                    </m:r>
                  </m:oMath>
                </a14:m>
                <a:endParaRPr lang="en-US" altLang="zh-CN" sz="2000" dirty="0"/>
              </a:p>
              <a:p>
                <a:pPr marL="342900" indent="-342900">
                  <a:buFont typeface="Arial" panose="020B0604020202020204" pitchFamily="34" charset="0"/>
                  <a:buChar char="•"/>
                </a:pPr>
                <a14:m>
                  <m:oMath xmlns:m="http://schemas.openxmlformats.org/officeDocument/2006/math">
                    <m:r>
                      <a:rPr lang="en-US" altLang="zh-CN" sz="2000" b="0" i="1" smtClean="0">
                        <a:latin typeface="Cambria Math" panose="02040503050406030204" pitchFamily="18" charset="0"/>
                      </a:rPr>
                      <m:t>𝑗</m:t>
                    </m:r>
                    <m:d>
                      <m:dPr>
                        <m:ctrlPr>
                          <a:rPr lang="en-US" altLang="zh-CN" sz="2000" i="1">
                            <a:latin typeface="Cambria Math" panose="02040503050406030204" pitchFamily="18" charset="0"/>
                          </a:rPr>
                        </m:ctrlPr>
                      </m:dPr>
                      <m:e>
                        <m:sSub>
                          <m:sSubPr>
                            <m:ctrlPr>
                              <a:rPr lang="en-US" altLang="zh-CN" sz="2000" i="1">
                                <a:latin typeface="Cambria Math" panose="02040503050406030204" pitchFamily="18" charset="0"/>
                              </a:rPr>
                            </m:ctrlPr>
                          </m:sSubPr>
                          <m:e>
                            <m:r>
                              <a:rPr lang="en-US" altLang="zh-CN" sz="2000" i="1">
                                <a:latin typeface="Cambria Math" panose="02040503050406030204" pitchFamily="18" charset="0"/>
                              </a:rPr>
                              <m:t>𝑏</m:t>
                            </m:r>
                          </m:e>
                          <m:sub>
                            <m:r>
                              <a:rPr lang="en-US" altLang="zh-CN" sz="2000" b="0" i="1" smtClean="0">
                                <a:latin typeface="Cambria Math" panose="02040503050406030204" pitchFamily="18" charset="0"/>
                              </a:rPr>
                              <m:t>3</m:t>
                            </m:r>
                          </m:sub>
                        </m:sSub>
                      </m:e>
                    </m:d>
                    <m:r>
                      <a:rPr lang="en-US" altLang="zh-CN" sz="2000" i="1">
                        <a:latin typeface="Cambria Math" panose="02040503050406030204" pitchFamily="18" charset="0"/>
                      </a:rPr>
                      <m:t>=</m:t>
                    </m:r>
                    <m:r>
                      <a:rPr lang="en-US" altLang="zh-CN" sz="2000" b="0" i="1" smtClean="0">
                        <a:latin typeface="Cambria Math" panose="02040503050406030204" pitchFamily="18" charset="0"/>
                      </a:rPr>
                      <m:t>𝑁𝑜𝑛𝑒</m:t>
                    </m:r>
                  </m:oMath>
                </a14:m>
                <a:endParaRPr lang="en-US" altLang="zh-CN" sz="2000" dirty="0"/>
              </a:p>
            </p:txBody>
          </p:sp>
        </mc:Choice>
        <mc:Fallback xmlns="">
          <p:sp>
            <p:nvSpPr>
              <p:cNvPr id="46" name="文本框 45">
                <a:extLst>
                  <a:ext uri="{FF2B5EF4-FFF2-40B4-BE49-F238E27FC236}">
                    <a16:creationId xmlns:a16="http://schemas.microsoft.com/office/drawing/2014/main" id="{5C3BFF68-68CC-4CAD-A4A0-53ED88DB8DA6}"/>
                  </a:ext>
                </a:extLst>
              </p:cNvPr>
              <p:cNvSpPr txBox="1">
                <a:spLocks noRot="1" noChangeAspect="1" noMove="1" noResize="1" noEditPoints="1" noAdjustHandles="1" noChangeArrowheads="1" noChangeShapeType="1" noTextEdit="1"/>
              </p:cNvSpPr>
              <p:nvPr/>
            </p:nvSpPr>
            <p:spPr>
              <a:xfrm>
                <a:off x="8932610" y="4460773"/>
                <a:ext cx="2836922" cy="1015663"/>
              </a:xfrm>
              <a:prstGeom prst="rect">
                <a:avLst/>
              </a:prstGeom>
              <a:blipFill>
                <a:blip r:embed="rId20"/>
                <a:stretch>
                  <a:fillRect l="-1931" t="-1205" b="-9036"/>
                </a:stretch>
              </a:blipFill>
            </p:spPr>
            <p:txBody>
              <a:bodyPr/>
              <a:lstStyle/>
              <a:p>
                <a:r>
                  <a:rPr lang="zh-CN" altLang="en-US">
                    <a:noFill/>
                  </a:rPr>
                  <a:t> </a:t>
                </a:r>
              </a:p>
            </p:txBody>
          </p:sp>
        </mc:Fallback>
      </mc:AlternateContent>
      <p:grpSp>
        <p:nvGrpSpPr>
          <p:cNvPr id="49" name="组合 48">
            <a:extLst>
              <a:ext uri="{FF2B5EF4-FFF2-40B4-BE49-F238E27FC236}">
                <a16:creationId xmlns:a16="http://schemas.microsoft.com/office/drawing/2014/main" id="{4E0AAD5A-29C7-40C8-BDE8-AE12238561B1}"/>
              </a:ext>
            </a:extLst>
          </p:cNvPr>
          <p:cNvGrpSpPr>
            <a:grpSpLocks noChangeAspect="1"/>
          </p:cNvGrpSpPr>
          <p:nvPr/>
        </p:nvGrpSpPr>
        <p:grpSpPr>
          <a:xfrm>
            <a:off x="6307961" y="3974467"/>
            <a:ext cx="2551286" cy="2635374"/>
            <a:chOff x="3361260" y="3224539"/>
            <a:chExt cx="2921733" cy="3018031"/>
          </a:xfrm>
        </p:grpSpPr>
        <p:sp>
          <p:nvSpPr>
            <p:cNvPr id="50" name="矩形: 圆角 49">
              <a:extLst>
                <a:ext uri="{FF2B5EF4-FFF2-40B4-BE49-F238E27FC236}">
                  <a16:creationId xmlns:a16="http://schemas.microsoft.com/office/drawing/2014/main" id="{AC04DEC4-2DAB-4FFB-B9BA-CD0FF276BAD9}"/>
                </a:ext>
              </a:extLst>
            </p:cNvPr>
            <p:cNvSpPr/>
            <p:nvPr/>
          </p:nvSpPr>
          <p:spPr>
            <a:xfrm>
              <a:off x="3546525" y="3224540"/>
              <a:ext cx="694106" cy="2568291"/>
            </a:xfrm>
            <a:prstGeom prst="roundRect">
              <a:avLst>
                <a:gd name="adj" fmla="val 9808"/>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p>
          </p:txBody>
        </p:sp>
        <mc:AlternateContent xmlns:mc="http://schemas.openxmlformats.org/markup-compatibility/2006" xmlns:a14="http://schemas.microsoft.com/office/drawing/2010/main">
          <mc:Choice Requires="a14">
            <p:sp>
              <p:nvSpPr>
                <p:cNvPr id="54" name="矩形 53">
                  <a:extLst>
                    <a:ext uri="{FF2B5EF4-FFF2-40B4-BE49-F238E27FC236}">
                      <a16:creationId xmlns:a16="http://schemas.microsoft.com/office/drawing/2014/main" id="{6B3134ED-946A-4F89-BFE2-C2D45D3F4E39}"/>
                    </a:ext>
                  </a:extLst>
                </p:cNvPr>
                <p:cNvSpPr/>
                <p:nvPr/>
              </p:nvSpPr>
              <p:spPr>
                <a:xfrm>
                  <a:off x="3636128" y="5124329"/>
                  <a:ext cx="491613" cy="5181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sz="2400" b="0" dirty="0"/>
                </a:p>
              </p:txBody>
            </p:sp>
          </mc:Choice>
          <mc:Fallback xmlns="">
            <p:sp>
              <p:nvSpPr>
                <p:cNvPr id="54" name="矩形 53">
                  <a:extLst>
                    <a:ext uri="{FF2B5EF4-FFF2-40B4-BE49-F238E27FC236}">
                      <a16:creationId xmlns:a16="http://schemas.microsoft.com/office/drawing/2014/main" id="{6B3134ED-946A-4F89-BFE2-C2D45D3F4E39}"/>
                    </a:ext>
                  </a:extLst>
                </p:cNvPr>
                <p:cNvSpPr>
                  <a:spLocks noRot="1" noChangeAspect="1" noMove="1" noResize="1" noEditPoints="1" noAdjustHandles="1" noChangeArrowheads="1" noChangeShapeType="1" noTextEdit="1"/>
                </p:cNvSpPr>
                <p:nvPr/>
              </p:nvSpPr>
              <p:spPr>
                <a:xfrm>
                  <a:off x="3636128" y="5124329"/>
                  <a:ext cx="491613" cy="518170"/>
                </a:xfrm>
                <a:prstGeom prst="rect">
                  <a:avLst/>
                </a:prstGeom>
                <a:blipFill>
                  <a:blip r:embed="rId21"/>
                  <a:stretch>
                    <a:fillRect l="-17808" b="-3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5" name="文本框 54">
                  <a:extLst>
                    <a:ext uri="{FF2B5EF4-FFF2-40B4-BE49-F238E27FC236}">
                      <a16:creationId xmlns:a16="http://schemas.microsoft.com/office/drawing/2014/main" id="{DCCC5DC6-14AF-4CBC-BB5D-7F510935606D}"/>
                    </a:ext>
                  </a:extLst>
                </p:cNvPr>
                <p:cNvSpPr txBox="1"/>
                <p:nvPr/>
              </p:nvSpPr>
              <p:spPr>
                <a:xfrm>
                  <a:off x="4350456" y="3447059"/>
                  <a:ext cx="66027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𝑗</m:t>
                        </m:r>
                      </m:oMath>
                    </m:oMathPara>
                  </a14:m>
                  <a:endParaRPr lang="en-US" altLang="zh-CN" sz="2400" b="0" dirty="0"/>
                </a:p>
              </p:txBody>
            </p:sp>
          </mc:Choice>
          <mc:Fallback xmlns="">
            <p:sp>
              <p:nvSpPr>
                <p:cNvPr id="55" name="文本框 54">
                  <a:extLst>
                    <a:ext uri="{FF2B5EF4-FFF2-40B4-BE49-F238E27FC236}">
                      <a16:creationId xmlns:a16="http://schemas.microsoft.com/office/drawing/2014/main" id="{DCCC5DC6-14AF-4CBC-BB5D-7F510935606D}"/>
                    </a:ext>
                  </a:extLst>
                </p:cNvPr>
                <p:cNvSpPr txBox="1">
                  <a:spLocks noRot="1" noChangeAspect="1" noMove="1" noResize="1" noEditPoints="1" noAdjustHandles="1" noChangeArrowheads="1" noChangeShapeType="1" noTextEdit="1"/>
                </p:cNvSpPr>
                <p:nvPr/>
              </p:nvSpPr>
              <p:spPr>
                <a:xfrm>
                  <a:off x="4350456" y="3447059"/>
                  <a:ext cx="660272" cy="461665"/>
                </a:xfrm>
                <a:prstGeom prst="rect">
                  <a:avLst/>
                </a:prstGeom>
                <a:blipFill>
                  <a:blip r:embed="rId22"/>
                  <a:stretch>
                    <a:fillRect b="-3636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6" name="矩形 55">
                  <a:extLst>
                    <a:ext uri="{FF2B5EF4-FFF2-40B4-BE49-F238E27FC236}">
                      <a16:creationId xmlns:a16="http://schemas.microsoft.com/office/drawing/2014/main" id="{33E4661A-E3FF-489C-9E97-8A6FDE4A2765}"/>
                    </a:ext>
                  </a:extLst>
                </p:cNvPr>
                <p:cNvSpPr/>
                <p:nvPr/>
              </p:nvSpPr>
              <p:spPr>
                <a:xfrm>
                  <a:off x="3634389" y="3435225"/>
                  <a:ext cx="491613" cy="518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56" name="矩形 55">
                  <a:extLst>
                    <a:ext uri="{FF2B5EF4-FFF2-40B4-BE49-F238E27FC236}">
                      <a16:creationId xmlns:a16="http://schemas.microsoft.com/office/drawing/2014/main" id="{33E4661A-E3FF-489C-9E97-8A6FDE4A2765}"/>
                    </a:ext>
                  </a:extLst>
                </p:cNvPr>
                <p:cNvSpPr>
                  <a:spLocks noRot="1" noChangeAspect="1" noMove="1" noResize="1" noEditPoints="1" noAdjustHandles="1" noChangeArrowheads="1" noChangeShapeType="1" noTextEdit="1"/>
                </p:cNvSpPr>
                <p:nvPr/>
              </p:nvSpPr>
              <p:spPr>
                <a:xfrm>
                  <a:off x="3634389" y="3435225"/>
                  <a:ext cx="491613" cy="518170"/>
                </a:xfrm>
                <a:prstGeom prst="rect">
                  <a:avLst/>
                </a:prstGeom>
                <a:blipFill>
                  <a:blip r:embed="rId23"/>
                  <a:stretch>
                    <a:fillRect l="-18056" b="-39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7" name="矩形 56">
                  <a:extLst>
                    <a:ext uri="{FF2B5EF4-FFF2-40B4-BE49-F238E27FC236}">
                      <a16:creationId xmlns:a16="http://schemas.microsoft.com/office/drawing/2014/main" id="{6EE34033-528C-4A36-91FF-C13CECAB37BC}"/>
                    </a:ext>
                  </a:extLst>
                </p:cNvPr>
                <p:cNvSpPr/>
                <p:nvPr/>
              </p:nvSpPr>
              <p:spPr>
                <a:xfrm>
                  <a:off x="3640629" y="4290219"/>
                  <a:ext cx="491613" cy="518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57" name="矩形 56">
                  <a:extLst>
                    <a:ext uri="{FF2B5EF4-FFF2-40B4-BE49-F238E27FC236}">
                      <a16:creationId xmlns:a16="http://schemas.microsoft.com/office/drawing/2014/main" id="{6EE34033-528C-4A36-91FF-C13CECAB37BC}"/>
                    </a:ext>
                  </a:extLst>
                </p:cNvPr>
                <p:cNvSpPr>
                  <a:spLocks noRot="1" noChangeAspect="1" noMove="1" noResize="1" noEditPoints="1" noAdjustHandles="1" noChangeArrowheads="1" noChangeShapeType="1" noTextEdit="1"/>
                </p:cNvSpPr>
                <p:nvPr/>
              </p:nvSpPr>
              <p:spPr>
                <a:xfrm>
                  <a:off x="3640629" y="4290219"/>
                  <a:ext cx="491613" cy="518170"/>
                </a:xfrm>
                <a:prstGeom prst="rect">
                  <a:avLst/>
                </a:prstGeom>
                <a:blipFill>
                  <a:blip r:embed="rId24"/>
                  <a:stretch>
                    <a:fillRect l="-18056" b="-3947"/>
                  </a:stretch>
                </a:blipFill>
              </p:spPr>
              <p:txBody>
                <a:bodyPr/>
                <a:lstStyle/>
                <a:p>
                  <a:r>
                    <a:rPr lang="zh-CN" altLang="en-US">
                      <a:noFill/>
                    </a:rPr>
                    <a:t> </a:t>
                  </a:r>
                </a:p>
              </p:txBody>
            </p:sp>
          </mc:Fallback>
        </mc:AlternateContent>
        <p:sp>
          <p:nvSpPr>
            <p:cNvPr id="58" name="矩形: 圆角 57">
              <a:extLst>
                <a:ext uri="{FF2B5EF4-FFF2-40B4-BE49-F238E27FC236}">
                  <a16:creationId xmlns:a16="http://schemas.microsoft.com/office/drawing/2014/main" id="{58C04072-87E3-495A-88D5-913EA7EC99FC}"/>
                </a:ext>
              </a:extLst>
            </p:cNvPr>
            <p:cNvSpPr/>
            <p:nvPr/>
          </p:nvSpPr>
          <p:spPr>
            <a:xfrm>
              <a:off x="5010728" y="3224539"/>
              <a:ext cx="700346" cy="2568292"/>
            </a:xfrm>
            <a:prstGeom prst="roundRect">
              <a:avLst>
                <a:gd name="adj" fmla="val 9808"/>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p>
          </p:txBody>
        </p:sp>
        <mc:AlternateContent xmlns:mc="http://schemas.openxmlformats.org/markup-compatibility/2006" xmlns:a14="http://schemas.microsoft.com/office/drawing/2010/main">
          <mc:Choice Requires="a14">
            <p:sp>
              <p:nvSpPr>
                <p:cNvPr id="59" name="矩形 58">
                  <a:extLst>
                    <a:ext uri="{FF2B5EF4-FFF2-40B4-BE49-F238E27FC236}">
                      <a16:creationId xmlns:a16="http://schemas.microsoft.com/office/drawing/2014/main" id="{5D725043-28F4-4338-AFBA-08EF9DA82693}"/>
                    </a:ext>
                  </a:extLst>
                </p:cNvPr>
                <p:cNvSpPr/>
                <p:nvPr/>
              </p:nvSpPr>
              <p:spPr>
                <a:xfrm>
                  <a:off x="5129032" y="3435225"/>
                  <a:ext cx="491613" cy="1260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𝑏</m:t>
                        </m:r>
                        <m:r>
                          <a:rPr lang="en-US" altLang="zh-CN" sz="2400" b="0" i="1" smtClean="0">
                            <a:latin typeface="Cambria Math" panose="02040503050406030204" pitchFamily="18" charset="0"/>
                          </a:rPr>
                          <m:t>′</m:t>
                        </m:r>
                      </m:oMath>
                    </m:oMathPara>
                  </a14:m>
                  <a:endParaRPr lang="en-US" altLang="zh-CN" sz="2400" b="0" dirty="0"/>
                </a:p>
              </p:txBody>
            </p:sp>
          </mc:Choice>
          <mc:Fallback xmlns="">
            <p:sp>
              <p:nvSpPr>
                <p:cNvPr id="59" name="矩形 58">
                  <a:extLst>
                    <a:ext uri="{FF2B5EF4-FFF2-40B4-BE49-F238E27FC236}">
                      <a16:creationId xmlns:a16="http://schemas.microsoft.com/office/drawing/2014/main" id="{5D725043-28F4-4338-AFBA-08EF9DA82693}"/>
                    </a:ext>
                  </a:extLst>
                </p:cNvPr>
                <p:cNvSpPr>
                  <a:spLocks noRot="1" noChangeAspect="1" noMove="1" noResize="1" noEditPoints="1" noAdjustHandles="1" noChangeArrowheads="1" noChangeShapeType="1" noTextEdit="1"/>
                </p:cNvSpPr>
                <p:nvPr/>
              </p:nvSpPr>
              <p:spPr>
                <a:xfrm>
                  <a:off x="5129032" y="3435225"/>
                  <a:ext cx="491613" cy="1260599"/>
                </a:xfrm>
                <a:prstGeom prst="rect">
                  <a:avLst/>
                </a:prstGeom>
                <a:blipFill>
                  <a:blip r:embed="rId25"/>
                  <a:stretch>
                    <a:fillRect l="-12500"/>
                  </a:stretch>
                </a:blipFill>
              </p:spPr>
              <p:txBody>
                <a:bodyPr/>
                <a:lstStyle/>
                <a:p>
                  <a:r>
                    <a:rPr lang="zh-CN" altLang="en-US">
                      <a:noFill/>
                    </a:rPr>
                    <a:t> </a:t>
                  </a:r>
                </a:p>
              </p:txBody>
            </p:sp>
          </mc:Fallback>
        </mc:AlternateContent>
        <p:cxnSp>
          <p:nvCxnSpPr>
            <p:cNvPr id="60" name="直接箭头连接符 59">
              <a:extLst>
                <a:ext uri="{FF2B5EF4-FFF2-40B4-BE49-F238E27FC236}">
                  <a16:creationId xmlns:a16="http://schemas.microsoft.com/office/drawing/2014/main" id="{2C3E7C54-AC85-4730-8C6D-DC3214CCBBDC}"/>
                </a:ext>
              </a:extLst>
            </p:cNvPr>
            <p:cNvCxnSpPr>
              <a:cxnSpLocks/>
            </p:cNvCxnSpPr>
            <p:nvPr/>
          </p:nvCxnSpPr>
          <p:spPr>
            <a:xfrm>
              <a:off x="4089789" y="3447059"/>
              <a:ext cx="102689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1" name="直接箭头连接符 60">
              <a:extLst>
                <a:ext uri="{FF2B5EF4-FFF2-40B4-BE49-F238E27FC236}">
                  <a16:creationId xmlns:a16="http://schemas.microsoft.com/office/drawing/2014/main" id="{AE6074F3-3AD7-4BC5-81C2-6F0A2A87D30B}"/>
                </a:ext>
              </a:extLst>
            </p:cNvPr>
            <p:cNvCxnSpPr>
              <a:cxnSpLocks/>
              <a:endCxn id="59" idx="1"/>
            </p:cNvCxnSpPr>
            <p:nvPr/>
          </p:nvCxnSpPr>
          <p:spPr>
            <a:xfrm flipV="1">
              <a:off x="4132242" y="4065525"/>
              <a:ext cx="996790" cy="22469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文本框 63">
              <a:extLst>
                <a:ext uri="{FF2B5EF4-FFF2-40B4-BE49-F238E27FC236}">
                  <a16:creationId xmlns:a16="http://schemas.microsoft.com/office/drawing/2014/main" id="{D16C988D-BF2B-4BAF-BE34-52612A116CF0}"/>
                </a:ext>
              </a:extLst>
            </p:cNvPr>
            <p:cNvSpPr txBox="1"/>
            <p:nvPr/>
          </p:nvSpPr>
          <p:spPr>
            <a:xfrm>
              <a:off x="3361260" y="5812183"/>
              <a:ext cx="1285189" cy="422959"/>
            </a:xfrm>
            <a:prstGeom prst="rect">
              <a:avLst/>
            </a:prstGeom>
            <a:noFill/>
          </p:spPr>
          <p:txBody>
            <a:bodyPr wrap="square" rtlCol="0">
              <a:spAutoFit/>
            </a:bodyPr>
            <a:lstStyle/>
            <a:p>
              <a:r>
                <a:rPr lang="en-US" altLang="zh-CN" b="1" dirty="0"/>
                <a:t>Source</a:t>
              </a:r>
              <a:endParaRPr lang="en-US" altLang="zh-CN" sz="2000" b="1" dirty="0"/>
            </a:p>
          </p:txBody>
        </p:sp>
        <p:sp>
          <p:nvSpPr>
            <p:cNvPr id="65" name="文本框 64">
              <a:extLst>
                <a:ext uri="{FF2B5EF4-FFF2-40B4-BE49-F238E27FC236}">
                  <a16:creationId xmlns:a16="http://schemas.microsoft.com/office/drawing/2014/main" id="{B30DB0F7-6818-408C-A1D4-22F1B63BB38E}"/>
                </a:ext>
              </a:extLst>
            </p:cNvPr>
            <p:cNvSpPr txBox="1"/>
            <p:nvPr/>
          </p:nvSpPr>
          <p:spPr>
            <a:xfrm>
              <a:off x="4935206" y="5819611"/>
              <a:ext cx="1285189" cy="422959"/>
            </a:xfrm>
            <a:prstGeom prst="rect">
              <a:avLst/>
            </a:prstGeom>
            <a:noFill/>
          </p:spPr>
          <p:txBody>
            <a:bodyPr wrap="square" rtlCol="0">
              <a:spAutoFit/>
            </a:bodyPr>
            <a:lstStyle/>
            <a:p>
              <a:r>
                <a:rPr lang="en-US" altLang="zh-CN" b="1" dirty="0"/>
                <a:t>Target</a:t>
              </a:r>
              <a:endParaRPr lang="en-US" altLang="zh-CN" sz="2000" b="1" dirty="0"/>
            </a:p>
          </p:txBody>
        </p:sp>
        <p:cxnSp>
          <p:nvCxnSpPr>
            <p:cNvPr id="67" name="直接连接符 66">
              <a:extLst>
                <a:ext uri="{FF2B5EF4-FFF2-40B4-BE49-F238E27FC236}">
                  <a16:creationId xmlns:a16="http://schemas.microsoft.com/office/drawing/2014/main" id="{D464813F-3074-45F7-B247-6FCA06604357}"/>
                </a:ext>
              </a:extLst>
            </p:cNvPr>
            <p:cNvCxnSpPr>
              <a:cxnSpLocks/>
            </p:cNvCxnSpPr>
            <p:nvPr/>
          </p:nvCxnSpPr>
          <p:spPr>
            <a:xfrm flipH="1">
              <a:off x="5671001" y="3447059"/>
              <a:ext cx="424999" cy="1"/>
            </a:xfrm>
            <a:prstGeom prst="line">
              <a:avLst/>
            </a:prstGeom>
            <a:ln w="190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id="{56F173D2-BC98-4FD4-8108-06C5D3215386}"/>
                </a:ext>
              </a:extLst>
            </p:cNvPr>
            <p:cNvCxnSpPr>
              <a:cxnSpLocks/>
            </p:cNvCxnSpPr>
            <p:nvPr/>
          </p:nvCxnSpPr>
          <p:spPr>
            <a:xfrm flipH="1">
              <a:off x="5620628" y="4065524"/>
              <a:ext cx="475372" cy="1"/>
            </a:xfrm>
            <a:prstGeom prst="line">
              <a:avLst/>
            </a:prstGeom>
            <a:ln w="190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a:extLst>
                <a:ext uri="{FF2B5EF4-FFF2-40B4-BE49-F238E27FC236}">
                  <a16:creationId xmlns:a16="http://schemas.microsoft.com/office/drawing/2014/main" id="{FBF231D1-6CDE-493E-9892-78A042BD889B}"/>
                </a:ext>
              </a:extLst>
            </p:cNvPr>
            <p:cNvCxnSpPr>
              <a:cxnSpLocks/>
            </p:cNvCxnSpPr>
            <p:nvPr/>
          </p:nvCxnSpPr>
          <p:spPr>
            <a:xfrm flipV="1">
              <a:off x="5953125" y="3460947"/>
              <a:ext cx="1" cy="625453"/>
            </a:xfrm>
            <a:prstGeom prst="line">
              <a:avLst/>
            </a:prstGeom>
            <a:ln w="19050" cmpd="sng">
              <a:solidFill>
                <a:srgbClr val="FF0000"/>
              </a:solidFill>
              <a:prstDash val="solid"/>
              <a:headEnd type="triangle" w="lg" len="lg"/>
              <a:tailEnd type="triangle"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0" name="文本框 69">
                  <a:extLst>
                    <a:ext uri="{FF2B5EF4-FFF2-40B4-BE49-F238E27FC236}">
                      <a16:creationId xmlns:a16="http://schemas.microsoft.com/office/drawing/2014/main" id="{5C4F1678-B885-42EE-B8B0-339D56C56811}"/>
                    </a:ext>
                  </a:extLst>
                </p:cNvPr>
                <p:cNvSpPr txBox="1"/>
                <p:nvPr/>
              </p:nvSpPr>
              <p:spPr>
                <a:xfrm>
                  <a:off x="5902772" y="3519542"/>
                  <a:ext cx="38022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altLang="zh-CN" sz="2400" b="0" i="1" smtClean="0">
                            <a:latin typeface="Cambria Math" panose="02040503050406030204" pitchFamily="18" charset="0"/>
                          </a:rPr>
                          <m:t>δ</m:t>
                        </m:r>
                      </m:oMath>
                    </m:oMathPara>
                  </a14:m>
                  <a:endParaRPr lang="zh-CN" altLang="en-US" dirty="0"/>
                </a:p>
              </p:txBody>
            </p:sp>
          </mc:Choice>
          <mc:Fallback xmlns="">
            <p:sp>
              <p:nvSpPr>
                <p:cNvPr id="70" name="文本框 69">
                  <a:extLst>
                    <a:ext uri="{FF2B5EF4-FFF2-40B4-BE49-F238E27FC236}">
                      <a16:creationId xmlns:a16="http://schemas.microsoft.com/office/drawing/2014/main" id="{5C4F1678-B885-42EE-B8B0-339D56C56811}"/>
                    </a:ext>
                  </a:extLst>
                </p:cNvPr>
                <p:cNvSpPr txBox="1">
                  <a:spLocks noRot="1" noChangeAspect="1" noMove="1" noResize="1" noEditPoints="1" noAdjustHandles="1" noChangeArrowheads="1" noChangeShapeType="1" noTextEdit="1"/>
                </p:cNvSpPr>
                <p:nvPr/>
              </p:nvSpPr>
              <p:spPr>
                <a:xfrm>
                  <a:off x="5902772" y="3519542"/>
                  <a:ext cx="380221" cy="461665"/>
                </a:xfrm>
                <a:prstGeom prst="rect">
                  <a:avLst/>
                </a:prstGeom>
                <a:blipFill>
                  <a:blip r:embed="rId26"/>
                  <a:stretch>
                    <a:fillRect l="-5556" r="-9259" b="-13636"/>
                  </a:stretch>
                </a:blipFill>
              </p:spPr>
              <p:txBody>
                <a:bodyPr/>
                <a:lstStyle/>
                <a:p>
                  <a:r>
                    <a:rPr lang="zh-CN" altLang="en-US">
                      <a:noFill/>
                    </a:rPr>
                    <a:t> </a:t>
                  </a:r>
                </a:p>
              </p:txBody>
            </p:sp>
          </mc:Fallback>
        </mc:AlternateContent>
      </p:grpSp>
    </p:spTree>
    <p:custDataLst>
      <p:tags r:id="rId1"/>
    </p:custDataLst>
    <p:extLst>
      <p:ext uri="{BB962C8B-B14F-4D97-AF65-F5344CB8AC3E}">
        <p14:creationId xmlns:p14="http://schemas.microsoft.com/office/powerpoint/2010/main" val="466362171"/>
      </p:ext>
    </p:extLst>
  </p:cSld>
  <p:clrMapOvr>
    <a:masterClrMapping/>
  </p:clrMapOvr>
  <mc:AlternateContent xmlns:mc="http://schemas.openxmlformats.org/markup-compatibility/2006" xmlns:p14="http://schemas.microsoft.com/office/powerpoint/2010/main">
    <mc:Choice Requires="p14">
      <p:transition p14:dur="10" advTm="56875"/>
    </mc:Choice>
    <mc:Fallback xmlns="">
      <p:transition advTm="568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B1E323-D944-46F0-B237-9EDB6258870B}"/>
              </a:ext>
            </a:extLst>
          </p:cNvPr>
          <p:cNvSpPr>
            <a:spLocks noGrp="1"/>
          </p:cNvSpPr>
          <p:nvPr>
            <p:ph type="title"/>
          </p:nvPr>
        </p:nvSpPr>
        <p:spPr/>
        <p:txBody>
          <a:bodyPr>
            <a:normAutofit/>
          </a:bodyPr>
          <a:lstStyle/>
          <a:p>
            <a:r>
              <a:rPr lang="en-US" altLang="zh-CN" dirty="0"/>
              <a:t>Restrictions</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9D37700-D679-4124-A81E-2ECA86C1A48C}"/>
                  </a:ext>
                </a:extLst>
              </p:cNvPr>
              <p:cNvSpPr>
                <a:spLocks noGrp="1"/>
              </p:cNvSpPr>
              <p:nvPr>
                <p:ph idx="1"/>
              </p:nvPr>
            </p:nvSpPr>
            <p:spPr/>
            <p:txBody>
              <a:bodyPr/>
              <a:lstStyle/>
              <a:p>
                <a:r>
                  <a:rPr lang="en-US" altLang="zh-CN" b="1" dirty="0"/>
                  <a:t>Concrete Numbering of Memory Blocks</a:t>
                </a:r>
              </a:p>
              <a:p>
                <a:pPr marL="914400" lvl="1" indent="-457200">
                  <a:buFont typeface="+mj-lt"/>
                  <a:buAutoNum type="alphaLcParenR"/>
                </a:pPr>
                <a:r>
                  <a:rPr lang="en-US" altLang="zh-CN" dirty="0"/>
                  <a:t>Block identifiers are positive numbers: </a:t>
                </a:r>
                <a14:m>
                  <m:oMath xmlns:m="http://schemas.openxmlformats.org/officeDocument/2006/math">
                    <m:r>
                      <a:rPr lang="en-US" altLang="zh-CN" b="0" i="1" smtClean="0">
                        <a:latin typeface="Cambria Math" panose="02040503050406030204" pitchFamily="18" charset="0"/>
                      </a:rPr>
                      <m:t>1, 2, …, </m:t>
                    </m:r>
                    <m:r>
                      <a:rPr lang="en-US" altLang="zh-CN" b="0" i="1" smtClean="0">
                        <a:latin typeface="Cambria Math" panose="02040503050406030204" pitchFamily="18" charset="0"/>
                      </a:rPr>
                      <m:t>𝑛</m:t>
                    </m:r>
                    <m:r>
                      <a:rPr lang="en-US" altLang="zh-CN" b="0" i="1" smtClean="0">
                        <a:latin typeface="Cambria Math" panose="02040503050406030204" pitchFamily="18" charset="0"/>
                      </a:rPr>
                      <m:t>, …</m:t>
                    </m:r>
                  </m:oMath>
                </a14:m>
                <a:endParaRPr lang="en-US" altLang="zh-CN" dirty="0"/>
              </a:p>
              <a:p>
                <a:pPr marL="914400" lvl="1" indent="-457200">
                  <a:buFont typeface="+mj-lt"/>
                  <a:buAutoNum type="alphaLcParenR"/>
                </a:pPr>
                <a:r>
                  <a:rPr lang="en-US" altLang="zh-CN" dirty="0"/>
                  <a:t>A special identifier called </a:t>
                </a:r>
                <a14:m>
                  <m:oMath xmlns:m="http://schemas.openxmlformats.org/officeDocument/2006/math">
                    <m:r>
                      <a:rPr lang="en-US" altLang="zh-CN" b="0" i="1" smtClean="0">
                        <a:latin typeface="Cambria Math" panose="02040503050406030204" pitchFamily="18" charset="0"/>
                      </a:rPr>
                      <m:t>𝑛𝑒𝑥𝑡𝑏𝑙𝑜𝑐𝑘</m:t>
                    </m:r>
                  </m:oMath>
                </a14:m>
                <a:r>
                  <a:rPr lang="en-US" altLang="zh-CN" dirty="0"/>
                  <a:t> for allocating </a:t>
                </a:r>
                <a:r>
                  <a:rPr lang="en-US" altLang="zh-CN" dirty="0">
                    <a:solidFill>
                      <a:srgbClr val="FF0000"/>
                    </a:solidFill>
                  </a:rPr>
                  <a:t>fresh blocks</a:t>
                </a:r>
              </a:p>
              <a:p>
                <a:pPr marL="914400" lvl="1" indent="-457200">
                  <a:buFont typeface="+mj-lt"/>
                  <a:buAutoNum type="alphaLcParenR"/>
                </a:pPr>
                <a:r>
                  <a:rPr lang="en-US" altLang="zh-CN" dirty="0">
                    <a:solidFill>
                      <a:srgbClr val="FF0000"/>
                    </a:solidFill>
                  </a:rPr>
                  <a:t>Valid blocks </a:t>
                </a:r>
                <a:r>
                  <a:rPr lang="en-US" altLang="zh-CN" dirty="0"/>
                  <a:t>are </a:t>
                </a:r>
                <a14:m>
                  <m:oMath xmlns:m="http://schemas.openxmlformats.org/officeDocument/2006/math">
                    <m:r>
                      <a:rPr lang="en-US" altLang="zh-CN" b="0" i="0" smtClean="0">
                        <a:latin typeface="Cambria Math" panose="02040503050406030204" pitchFamily="18" charset="0"/>
                      </a:rPr>
                      <m:t>{</m:t>
                    </m:r>
                    <m:r>
                      <a:rPr lang="en-US" altLang="zh-CN" i="1">
                        <a:latin typeface="Cambria Math" panose="02040503050406030204" pitchFamily="18" charset="0"/>
                      </a:rPr>
                      <m:t>1, 2, …, </m:t>
                    </m:r>
                    <m:r>
                      <a:rPr lang="en-US" altLang="zh-CN" b="0" i="1" smtClean="0">
                        <a:latin typeface="Cambria Math" panose="02040503050406030204" pitchFamily="18" charset="0"/>
                      </a:rPr>
                      <m:t>𝑛𝑒𝑥𝑡𝑏𝑙𝑜𝑐𝑘</m:t>
                    </m:r>
                    <m:r>
                      <a:rPr lang="en-US" altLang="zh-CN" b="0" i="1" smtClean="0">
                        <a:latin typeface="Cambria Math" panose="02040503050406030204" pitchFamily="18" charset="0"/>
                      </a:rPr>
                      <m:t>−1} </m:t>
                    </m:r>
                  </m:oMath>
                </a14:m>
                <a:endParaRPr lang="en-US" altLang="zh-CN" dirty="0"/>
              </a:p>
              <a:p>
                <a:endParaRPr lang="en-US" altLang="zh-CN" dirty="0"/>
              </a:p>
              <a:p>
                <a:endParaRPr lang="zh-CN" altLang="en-US" dirty="0"/>
              </a:p>
            </p:txBody>
          </p:sp>
        </mc:Choice>
        <mc:Fallback xmlns="">
          <p:sp>
            <p:nvSpPr>
              <p:cNvPr id="3" name="内容占位符 2">
                <a:extLst>
                  <a:ext uri="{FF2B5EF4-FFF2-40B4-BE49-F238E27FC236}">
                    <a16:creationId xmlns:a16="http://schemas.microsoft.com/office/drawing/2014/main" id="{19D37700-D679-4124-A81E-2ECA86C1A48C}"/>
                  </a:ext>
                </a:extLst>
              </p:cNvPr>
              <p:cNvSpPr>
                <a:spLocks noGrp="1" noRot="1" noChangeAspect="1" noMove="1" noResize="1" noEditPoints="1" noAdjustHandles="1" noChangeArrowheads="1" noChangeShapeType="1" noTextEdit="1"/>
              </p:cNvSpPr>
              <p:nvPr>
                <p:ph idx="1"/>
              </p:nvPr>
            </p:nvSpPr>
            <p:spPr>
              <a:blipFill>
                <a:blip r:embed="rId5"/>
                <a:stretch>
                  <a:fillRect l="-812" t="-1572"/>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B467BD8D-BE02-405F-AE7E-4937D1690481}"/>
              </a:ext>
            </a:extLst>
          </p:cNvPr>
          <p:cNvSpPr>
            <a:spLocks noGrp="1"/>
          </p:cNvSpPr>
          <p:nvPr>
            <p:ph type="sldNum" sz="quarter" idx="12"/>
          </p:nvPr>
        </p:nvSpPr>
        <p:spPr/>
        <p:txBody>
          <a:bodyPr/>
          <a:lstStyle/>
          <a:p>
            <a:fld id="{2D41EB45-D69C-409E-BB76-CE8D45961290}" type="slidenum">
              <a:rPr lang="zh-CN" altLang="en-US" smtClean="0"/>
              <a:pPr/>
              <a:t>4</a:t>
            </a:fld>
            <a:endParaRPr lang="zh-CN" altLang="en-US" dirty="0"/>
          </a:p>
        </p:txBody>
      </p:sp>
      <mc:AlternateContent xmlns:mc="http://schemas.openxmlformats.org/markup-compatibility/2006" xmlns:a14="http://schemas.microsoft.com/office/drawing/2010/main">
        <mc:Choice Requires="a14">
          <p:sp>
            <p:nvSpPr>
              <p:cNvPr id="42" name="文本框 41">
                <a:extLst>
                  <a:ext uri="{FF2B5EF4-FFF2-40B4-BE49-F238E27FC236}">
                    <a16:creationId xmlns:a16="http://schemas.microsoft.com/office/drawing/2014/main" id="{4EC203F9-A1B4-4B2C-A834-F900448CFE39}"/>
                  </a:ext>
                </a:extLst>
              </p:cNvPr>
              <p:cNvSpPr txBox="1"/>
              <p:nvPr/>
            </p:nvSpPr>
            <p:spPr>
              <a:xfrm>
                <a:off x="8227333" y="3051050"/>
                <a:ext cx="1521919" cy="1200329"/>
              </a:xfrm>
              <a:prstGeom prst="rect">
                <a:avLst/>
              </a:prstGeom>
              <a:noFill/>
            </p:spPr>
            <p:txBody>
              <a:bodyPr wrap="square" rtlCol="0">
                <a:spAutoFit/>
              </a:bodyPr>
              <a:lstStyle/>
              <a:p>
                <a:pPr marL="342900" indent="-342900">
                  <a:buFont typeface="Arial" panose="020B0604020202020204" pitchFamily="34" charset="0"/>
                  <a:buChar char="•"/>
                </a:pPr>
                <a14:m>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rPr>
                      <m:t>=1</m:t>
                    </m:r>
                  </m:oMath>
                </a14:m>
                <a:endParaRPr lang="en-US" altLang="zh-CN" sz="2400" b="0" dirty="0"/>
              </a:p>
              <a:p>
                <a:pPr marL="342900" indent="-342900">
                  <a:buFont typeface="Arial" panose="020B0604020202020204" pitchFamily="34" charset="0"/>
                  <a:buChar char="•"/>
                </a:pPr>
                <a14:m>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rPr>
                      <m:t>=2</m:t>
                    </m:r>
                  </m:oMath>
                </a14:m>
                <a:endParaRPr lang="en-US" altLang="zh-CN" sz="2400" b="0" dirty="0"/>
              </a:p>
              <a:p>
                <a:pPr marL="342900" indent="-342900">
                  <a:buFont typeface="Arial" panose="020B0604020202020204" pitchFamily="34" charset="0"/>
                  <a:buChar char="•"/>
                </a:pPr>
                <a14:m>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r>
                      <a:rPr lang="en-US" altLang="zh-CN" sz="2400" b="0" i="1" smtClean="0">
                        <a:latin typeface="Cambria Math" panose="02040503050406030204" pitchFamily="18" charset="0"/>
                      </a:rPr>
                      <m:t>=3</m:t>
                    </m:r>
                  </m:oMath>
                </a14:m>
                <a:endParaRPr lang="en-US" altLang="zh-CN" sz="2400" b="0" dirty="0"/>
              </a:p>
            </p:txBody>
          </p:sp>
        </mc:Choice>
        <mc:Fallback xmlns="">
          <p:sp>
            <p:nvSpPr>
              <p:cNvPr id="42" name="文本框 41">
                <a:extLst>
                  <a:ext uri="{FF2B5EF4-FFF2-40B4-BE49-F238E27FC236}">
                    <a16:creationId xmlns:a16="http://schemas.microsoft.com/office/drawing/2014/main" id="{4EC203F9-A1B4-4B2C-A834-F900448CFE39}"/>
                  </a:ext>
                </a:extLst>
              </p:cNvPr>
              <p:cNvSpPr txBox="1">
                <a:spLocks noRot="1" noChangeAspect="1" noMove="1" noResize="1" noEditPoints="1" noAdjustHandles="1" noChangeArrowheads="1" noChangeShapeType="1" noTextEdit="1"/>
              </p:cNvSpPr>
              <p:nvPr/>
            </p:nvSpPr>
            <p:spPr>
              <a:xfrm>
                <a:off x="8227333" y="3051050"/>
                <a:ext cx="1521919" cy="1200329"/>
              </a:xfrm>
              <a:prstGeom prst="rect">
                <a:avLst/>
              </a:prstGeom>
              <a:blipFill>
                <a:blip r:embed="rId6"/>
                <a:stretch>
                  <a:fillRect l="-5622" t="-1531" b="-969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4" name="文本框 43">
                <a:extLst>
                  <a:ext uri="{FF2B5EF4-FFF2-40B4-BE49-F238E27FC236}">
                    <a16:creationId xmlns:a16="http://schemas.microsoft.com/office/drawing/2014/main" id="{07A18CF8-CE1B-4503-A6A6-70417FC317C0}"/>
                  </a:ext>
                </a:extLst>
              </p:cNvPr>
              <p:cNvSpPr txBox="1"/>
              <p:nvPr/>
            </p:nvSpPr>
            <p:spPr>
              <a:xfrm>
                <a:off x="8227333" y="4450614"/>
                <a:ext cx="2918476" cy="461665"/>
              </a:xfrm>
              <a:prstGeom prst="rect">
                <a:avLst/>
              </a:prstGeom>
              <a:noFill/>
            </p:spPr>
            <p:txBody>
              <a:bodyPr wrap="square" rtlCol="0">
                <a:spAutoFit/>
              </a:bodyPr>
              <a:lstStyle/>
              <a:p>
                <a:pPr marL="342900" indent="-342900">
                  <a:buFont typeface="Arial" panose="020B0604020202020204" pitchFamily="34" charset="0"/>
                  <a:buChar char="•"/>
                </a:pPr>
                <a14:m>
                  <m:oMath xmlns:m="http://schemas.openxmlformats.org/officeDocument/2006/math">
                    <m:r>
                      <a:rPr lang="en-US" altLang="zh-CN" sz="2400" b="0" i="1" smtClean="0">
                        <a:solidFill>
                          <a:schemeClr val="tx1"/>
                        </a:solidFill>
                        <a:latin typeface="Cambria Math" panose="02040503050406030204" pitchFamily="18" charset="0"/>
                      </a:rPr>
                      <m:t>𝑛𝑒𝑥𝑡𝑏𝑙𝑜𝑐𝑘</m:t>
                    </m:r>
                    <m:r>
                      <a:rPr lang="en-US" altLang="zh-CN" sz="2400" b="0" i="1" smtClean="0">
                        <a:solidFill>
                          <a:schemeClr val="tx1"/>
                        </a:solidFill>
                        <a:latin typeface="Cambria Math" panose="02040503050406030204" pitchFamily="18" charset="0"/>
                      </a:rPr>
                      <m:t>=</m:t>
                    </m:r>
                    <m:r>
                      <a:rPr lang="en-US" altLang="zh-CN" sz="2400" b="1" i="1" smtClean="0">
                        <a:solidFill>
                          <a:srgbClr val="FF0000"/>
                        </a:solidFill>
                        <a:latin typeface="Cambria Math" panose="02040503050406030204" pitchFamily="18" charset="0"/>
                      </a:rPr>
                      <m:t>𝟏</m:t>
                    </m:r>
                  </m:oMath>
                </a14:m>
                <a:endParaRPr lang="en-US" altLang="zh-CN" sz="2400" b="1" dirty="0">
                  <a:solidFill>
                    <a:srgbClr val="FF0000"/>
                  </a:solidFill>
                </a:endParaRPr>
              </a:p>
            </p:txBody>
          </p:sp>
        </mc:Choice>
        <mc:Fallback xmlns="">
          <p:sp>
            <p:nvSpPr>
              <p:cNvPr id="44" name="文本框 43">
                <a:extLst>
                  <a:ext uri="{FF2B5EF4-FFF2-40B4-BE49-F238E27FC236}">
                    <a16:creationId xmlns:a16="http://schemas.microsoft.com/office/drawing/2014/main" id="{07A18CF8-CE1B-4503-A6A6-70417FC317C0}"/>
                  </a:ext>
                </a:extLst>
              </p:cNvPr>
              <p:cNvSpPr txBox="1">
                <a:spLocks noRot="1" noChangeAspect="1" noMove="1" noResize="1" noEditPoints="1" noAdjustHandles="1" noChangeArrowheads="1" noChangeShapeType="1" noTextEdit="1"/>
              </p:cNvSpPr>
              <p:nvPr/>
            </p:nvSpPr>
            <p:spPr>
              <a:xfrm>
                <a:off x="8227333" y="4450614"/>
                <a:ext cx="2918476" cy="461665"/>
              </a:xfrm>
              <a:prstGeom prst="rect">
                <a:avLst/>
              </a:prstGeom>
              <a:blipFill>
                <a:blip r:embed="rId7"/>
                <a:stretch>
                  <a:fillRect l="-2929" t="-3947" b="-2631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5" name="文本框 44">
                <a:extLst>
                  <a:ext uri="{FF2B5EF4-FFF2-40B4-BE49-F238E27FC236}">
                    <a16:creationId xmlns:a16="http://schemas.microsoft.com/office/drawing/2014/main" id="{2DC45BFE-2D34-4E1B-98D1-453FC0206B04}"/>
                  </a:ext>
                </a:extLst>
              </p:cNvPr>
              <p:cNvSpPr txBox="1"/>
              <p:nvPr/>
            </p:nvSpPr>
            <p:spPr>
              <a:xfrm>
                <a:off x="8227333" y="4440385"/>
                <a:ext cx="2918476" cy="461665"/>
              </a:xfrm>
              <a:prstGeom prst="rect">
                <a:avLst/>
              </a:prstGeom>
              <a:noFill/>
            </p:spPr>
            <p:txBody>
              <a:bodyPr wrap="square" rtlCol="0">
                <a:spAutoFit/>
              </a:bodyPr>
              <a:lstStyle/>
              <a:p>
                <a:pPr marL="342900" indent="-342900">
                  <a:buFont typeface="Arial" panose="020B0604020202020204" pitchFamily="34" charset="0"/>
                  <a:buChar char="•"/>
                </a:pPr>
                <a14:m>
                  <m:oMath xmlns:m="http://schemas.openxmlformats.org/officeDocument/2006/math">
                    <m:r>
                      <a:rPr lang="en-US" altLang="zh-CN" sz="2400" b="0" i="1" smtClean="0">
                        <a:latin typeface="Cambria Math" panose="02040503050406030204" pitchFamily="18" charset="0"/>
                      </a:rPr>
                      <m:t>𝑛𝑒𝑥𝑡𝑏𝑙𝑜𝑐𝑘</m:t>
                    </m:r>
                    <m:r>
                      <a:rPr lang="en-US" altLang="zh-CN" sz="2400" b="0" i="1" smtClean="0">
                        <a:latin typeface="Cambria Math" panose="02040503050406030204" pitchFamily="18" charset="0"/>
                      </a:rPr>
                      <m:t>=</m:t>
                    </m:r>
                    <m:r>
                      <a:rPr lang="en-US" altLang="zh-CN" sz="2400" b="1" i="1" smtClean="0">
                        <a:solidFill>
                          <a:srgbClr val="FF0000"/>
                        </a:solidFill>
                        <a:latin typeface="Cambria Math" panose="02040503050406030204" pitchFamily="18" charset="0"/>
                      </a:rPr>
                      <m:t>𝟐</m:t>
                    </m:r>
                  </m:oMath>
                </a14:m>
                <a:endParaRPr lang="en-US" altLang="zh-CN" sz="2400" b="1" dirty="0"/>
              </a:p>
            </p:txBody>
          </p:sp>
        </mc:Choice>
        <mc:Fallback xmlns="">
          <p:sp>
            <p:nvSpPr>
              <p:cNvPr id="45" name="文本框 44">
                <a:extLst>
                  <a:ext uri="{FF2B5EF4-FFF2-40B4-BE49-F238E27FC236}">
                    <a16:creationId xmlns:a16="http://schemas.microsoft.com/office/drawing/2014/main" id="{2DC45BFE-2D34-4E1B-98D1-453FC0206B04}"/>
                  </a:ext>
                </a:extLst>
              </p:cNvPr>
              <p:cNvSpPr txBox="1">
                <a:spLocks noRot="1" noChangeAspect="1" noMove="1" noResize="1" noEditPoints="1" noAdjustHandles="1" noChangeArrowheads="1" noChangeShapeType="1" noTextEdit="1"/>
              </p:cNvSpPr>
              <p:nvPr/>
            </p:nvSpPr>
            <p:spPr>
              <a:xfrm>
                <a:off x="8227333" y="4440385"/>
                <a:ext cx="2918476" cy="461665"/>
              </a:xfrm>
              <a:prstGeom prst="rect">
                <a:avLst/>
              </a:prstGeom>
              <a:blipFill>
                <a:blip r:embed="rId8"/>
                <a:stretch>
                  <a:fillRect l="-2929" t="-3947" b="-26316"/>
                </a:stretch>
              </a:blipFill>
            </p:spPr>
            <p:txBody>
              <a:bodyPr/>
              <a:lstStyle/>
              <a:p>
                <a:r>
                  <a:rPr lang="zh-CN" altLang="en-US">
                    <a:noFill/>
                  </a:rPr>
                  <a:t> </a:t>
                </a:r>
              </a:p>
            </p:txBody>
          </p:sp>
        </mc:Fallback>
      </mc:AlternateContent>
      <p:grpSp>
        <p:nvGrpSpPr>
          <p:cNvPr id="5" name="组合 4">
            <a:extLst>
              <a:ext uri="{FF2B5EF4-FFF2-40B4-BE49-F238E27FC236}">
                <a16:creationId xmlns:a16="http://schemas.microsoft.com/office/drawing/2014/main" id="{425875FB-F9DD-40E3-A4ED-711EC5B424A4}"/>
              </a:ext>
            </a:extLst>
          </p:cNvPr>
          <p:cNvGrpSpPr/>
          <p:nvPr/>
        </p:nvGrpSpPr>
        <p:grpSpPr>
          <a:xfrm>
            <a:off x="1306561" y="2781834"/>
            <a:ext cx="5791296" cy="3380836"/>
            <a:chOff x="1306561" y="2781834"/>
            <a:chExt cx="5791296" cy="3380836"/>
          </a:xfrm>
        </p:grpSpPr>
        <p:sp>
          <p:nvSpPr>
            <p:cNvPr id="46" name="矩形: 圆角 45">
              <a:extLst>
                <a:ext uri="{FF2B5EF4-FFF2-40B4-BE49-F238E27FC236}">
                  <a16:creationId xmlns:a16="http://schemas.microsoft.com/office/drawing/2014/main" id="{EF4278F5-EA7D-4D24-A49A-7C13C9396F60}"/>
                </a:ext>
              </a:extLst>
            </p:cNvPr>
            <p:cNvSpPr/>
            <p:nvPr/>
          </p:nvSpPr>
          <p:spPr>
            <a:xfrm>
              <a:off x="1306561" y="2781834"/>
              <a:ext cx="5791296" cy="3380836"/>
            </a:xfrm>
            <a:prstGeom prst="roundRect">
              <a:avLst>
                <a:gd name="adj" fmla="val 9808"/>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a:extLst>
                <a:ext uri="{FF2B5EF4-FFF2-40B4-BE49-F238E27FC236}">
                  <a16:creationId xmlns:a16="http://schemas.microsoft.com/office/drawing/2014/main" id="{6E43C018-E082-4CDC-91EF-CDB5DD2D3144}"/>
                </a:ext>
              </a:extLst>
            </p:cNvPr>
            <p:cNvCxnSpPr>
              <a:cxnSpLocks/>
            </p:cNvCxnSpPr>
            <p:nvPr/>
          </p:nvCxnSpPr>
          <p:spPr>
            <a:xfrm>
              <a:off x="2063168" y="3801478"/>
              <a:ext cx="486857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B6170E25-C0DC-4633-BFE1-DA52697209A0}"/>
                </a:ext>
              </a:extLst>
            </p:cNvPr>
            <p:cNvCxnSpPr>
              <a:cxnSpLocks/>
            </p:cNvCxnSpPr>
            <p:nvPr/>
          </p:nvCxnSpPr>
          <p:spPr>
            <a:xfrm flipH="1">
              <a:off x="2055921" y="2979174"/>
              <a:ext cx="7200" cy="3000757"/>
            </a:xfrm>
            <a:prstGeom prst="straightConnector1">
              <a:avLst/>
            </a:prstGeom>
            <a:ln w="19050">
              <a:tailEnd type="triangle" w="lg"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2CD33EBC-4C26-4A5D-8C84-9073EF708AAD}"/>
                    </a:ext>
                  </a:extLst>
                </p:cNvPr>
                <p:cNvSpPr txBox="1"/>
                <p:nvPr/>
              </p:nvSpPr>
              <p:spPr>
                <a:xfrm>
                  <a:off x="1708074" y="3601422"/>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𝟎</m:t>
                        </m:r>
                      </m:oMath>
                    </m:oMathPara>
                  </a14:m>
                  <a:endParaRPr lang="zh-CN" altLang="en-US" sz="2400" b="1" dirty="0"/>
                </a:p>
              </p:txBody>
            </p:sp>
          </mc:Choice>
          <mc:Fallback xmlns="">
            <p:sp>
              <p:nvSpPr>
                <p:cNvPr id="18" name="文本框 17">
                  <a:extLst>
                    <a:ext uri="{FF2B5EF4-FFF2-40B4-BE49-F238E27FC236}">
                      <a16:creationId xmlns:a16="http://schemas.microsoft.com/office/drawing/2014/main" id="{2CD33EBC-4C26-4A5D-8C84-9073EF708AAD}"/>
                    </a:ext>
                  </a:extLst>
                </p:cNvPr>
                <p:cNvSpPr txBox="1">
                  <a:spLocks noRot="1" noChangeAspect="1" noMove="1" noResize="1" noEditPoints="1" noAdjustHandles="1" noChangeArrowheads="1" noChangeShapeType="1" noTextEdit="1"/>
                </p:cNvSpPr>
                <p:nvPr/>
              </p:nvSpPr>
              <p:spPr>
                <a:xfrm>
                  <a:off x="1708074" y="3601422"/>
                  <a:ext cx="329377" cy="400110"/>
                </a:xfrm>
                <a:prstGeom prst="rect">
                  <a:avLst/>
                </a:prstGeom>
                <a:blipFill>
                  <a:blip r:embed="rId9"/>
                  <a:stretch>
                    <a:fillRect r="-185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83E23C44-4288-4A46-904F-87F598D21047}"/>
                    </a:ext>
                  </a:extLst>
                </p:cNvPr>
                <p:cNvSpPr txBox="1"/>
                <p:nvPr/>
              </p:nvSpPr>
              <p:spPr>
                <a:xfrm>
                  <a:off x="1517668" y="3269785"/>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𝟏</m:t>
                        </m:r>
                      </m:oMath>
                    </m:oMathPara>
                  </a14:m>
                  <a:endParaRPr lang="zh-CN" altLang="en-US" sz="2400" b="1" dirty="0"/>
                </a:p>
              </p:txBody>
            </p:sp>
          </mc:Choice>
          <mc:Fallback xmlns="">
            <p:sp>
              <p:nvSpPr>
                <p:cNvPr id="21" name="文本框 20">
                  <a:extLst>
                    <a:ext uri="{FF2B5EF4-FFF2-40B4-BE49-F238E27FC236}">
                      <a16:creationId xmlns:a16="http://schemas.microsoft.com/office/drawing/2014/main" id="{83E23C44-4288-4A46-904F-87F598D21047}"/>
                    </a:ext>
                  </a:extLst>
                </p:cNvPr>
                <p:cNvSpPr txBox="1">
                  <a:spLocks noRot="1" noChangeAspect="1" noMove="1" noResize="1" noEditPoints="1" noAdjustHandles="1" noChangeArrowheads="1" noChangeShapeType="1" noTextEdit="1"/>
                </p:cNvSpPr>
                <p:nvPr/>
              </p:nvSpPr>
              <p:spPr>
                <a:xfrm>
                  <a:off x="1517668" y="3269785"/>
                  <a:ext cx="329377" cy="400110"/>
                </a:xfrm>
                <a:prstGeom prst="rect">
                  <a:avLst/>
                </a:prstGeom>
                <a:blipFill>
                  <a:blip r:embed="rId10"/>
                  <a:stretch>
                    <a:fillRect r="-5740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文本框 21">
                  <a:extLst>
                    <a:ext uri="{FF2B5EF4-FFF2-40B4-BE49-F238E27FC236}">
                      <a16:creationId xmlns:a16="http://schemas.microsoft.com/office/drawing/2014/main" id="{344623FF-410E-429F-A897-425730F92A5F}"/>
                    </a:ext>
                  </a:extLst>
                </p:cNvPr>
                <p:cNvSpPr txBox="1"/>
                <p:nvPr/>
              </p:nvSpPr>
              <p:spPr>
                <a:xfrm>
                  <a:off x="1543385" y="2903566"/>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𝟐</m:t>
                        </m:r>
                      </m:oMath>
                    </m:oMathPara>
                  </a14:m>
                  <a:endParaRPr lang="zh-CN" altLang="en-US" sz="2400" b="1" dirty="0"/>
                </a:p>
              </p:txBody>
            </p:sp>
          </mc:Choice>
          <mc:Fallback xmlns="">
            <p:sp>
              <p:nvSpPr>
                <p:cNvPr id="22" name="文本框 21">
                  <a:extLst>
                    <a:ext uri="{FF2B5EF4-FFF2-40B4-BE49-F238E27FC236}">
                      <a16:creationId xmlns:a16="http://schemas.microsoft.com/office/drawing/2014/main" id="{344623FF-410E-429F-A897-425730F92A5F}"/>
                    </a:ext>
                  </a:extLst>
                </p:cNvPr>
                <p:cNvSpPr txBox="1">
                  <a:spLocks noRot="1" noChangeAspect="1" noMove="1" noResize="1" noEditPoints="1" noAdjustHandles="1" noChangeArrowheads="1" noChangeShapeType="1" noTextEdit="1"/>
                </p:cNvSpPr>
                <p:nvPr/>
              </p:nvSpPr>
              <p:spPr>
                <a:xfrm>
                  <a:off x="1543385" y="2903566"/>
                  <a:ext cx="329377" cy="400110"/>
                </a:xfrm>
                <a:prstGeom prst="rect">
                  <a:avLst/>
                </a:prstGeom>
                <a:blipFill>
                  <a:blip r:embed="rId11"/>
                  <a:stretch>
                    <a:fillRect r="-5925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5" name="文本框 24">
                  <a:extLst>
                    <a:ext uri="{FF2B5EF4-FFF2-40B4-BE49-F238E27FC236}">
                      <a16:creationId xmlns:a16="http://schemas.microsoft.com/office/drawing/2014/main" id="{DF0766AD-D90F-4D5D-B9A4-183A15D2FEDB}"/>
                    </a:ext>
                  </a:extLst>
                </p:cNvPr>
                <p:cNvSpPr txBox="1"/>
                <p:nvPr/>
              </p:nvSpPr>
              <p:spPr>
                <a:xfrm>
                  <a:off x="1723192" y="3917299"/>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𝟏</m:t>
                        </m:r>
                      </m:oMath>
                    </m:oMathPara>
                  </a14:m>
                  <a:endParaRPr lang="zh-CN" altLang="en-US" sz="2400" b="1" dirty="0"/>
                </a:p>
              </p:txBody>
            </p:sp>
          </mc:Choice>
          <mc:Fallback xmlns="">
            <p:sp>
              <p:nvSpPr>
                <p:cNvPr id="25" name="文本框 24">
                  <a:extLst>
                    <a:ext uri="{FF2B5EF4-FFF2-40B4-BE49-F238E27FC236}">
                      <a16:creationId xmlns:a16="http://schemas.microsoft.com/office/drawing/2014/main" id="{DF0766AD-D90F-4D5D-B9A4-183A15D2FEDB}"/>
                    </a:ext>
                  </a:extLst>
                </p:cNvPr>
                <p:cNvSpPr txBox="1">
                  <a:spLocks noRot="1" noChangeAspect="1" noMove="1" noResize="1" noEditPoints="1" noAdjustHandles="1" noChangeArrowheads="1" noChangeShapeType="1" noTextEdit="1"/>
                </p:cNvSpPr>
                <p:nvPr/>
              </p:nvSpPr>
              <p:spPr>
                <a:xfrm>
                  <a:off x="1723192" y="3917299"/>
                  <a:ext cx="329377" cy="400110"/>
                </a:xfrm>
                <a:prstGeom prst="rect">
                  <a:avLst/>
                </a:prstGeom>
                <a:blipFill>
                  <a:blip r:embed="rId1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a:extLst>
                    <a:ext uri="{FF2B5EF4-FFF2-40B4-BE49-F238E27FC236}">
                      <a16:creationId xmlns:a16="http://schemas.microsoft.com/office/drawing/2014/main" id="{3F9EBF03-4A99-49C0-8964-EF3167D3E20A}"/>
                    </a:ext>
                  </a:extLst>
                </p:cNvPr>
                <p:cNvSpPr txBox="1"/>
                <p:nvPr/>
              </p:nvSpPr>
              <p:spPr>
                <a:xfrm>
                  <a:off x="1723191" y="4248936"/>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𝟐</m:t>
                        </m:r>
                      </m:oMath>
                    </m:oMathPara>
                  </a14:m>
                  <a:endParaRPr lang="zh-CN" altLang="en-US" sz="2400" b="1" dirty="0"/>
                </a:p>
              </p:txBody>
            </p:sp>
          </mc:Choice>
          <mc:Fallback xmlns="">
            <p:sp>
              <p:nvSpPr>
                <p:cNvPr id="26" name="文本框 25">
                  <a:extLst>
                    <a:ext uri="{FF2B5EF4-FFF2-40B4-BE49-F238E27FC236}">
                      <a16:creationId xmlns:a16="http://schemas.microsoft.com/office/drawing/2014/main" id="{3F9EBF03-4A99-49C0-8964-EF3167D3E20A}"/>
                    </a:ext>
                  </a:extLst>
                </p:cNvPr>
                <p:cNvSpPr txBox="1">
                  <a:spLocks noRot="1" noChangeAspect="1" noMove="1" noResize="1" noEditPoints="1" noAdjustHandles="1" noChangeArrowheads="1" noChangeShapeType="1" noTextEdit="1"/>
                </p:cNvSpPr>
                <p:nvPr/>
              </p:nvSpPr>
              <p:spPr>
                <a:xfrm>
                  <a:off x="1723191" y="4248936"/>
                  <a:ext cx="329377" cy="400110"/>
                </a:xfrm>
                <a:prstGeom prst="rect">
                  <a:avLst/>
                </a:prstGeom>
                <a:blipFill>
                  <a:blip r:embed="rId1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7" name="文本框 26">
                  <a:extLst>
                    <a:ext uri="{FF2B5EF4-FFF2-40B4-BE49-F238E27FC236}">
                      <a16:creationId xmlns:a16="http://schemas.microsoft.com/office/drawing/2014/main" id="{D4B5361A-E474-4C55-A978-16C3B5343C9D}"/>
                    </a:ext>
                  </a:extLst>
                </p:cNvPr>
                <p:cNvSpPr txBox="1"/>
                <p:nvPr/>
              </p:nvSpPr>
              <p:spPr>
                <a:xfrm>
                  <a:off x="1730851" y="4586502"/>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𝟑</m:t>
                        </m:r>
                      </m:oMath>
                    </m:oMathPara>
                  </a14:m>
                  <a:endParaRPr lang="zh-CN" altLang="en-US" sz="2400" b="1" dirty="0"/>
                </a:p>
              </p:txBody>
            </p:sp>
          </mc:Choice>
          <mc:Fallback xmlns="">
            <p:sp>
              <p:nvSpPr>
                <p:cNvPr id="27" name="文本框 26">
                  <a:extLst>
                    <a:ext uri="{FF2B5EF4-FFF2-40B4-BE49-F238E27FC236}">
                      <a16:creationId xmlns:a16="http://schemas.microsoft.com/office/drawing/2014/main" id="{D4B5361A-E474-4C55-A978-16C3B5343C9D}"/>
                    </a:ext>
                  </a:extLst>
                </p:cNvPr>
                <p:cNvSpPr txBox="1">
                  <a:spLocks noRot="1" noChangeAspect="1" noMove="1" noResize="1" noEditPoints="1" noAdjustHandles="1" noChangeArrowheads="1" noChangeShapeType="1" noTextEdit="1"/>
                </p:cNvSpPr>
                <p:nvPr/>
              </p:nvSpPr>
              <p:spPr>
                <a:xfrm>
                  <a:off x="1730851" y="4586502"/>
                  <a:ext cx="329377" cy="400110"/>
                </a:xfrm>
                <a:prstGeom prst="rect">
                  <a:avLst/>
                </a:prstGeom>
                <a:blipFill>
                  <a:blip r:embed="rId1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1" name="文本框 30">
                  <a:extLst>
                    <a:ext uri="{FF2B5EF4-FFF2-40B4-BE49-F238E27FC236}">
                      <a16:creationId xmlns:a16="http://schemas.microsoft.com/office/drawing/2014/main" id="{29E06D34-1ABB-4A1C-9542-31F79F5E1442}"/>
                    </a:ext>
                  </a:extLst>
                </p:cNvPr>
                <p:cNvSpPr txBox="1"/>
                <p:nvPr/>
              </p:nvSpPr>
              <p:spPr>
                <a:xfrm>
                  <a:off x="1730851" y="4902050"/>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𝟒</m:t>
                        </m:r>
                      </m:oMath>
                    </m:oMathPara>
                  </a14:m>
                  <a:endParaRPr lang="zh-CN" altLang="en-US" sz="2400" b="1" dirty="0"/>
                </a:p>
              </p:txBody>
            </p:sp>
          </mc:Choice>
          <mc:Fallback xmlns="">
            <p:sp>
              <p:nvSpPr>
                <p:cNvPr id="31" name="文本框 30">
                  <a:extLst>
                    <a:ext uri="{FF2B5EF4-FFF2-40B4-BE49-F238E27FC236}">
                      <a16:creationId xmlns:a16="http://schemas.microsoft.com/office/drawing/2014/main" id="{29E06D34-1ABB-4A1C-9542-31F79F5E1442}"/>
                    </a:ext>
                  </a:extLst>
                </p:cNvPr>
                <p:cNvSpPr txBox="1">
                  <a:spLocks noRot="1" noChangeAspect="1" noMove="1" noResize="1" noEditPoints="1" noAdjustHandles="1" noChangeArrowheads="1" noChangeShapeType="1" noTextEdit="1"/>
                </p:cNvSpPr>
                <p:nvPr/>
              </p:nvSpPr>
              <p:spPr>
                <a:xfrm>
                  <a:off x="1730851" y="4902050"/>
                  <a:ext cx="329377" cy="400110"/>
                </a:xfrm>
                <a:prstGeom prst="rect">
                  <a:avLst/>
                </a:prstGeom>
                <a:blipFill>
                  <a:blip r:embed="rId1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7133893B-9F00-42D7-9B30-D3C1EF718404}"/>
                    </a:ext>
                  </a:extLst>
                </p:cNvPr>
                <p:cNvSpPr txBox="1"/>
                <p:nvPr/>
              </p:nvSpPr>
              <p:spPr>
                <a:xfrm>
                  <a:off x="1733790" y="5289219"/>
                  <a:ext cx="329377"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2000" b="1" i="1" smtClean="0">
                            <a:latin typeface="Cambria Math" panose="02040503050406030204" pitchFamily="18" charset="0"/>
                          </a:rPr>
                          <m:t>𝟓</m:t>
                        </m:r>
                      </m:oMath>
                    </m:oMathPara>
                  </a14:m>
                  <a:endParaRPr lang="zh-CN" altLang="en-US" sz="2400" b="1" dirty="0"/>
                </a:p>
              </p:txBody>
            </p:sp>
          </mc:Choice>
          <mc:Fallback xmlns="">
            <p:sp>
              <p:nvSpPr>
                <p:cNvPr id="32" name="文本框 31">
                  <a:extLst>
                    <a:ext uri="{FF2B5EF4-FFF2-40B4-BE49-F238E27FC236}">
                      <a16:creationId xmlns:a16="http://schemas.microsoft.com/office/drawing/2014/main" id="{7133893B-9F00-42D7-9B30-D3C1EF718404}"/>
                    </a:ext>
                  </a:extLst>
                </p:cNvPr>
                <p:cNvSpPr txBox="1">
                  <a:spLocks noRot="1" noChangeAspect="1" noMove="1" noResize="1" noEditPoints="1" noAdjustHandles="1" noChangeArrowheads="1" noChangeShapeType="1" noTextEdit="1"/>
                </p:cNvSpPr>
                <p:nvPr/>
              </p:nvSpPr>
              <p:spPr>
                <a:xfrm>
                  <a:off x="1733790" y="5289219"/>
                  <a:ext cx="329377" cy="400110"/>
                </a:xfrm>
                <a:prstGeom prst="rect">
                  <a:avLst/>
                </a:prstGeom>
                <a:blipFill>
                  <a:blip r:embed="rId16"/>
                  <a:stretch>
                    <a:fillRect r="-1852"/>
                  </a:stretch>
                </a:blipFill>
              </p:spPr>
              <p:txBody>
                <a:bodyPr/>
                <a:lstStyle/>
                <a:p>
                  <a:r>
                    <a:rPr lang="zh-CN" altLang="en-US">
                      <a:noFill/>
                    </a:rPr>
                    <a:t> </a:t>
                  </a:r>
                </a:p>
              </p:txBody>
            </p:sp>
          </mc:Fallback>
        </mc:AlternateContent>
      </p:grpSp>
      <p:grpSp>
        <p:nvGrpSpPr>
          <p:cNvPr id="6" name="组合 5">
            <a:extLst>
              <a:ext uri="{FF2B5EF4-FFF2-40B4-BE49-F238E27FC236}">
                <a16:creationId xmlns:a16="http://schemas.microsoft.com/office/drawing/2014/main" id="{388CCD09-7C7F-4097-8C3C-84DD8EF0E67D}"/>
              </a:ext>
            </a:extLst>
          </p:cNvPr>
          <p:cNvGrpSpPr/>
          <p:nvPr/>
        </p:nvGrpSpPr>
        <p:grpSpPr>
          <a:xfrm>
            <a:off x="2048329" y="3441477"/>
            <a:ext cx="1133259" cy="1036341"/>
            <a:chOff x="2048329" y="3441477"/>
            <a:chExt cx="1133259" cy="1036341"/>
          </a:xfrm>
        </p:grpSpPr>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EB972F7F-7A1B-4A91-8820-741B8522FBFB}"/>
                    </a:ext>
                  </a:extLst>
                </p:cNvPr>
                <p:cNvSpPr/>
                <p:nvPr/>
              </p:nvSpPr>
              <p:spPr>
                <a:xfrm>
                  <a:off x="2689975" y="3441478"/>
                  <a:ext cx="491613" cy="1036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1</m:t>
                            </m:r>
                          </m:sub>
                        </m:sSub>
                      </m:oMath>
                    </m:oMathPara>
                  </a14:m>
                  <a:endParaRPr lang="en-US" altLang="zh-CN" sz="2400" b="0" dirty="0"/>
                </a:p>
              </p:txBody>
            </p:sp>
          </mc:Choice>
          <mc:Fallback xmlns="">
            <p:sp>
              <p:nvSpPr>
                <p:cNvPr id="10" name="矩形 9">
                  <a:extLst>
                    <a:ext uri="{FF2B5EF4-FFF2-40B4-BE49-F238E27FC236}">
                      <a16:creationId xmlns:a16="http://schemas.microsoft.com/office/drawing/2014/main" id="{EB972F7F-7A1B-4A91-8820-741B8522FBFB}"/>
                    </a:ext>
                  </a:extLst>
                </p:cNvPr>
                <p:cNvSpPr>
                  <a:spLocks noRot="1" noChangeAspect="1" noMove="1" noResize="1" noEditPoints="1" noAdjustHandles="1" noChangeArrowheads="1" noChangeShapeType="1" noTextEdit="1"/>
                </p:cNvSpPr>
                <p:nvPr/>
              </p:nvSpPr>
              <p:spPr>
                <a:xfrm>
                  <a:off x="2689975" y="3441478"/>
                  <a:ext cx="491613" cy="1036340"/>
                </a:xfrm>
                <a:prstGeom prst="rect">
                  <a:avLst/>
                </a:prstGeom>
                <a:blipFill>
                  <a:blip r:embed="rId17"/>
                  <a:stretch>
                    <a:fillRect l="-8434"/>
                  </a:stretch>
                </a:blipFill>
              </p:spPr>
              <p:txBody>
                <a:bodyPr/>
                <a:lstStyle/>
                <a:p>
                  <a:r>
                    <a:rPr lang="zh-CN" altLang="en-US">
                      <a:noFill/>
                    </a:rPr>
                    <a:t> </a:t>
                  </a:r>
                </a:p>
              </p:txBody>
            </p:sp>
          </mc:Fallback>
        </mc:AlternateContent>
        <p:cxnSp>
          <p:nvCxnSpPr>
            <p:cNvPr id="33" name="直接连接符 32">
              <a:extLst>
                <a:ext uri="{FF2B5EF4-FFF2-40B4-BE49-F238E27FC236}">
                  <a16:creationId xmlns:a16="http://schemas.microsoft.com/office/drawing/2014/main" id="{B6358E5E-34B3-4E45-95B8-6F2645130A0F}"/>
                </a:ext>
              </a:extLst>
            </p:cNvPr>
            <p:cNvCxnSpPr>
              <a:cxnSpLocks/>
              <a:stCxn id="10" idx="0"/>
            </p:cNvCxnSpPr>
            <p:nvPr/>
          </p:nvCxnSpPr>
          <p:spPr>
            <a:xfrm flipH="1" flipV="1">
              <a:off x="2048329" y="3441477"/>
              <a:ext cx="887453" cy="1"/>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4E2AB0D2-A330-4937-A3E0-D084CDC9963D}"/>
                </a:ext>
              </a:extLst>
            </p:cNvPr>
            <p:cNvCxnSpPr>
              <a:cxnSpLocks/>
              <a:stCxn id="10" idx="2"/>
            </p:cNvCxnSpPr>
            <p:nvPr/>
          </p:nvCxnSpPr>
          <p:spPr>
            <a:xfrm flipH="1" flipV="1">
              <a:off x="2055921" y="4477817"/>
              <a:ext cx="879861" cy="1"/>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22DA3205-19EE-4D47-ADB6-5500E8404BED}"/>
              </a:ext>
            </a:extLst>
          </p:cNvPr>
          <p:cNvGrpSpPr/>
          <p:nvPr/>
        </p:nvGrpSpPr>
        <p:grpSpPr>
          <a:xfrm>
            <a:off x="2048329" y="3104858"/>
            <a:ext cx="2319370" cy="2024150"/>
            <a:chOff x="2048329" y="3104858"/>
            <a:chExt cx="2319370" cy="2024150"/>
          </a:xfrm>
        </p:grpSpPr>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AE6708F6-340F-45BD-B770-1B3C6DAB605C}"/>
                    </a:ext>
                  </a:extLst>
                </p:cNvPr>
                <p:cNvSpPr/>
                <p:nvPr/>
              </p:nvSpPr>
              <p:spPr>
                <a:xfrm>
                  <a:off x="3876086" y="3108304"/>
                  <a:ext cx="491613" cy="2020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2</m:t>
                            </m:r>
                          </m:sub>
                        </m:sSub>
                      </m:oMath>
                    </m:oMathPara>
                  </a14:m>
                  <a:endParaRPr lang="en-US" altLang="zh-CN" sz="2400" b="0" dirty="0"/>
                </a:p>
              </p:txBody>
            </p:sp>
          </mc:Choice>
          <mc:Fallback xmlns="">
            <p:sp>
              <p:nvSpPr>
                <p:cNvPr id="11" name="矩形 10">
                  <a:extLst>
                    <a:ext uri="{FF2B5EF4-FFF2-40B4-BE49-F238E27FC236}">
                      <a16:creationId xmlns:a16="http://schemas.microsoft.com/office/drawing/2014/main" id="{AE6708F6-340F-45BD-B770-1B3C6DAB605C}"/>
                    </a:ext>
                  </a:extLst>
                </p:cNvPr>
                <p:cNvSpPr>
                  <a:spLocks noRot="1" noChangeAspect="1" noMove="1" noResize="1" noEditPoints="1" noAdjustHandles="1" noChangeArrowheads="1" noChangeShapeType="1" noTextEdit="1"/>
                </p:cNvSpPr>
                <p:nvPr/>
              </p:nvSpPr>
              <p:spPr>
                <a:xfrm>
                  <a:off x="3876086" y="3108304"/>
                  <a:ext cx="491613" cy="2020704"/>
                </a:xfrm>
                <a:prstGeom prst="rect">
                  <a:avLst/>
                </a:prstGeom>
                <a:blipFill>
                  <a:blip r:embed="rId18"/>
                  <a:stretch>
                    <a:fillRect l="-9756"/>
                  </a:stretch>
                </a:blipFill>
              </p:spPr>
              <p:txBody>
                <a:bodyPr/>
                <a:lstStyle/>
                <a:p>
                  <a:r>
                    <a:rPr lang="zh-CN" altLang="en-US">
                      <a:noFill/>
                    </a:rPr>
                    <a:t> </a:t>
                  </a:r>
                </a:p>
              </p:txBody>
            </p:sp>
          </mc:Fallback>
        </mc:AlternateContent>
        <p:cxnSp>
          <p:nvCxnSpPr>
            <p:cNvPr id="35" name="直接连接符 34">
              <a:extLst>
                <a:ext uri="{FF2B5EF4-FFF2-40B4-BE49-F238E27FC236}">
                  <a16:creationId xmlns:a16="http://schemas.microsoft.com/office/drawing/2014/main" id="{C9D92859-5BEA-430D-9363-423E31897652}"/>
                </a:ext>
              </a:extLst>
            </p:cNvPr>
            <p:cNvCxnSpPr>
              <a:cxnSpLocks/>
              <a:stCxn id="11" idx="0"/>
            </p:cNvCxnSpPr>
            <p:nvPr/>
          </p:nvCxnSpPr>
          <p:spPr>
            <a:xfrm flipH="1" flipV="1">
              <a:off x="2048331" y="3104858"/>
              <a:ext cx="2073562" cy="3446"/>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458A8E9A-936C-45AF-957E-438BCD43BE1B}"/>
                </a:ext>
              </a:extLst>
            </p:cNvPr>
            <p:cNvCxnSpPr>
              <a:cxnSpLocks/>
            </p:cNvCxnSpPr>
            <p:nvPr/>
          </p:nvCxnSpPr>
          <p:spPr>
            <a:xfrm flipH="1" flipV="1">
              <a:off x="2048329" y="5117991"/>
              <a:ext cx="1897999" cy="1"/>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grpSp>
      <p:grpSp>
        <p:nvGrpSpPr>
          <p:cNvPr id="8" name="组合 7">
            <a:extLst>
              <a:ext uri="{FF2B5EF4-FFF2-40B4-BE49-F238E27FC236}">
                <a16:creationId xmlns:a16="http://schemas.microsoft.com/office/drawing/2014/main" id="{0D7349D6-661F-465C-94EF-983AC5418B2E}"/>
              </a:ext>
            </a:extLst>
          </p:cNvPr>
          <p:cNvGrpSpPr/>
          <p:nvPr/>
        </p:nvGrpSpPr>
        <p:grpSpPr>
          <a:xfrm>
            <a:off x="2063167" y="3801478"/>
            <a:ext cx="3613357" cy="1729644"/>
            <a:chOff x="2063167" y="3801478"/>
            <a:chExt cx="3613357" cy="1729644"/>
          </a:xfrm>
        </p:grpSpPr>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C460C8CA-19A9-4A72-944E-8ED2D32E0E55}"/>
                    </a:ext>
                  </a:extLst>
                </p:cNvPr>
                <p:cNvSpPr/>
                <p:nvPr/>
              </p:nvSpPr>
              <p:spPr>
                <a:xfrm>
                  <a:off x="5184911" y="3801478"/>
                  <a:ext cx="491613" cy="1727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𝑏</m:t>
                            </m:r>
                          </m:e>
                          <m:sub>
                            <m:r>
                              <a:rPr lang="en-US" altLang="zh-CN" sz="2400" b="0" i="1" smtClean="0">
                                <a:latin typeface="Cambria Math" panose="02040503050406030204" pitchFamily="18" charset="0"/>
                              </a:rPr>
                              <m:t>3</m:t>
                            </m:r>
                          </m:sub>
                        </m:sSub>
                      </m:oMath>
                    </m:oMathPara>
                  </a14:m>
                  <a:endParaRPr lang="en-US" altLang="zh-CN" b="0" dirty="0"/>
                </a:p>
              </p:txBody>
            </p:sp>
          </mc:Choice>
          <mc:Fallback xmlns="">
            <p:sp>
              <p:nvSpPr>
                <p:cNvPr id="12" name="矩形 11">
                  <a:extLst>
                    <a:ext uri="{FF2B5EF4-FFF2-40B4-BE49-F238E27FC236}">
                      <a16:creationId xmlns:a16="http://schemas.microsoft.com/office/drawing/2014/main" id="{C460C8CA-19A9-4A72-944E-8ED2D32E0E55}"/>
                    </a:ext>
                  </a:extLst>
                </p:cNvPr>
                <p:cNvSpPr>
                  <a:spLocks noRot="1" noChangeAspect="1" noMove="1" noResize="1" noEditPoints="1" noAdjustHandles="1" noChangeArrowheads="1" noChangeShapeType="1" noTextEdit="1"/>
                </p:cNvSpPr>
                <p:nvPr/>
              </p:nvSpPr>
              <p:spPr>
                <a:xfrm>
                  <a:off x="5184911" y="3801478"/>
                  <a:ext cx="491613" cy="1727640"/>
                </a:xfrm>
                <a:prstGeom prst="rect">
                  <a:avLst/>
                </a:prstGeom>
                <a:blipFill>
                  <a:blip r:embed="rId19"/>
                  <a:stretch>
                    <a:fillRect l="-9756"/>
                  </a:stretch>
                </a:blipFill>
              </p:spPr>
              <p:txBody>
                <a:bodyPr/>
                <a:lstStyle/>
                <a:p>
                  <a:r>
                    <a:rPr lang="zh-CN" altLang="en-US">
                      <a:noFill/>
                    </a:rPr>
                    <a:t> </a:t>
                  </a:r>
                </a:p>
              </p:txBody>
            </p:sp>
          </mc:Fallback>
        </mc:AlternateContent>
        <p:cxnSp>
          <p:nvCxnSpPr>
            <p:cNvPr id="37" name="直接连接符 36">
              <a:extLst>
                <a:ext uri="{FF2B5EF4-FFF2-40B4-BE49-F238E27FC236}">
                  <a16:creationId xmlns:a16="http://schemas.microsoft.com/office/drawing/2014/main" id="{44F79CB9-726E-41F4-B783-FAEBE1204877}"/>
                </a:ext>
              </a:extLst>
            </p:cNvPr>
            <p:cNvCxnSpPr>
              <a:cxnSpLocks/>
            </p:cNvCxnSpPr>
            <p:nvPr/>
          </p:nvCxnSpPr>
          <p:spPr>
            <a:xfrm flipH="1">
              <a:off x="2063167" y="5531122"/>
              <a:ext cx="3175126" cy="0"/>
            </a:xfrm>
            <a:prstGeom prst="line">
              <a:avLst/>
            </a:prstGeom>
            <a:ln w="6350">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8" name="文本框 37">
                <a:extLst>
                  <a:ext uri="{FF2B5EF4-FFF2-40B4-BE49-F238E27FC236}">
                    <a16:creationId xmlns:a16="http://schemas.microsoft.com/office/drawing/2014/main" id="{BDE664C9-845D-44D0-B371-A1BAFD349537}"/>
                  </a:ext>
                </a:extLst>
              </p:cNvPr>
              <p:cNvSpPr txBox="1"/>
              <p:nvPr/>
            </p:nvSpPr>
            <p:spPr>
              <a:xfrm>
                <a:off x="8227333" y="4453527"/>
                <a:ext cx="2918476" cy="461665"/>
              </a:xfrm>
              <a:prstGeom prst="rect">
                <a:avLst/>
              </a:prstGeom>
              <a:noFill/>
            </p:spPr>
            <p:txBody>
              <a:bodyPr wrap="square" rtlCol="0">
                <a:spAutoFit/>
              </a:bodyPr>
              <a:lstStyle/>
              <a:p>
                <a:pPr marL="342900" indent="-342900">
                  <a:buFont typeface="Arial" panose="020B0604020202020204" pitchFamily="34" charset="0"/>
                  <a:buChar char="•"/>
                </a:pPr>
                <a14:m>
                  <m:oMath xmlns:m="http://schemas.openxmlformats.org/officeDocument/2006/math">
                    <m:r>
                      <a:rPr lang="en-US" altLang="zh-CN" sz="2400" b="0" i="1" smtClean="0">
                        <a:latin typeface="Cambria Math" panose="02040503050406030204" pitchFamily="18" charset="0"/>
                      </a:rPr>
                      <m:t>𝑛𝑒𝑥𝑡𝑏𝑙𝑜𝑐𝑘</m:t>
                    </m:r>
                    <m:r>
                      <a:rPr lang="en-US" altLang="zh-CN" sz="2400" b="0" i="1" smtClean="0">
                        <a:latin typeface="Cambria Math" panose="02040503050406030204" pitchFamily="18" charset="0"/>
                      </a:rPr>
                      <m:t>=</m:t>
                    </m:r>
                    <m:r>
                      <a:rPr lang="en-US" altLang="zh-CN" sz="2400" b="1" i="1" smtClean="0">
                        <a:solidFill>
                          <a:srgbClr val="FF0000"/>
                        </a:solidFill>
                        <a:latin typeface="Cambria Math" panose="02040503050406030204" pitchFamily="18" charset="0"/>
                      </a:rPr>
                      <m:t>𝟑</m:t>
                    </m:r>
                  </m:oMath>
                </a14:m>
                <a:endParaRPr lang="en-US" altLang="zh-CN" sz="2400" b="1" dirty="0"/>
              </a:p>
            </p:txBody>
          </p:sp>
        </mc:Choice>
        <mc:Fallback xmlns="">
          <p:sp>
            <p:nvSpPr>
              <p:cNvPr id="38" name="文本框 37">
                <a:extLst>
                  <a:ext uri="{FF2B5EF4-FFF2-40B4-BE49-F238E27FC236}">
                    <a16:creationId xmlns:a16="http://schemas.microsoft.com/office/drawing/2014/main" id="{BDE664C9-845D-44D0-B371-A1BAFD349537}"/>
                  </a:ext>
                </a:extLst>
              </p:cNvPr>
              <p:cNvSpPr txBox="1">
                <a:spLocks noRot="1" noChangeAspect="1" noMove="1" noResize="1" noEditPoints="1" noAdjustHandles="1" noChangeArrowheads="1" noChangeShapeType="1" noTextEdit="1"/>
              </p:cNvSpPr>
              <p:nvPr/>
            </p:nvSpPr>
            <p:spPr>
              <a:xfrm>
                <a:off x="8227333" y="4453527"/>
                <a:ext cx="2918476" cy="461665"/>
              </a:xfrm>
              <a:prstGeom prst="rect">
                <a:avLst/>
              </a:prstGeom>
              <a:blipFill>
                <a:blip r:embed="rId20"/>
                <a:stretch>
                  <a:fillRect l="-2929" t="-4000" b="-280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9" name="文本框 38">
                <a:extLst>
                  <a:ext uri="{FF2B5EF4-FFF2-40B4-BE49-F238E27FC236}">
                    <a16:creationId xmlns:a16="http://schemas.microsoft.com/office/drawing/2014/main" id="{7B485BEE-C6FB-4E31-B587-E3F96743D0B0}"/>
                  </a:ext>
                </a:extLst>
              </p:cNvPr>
              <p:cNvSpPr txBox="1"/>
              <p:nvPr/>
            </p:nvSpPr>
            <p:spPr>
              <a:xfrm>
                <a:off x="8227333" y="4418213"/>
                <a:ext cx="2918476" cy="461665"/>
              </a:xfrm>
              <a:prstGeom prst="rect">
                <a:avLst/>
              </a:prstGeom>
              <a:noFill/>
            </p:spPr>
            <p:txBody>
              <a:bodyPr wrap="square" rtlCol="0">
                <a:spAutoFit/>
              </a:bodyPr>
              <a:lstStyle/>
              <a:p>
                <a:pPr marL="342900" indent="-342900">
                  <a:buFont typeface="Arial" panose="020B0604020202020204" pitchFamily="34" charset="0"/>
                  <a:buChar char="•"/>
                </a:pPr>
                <a14:m>
                  <m:oMath xmlns:m="http://schemas.openxmlformats.org/officeDocument/2006/math">
                    <m:r>
                      <a:rPr lang="en-US" altLang="zh-CN" sz="2400" b="0" i="1" smtClean="0">
                        <a:latin typeface="Cambria Math" panose="02040503050406030204" pitchFamily="18" charset="0"/>
                      </a:rPr>
                      <m:t>𝑛𝑒𝑥𝑡𝑏𝑙𝑜𝑐𝑘</m:t>
                    </m:r>
                    <m:r>
                      <a:rPr lang="en-US" altLang="zh-CN" sz="2400" b="0" i="1" smtClean="0">
                        <a:latin typeface="Cambria Math" panose="02040503050406030204" pitchFamily="18" charset="0"/>
                      </a:rPr>
                      <m:t>=</m:t>
                    </m:r>
                    <m:r>
                      <a:rPr lang="en-US" altLang="zh-CN" sz="2400" b="1" i="1" smtClean="0">
                        <a:solidFill>
                          <a:srgbClr val="FF0000"/>
                        </a:solidFill>
                        <a:latin typeface="Cambria Math" panose="02040503050406030204" pitchFamily="18" charset="0"/>
                      </a:rPr>
                      <m:t>𝟒</m:t>
                    </m:r>
                  </m:oMath>
                </a14:m>
                <a:endParaRPr lang="en-US" altLang="zh-CN" sz="2400" b="1" dirty="0"/>
              </a:p>
            </p:txBody>
          </p:sp>
        </mc:Choice>
        <mc:Fallback xmlns="">
          <p:sp>
            <p:nvSpPr>
              <p:cNvPr id="39" name="文本框 38">
                <a:extLst>
                  <a:ext uri="{FF2B5EF4-FFF2-40B4-BE49-F238E27FC236}">
                    <a16:creationId xmlns:a16="http://schemas.microsoft.com/office/drawing/2014/main" id="{7B485BEE-C6FB-4E31-B587-E3F96743D0B0}"/>
                  </a:ext>
                </a:extLst>
              </p:cNvPr>
              <p:cNvSpPr txBox="1">
                <a:spLocks noRot="1" noChangeAspect="1" noMove="1" noResize="1" noEditPoints="1" noAdjustHandles="1" noChangeArrowheads="1" noChangeShapeType="1" noTextEdit="1"/>
              </p:cNvSpPr>
              <p:nvPr/>
            </p:nvSpPr>
            <p:spPr>
              <a:xfrm>
                <a:off x="8227333" y="4418213"/>
                <a:ext cx="2918476" cy="461665"/>
              </a:xfrm>
              <a:prstGeom prst="rect">
                <a:avLst/>
              </a:prstGeom>
              <a:blipFill>
                <a:blip r:embed="rId21"/>
                <a:stretch>
                  <a:fillRect l="-2929" t="-3947" b="-26316"/>
                </a:stretch>
              </a:blipFill>
            </p:spPr>
            <p:txBody>
              <a:bodyPr/>
              <a:lstStyle/>
              <a:p>
                <a:r>
                  <a:rPr lang="zh-CN" altLang="en-US">
                    <a:noFill/>
                  </a:rPr>
                  <a:t> </a:t>
                </a:r>
              </a:p>
            </p:txBody>
          </p:sp>
        </mc:Fallback>
      </mc:AlternateContent>
    </p:spTree>
    <p:custDataLst>
      <p:tags r:id="rId1"/>
    </p:custDataLst>
    <p:extLst>
      <p:ext uri="{BB962C8B-B14F-4D97-AF65-F5344CB8AC3E}">
        <p14:creationId xmlns:p14="http://schemas.microsoft.com/office/powerpoint/2010/main" val="3164296221"/>
      </p:ext>
    </p:extLst>
  </p:cSld>
  <p:clrMapOvr>
    <a:masterClrMapping/>
  </p:clrMapOvr>
  <mc:AlternateContent xmlns:mc="http://schemas.openxmlformats.org/markup-compatibility/2006" xmlns:p14="http://schemas.microsoft.com/office/powerpoint/2010/main">
    <mc:Choice Requires="p14">
      <p:transition p14:dur="10" advTm="34752"/>
    </mc:Choice>
    <mc:Fallback xmlns="">
      <p:transition advTm="347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xEl>
                                              <p:pRg st="0" end="0"/>
                                            </p:txEl>
                                          </p:spTgt>
                                        </p:tgtEl>
                                        <p:attrNameLst>
                                          <p:attrName>style.visibility</p:attrName>
                                        </p:attrNameLst>
                                      </p:cBhvr>
                                      <p:to>
                                        <p:strVal val="visible"/>
                                      </p:to>
                                    </p:set>
                                  </p:childTnLst>
                                </p:cTn>
                              </p:par>
                              <p:par>
                                <p:cTn id="15" presetID="14" presetClass="exit" presetSubtype="10" fill="hold" nodeType="withEffect">
                                  <p:stCondLst>
                                    <p:cond delay="0"/>
                                  </p:stCondLst>
                                  <p:childTnLst>
                                    <p:animEffect transition="out" filter="randombar(horizontal)">
                                      <p:cBhvr>
                                        <p:cTn id="16" dur="500"/>
                                        <p:tgtEl>
                                          <p:spTgt spid="44">
                                            <p:txEl>
                                              <p:pRg st="0" end="0"/>
                                            </p:txEl>
                                          </p:spTgt>
                                        </p:tgtEl>
                                      </p:cBhvr>
                                    </p:animEffect>
                                    <p:set>
                                      <p:cBhvr>
                                        <p:cTn id="17" dur="1" fill="hold">
                                          <p:stCondLst>
                                            <p:cond delay="499"/>
                                          </p:stCondLst>
                                        </p:cTn>
                                        <p:tgtEl>
                                          <p:spTgt spid="44">
                                            <p:txEl>
                                              <p:pRg st="0" end="0"/>
                                            </p:txEl>
                                          </p:spTgt>
                                        </p:tgtEl>
                                        <p:attrNameLst>
                                          <p:attrName>style.visibility</p:attrName>
                                        </p:attrNameLst>
                                      </p:cBhvr>
                                      <p:to>
                                        <p:strVal val="hidden"/>
                                      </p:to>
                                    </p:set>
                                  </p:childTnLst>
                                </p:cTn>
                              </p:par>
                              <p:par>
                                <p:cTn id="18" presetID="14" presetClass="entr" presetSubtype="10" fill="hold" grpId="0" nodeType="with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randombar(horizontal)">
                                      <p:cBhvr>
                                        <p:cTn id="20" dur="500"/>
                                        <p:tgtEl>
                                          <p:spTgt spid="4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xEl>
                                              <p:pRg st="1" end="1"/>
                                            </p:txEl>
                                          </p:spTgt>
                                        </p:tgtEl>
                                        <p:attrNameLst>
                                          <p:attrName>style.visibility</p:attrName>
                                        </p:attrNameLst>
                                      </p:cBhvr>
                                      <p:to>
                                        <p:strVal val="visible"/>
                                      </p:to>
                                    </p:set>
                                  </p:childTnLst>
                                </p:cTn>
                              </p:par>
                              <p:par>
                                <p:cTn id="27" presetID="14" presetClass="exit" presetSubtype="10" fill="hold" grpId="1" nodeType="withEffect">
                                  <p:stCondLst>
                                    <p:cond delay="0"/>
                                  </p:stCondLst>
                                  <p:childTnLst>
                                    <p:animEffect transition="out" filter="randombar(horizontal)">
                                      <p:cBhvr>
                                        <p:cTn id="28" dur="500"/>
                                        <p:tgtEl>
                                          <p:spTgt spid="45"/>
                                        </p:tgtEl>
                                      </p:cBhvr>
                                    </p:animEffect>
                                    <p:set>
                                      <p:cBhvr>
                                        <p:cTn id="29" dur="1" fill="hold">
                                          <p:stCondLst>
                                            <p:cond delay="499"/>
                                          </p:stCondLst>
                                        </p:cTn>
                                        <p:tgtEl>
                                          <p:spTgt spid="45"/>
                                        </p:tgtEl>
                                        <p:attrNameLst>
                                          <p:attrName>style.visibility</p:attrName>
                                        </p:attrNameLst>
                                      </p:cBhvr>
                                      <p:to>
                                        <p:strVal val="hidden"/>
                                      </p:to>
                                    </p:set>
                                  </p:childTnLst>
                                </p:cTn>
                              </p:par>
                              <p:par>
                                <p:cTn id="30" presetID="14" presetClass="entr" presetSubtype="1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randombar(horizontal)">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
                                            <p:txEl>
                                              <p:pRg st="2" end="2"/>
                                            </p:txEl>
                                          </p:spTgt>
                                        </p:tgtEl>
                                        <p:attrNameLst>
                                          <p:attrName>style.visibility</p:attrName>
                                        </p:attrNameLst>
                                      </p:cBhvr>
                                      <p:to>
                                        <p:strVal val="visible"/>
                                      </p:to>
                                    </p:set>
                                  </p:childTnLst>
                                </p:cTn>
                              </p:par>
                              <p:par>
                                <p:cTn id="39" presetID="14" presetClass="exit" presetSubtype="10" fill="hold" grpId="1" nodeType="withEffect">
                                  <p:stCondLst>
                                    <p:cond delay="0"/>
                                  </p:stCondLst>
                                  <p:childTnLst>
                                    <p:animEffect transition="out" filter="randombar(horizontal)">
                                      <p:cBhvr>
                                        <p:cTn id="40" dur="500"/>
                                        <p:tgtEl>
                                          <p:spTgt spid="38"/>
                                        </p:tgtEl>
                                      </p:cBhvr>
                                    </p:animEffect>
                                    <p:set>
                                      <p:cBhvr>
                                        <p:cTn id="41" dur="1" fill="hold">
                                          <p:stCondLst>
                                            <p:cond delay="499"/>
                                          </p:stCondLst>
                                        </p:cTn>
                                        <p:tgtEl>
                                          <p:spTgt spid="38"/>
                                        </p:tgtEl>
                                        <p:attrNameLst>
                                          <p:attrName>style.visibility</p:attrName>
                                        </p:attrNameLst>
                                      </p:cBhvr>
                                      <p:to>
                                        <p:strVal val="hidden"/>
                                      </p:to>
                                    </p:set>
                                  </p:childTnLst>
                                </p:cTn>
                              </p:par>
                              <p:par>
                                <p:cTn id="42" presetID="14" presetClass="entr" presetSubtype="1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randombar(horizontal)">
                                      <p:cBhvr>
                                        <p:cTn id="4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5" grpId="1"/>
      <p:bldP spid="38" grpId="0"/>
      <p:bldP spid="38" grpId="1"/>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B1E323-D944-46F0-B237-9EDB6258870B}"/>
              </a:ext>
            </a:extLst>
          </p:cNvPr>
          <p:cNvSpPr>
            <a:spLocks noGrp="1"/>
          </p:cNvSpPr>
          <p:nvPr>
            <p:ph type="title"/>
          </p:nvPr>
        </p:nvSpPr>
        <p:spPr/>
        <p:txBody>
          <a:bodyPr>
            <a:normAutofit/>
          </a:bodyPr>
          <a:lstStyle/>
          <a:p>
            <a:r>
              <a:rPr lang="en-US" altLang="zh-CN" dirty="0"/>
              <a:t>Problems</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9D37700-D679-4124-A81E-2ECA86C1A48C}"/>
                  </a:ext>
                </a:extLst>
              </p:cNvPr>
              <p:cNvSpPr>
                <a:spLocks noGrp="1"/>
              </p:cNvSpPr>
              <p:nvPr>
                <p:ph idx="1"/>
              </p:nvPr>
            </p:nvSpPr>
            <p:spPr/>
            <p:txBody>
              <a:bodyPr/>
              <a:lstStyle/>
              <a:p>
                <a:pPr marL="457200" indent="-457200">
                  <a:buFont typeface="+mj-lt"/>
                  <a:buAutoNum type="arabicPeriod"/>
                </a:pPr>
                <a:r>
                  <a:rPr lang="en-US" altLang="zh-CN" dirty="0"/>
                  <a:t>No distinction between different memory regions</a:t>
                </a:r>
              </a:p>
              <a:p>
                <a:pPr marL="457200" indent="-457200">
                  <a:buFont typeface="+mj-lt"/>
                  <a:buAutoNum type="arabicPeriod"/>
                </a:pPr>
                <a:r>
                  <a:rPr lang="en-US" altLang="zh-CN" dirty="0"/>
                  <a:t>Contiguous numbering brings unnecessary dependency</a:t>
                </a:r>
              </a:p>
              <a:p>
                <a:pPr marL="457200" indent="-457200">
                  <a:buFont typeface="+mj-lt"/>
                  <a:buAutoNum type="arabicPeriod"/>
                </a:pPr>
                <a:r>
                  <a:rPr lang="en-US" altLang="zh-CN" dirty="0">
                    <a:solidFill>
                      <a:schemeClr val="tx1"/>
                    </a:solidFill>
                  </a:rPr>
                  <a:t>Global constraint imposed by </a:t>
                </a:r>
                <a14:m>
                  <m:oMath xmlns:m="http://schemas.openxmlformats.org/officeDocument/2006/math">
                    <m:r>
                      <a:rPr lang="en-US" altLang="zh-CN" i="1">
                        <a:solidFill>
                          <a:schemeClr val="tx1"/>
                        </a:solidFill>
                        <a:latin typeface="Cambria Math" panose="02040503050406030204" pitchFamily="18" charset="0"/>
                      </a:rPr>
                      <m:t>𝑛𝑒𝑥𝑡𝑏𝑙𝑜𝑐𝑘</m:t>
                    </m:r>
                  </m:oMath>
                </a14:m>
                <a:endParaRPr lang="en-US" altLang="zh-CN" dirty="0">
                  <a:solidFill>
                    <a:schemeClr val="tx1"/>
                  </a:solidFill>
                </a:endParaRPr>
              </a:p>
              <a:p>
                <a:pPr marL="457200" indent="-457200">
                  <a:buFont typeface="+mj-lt"/>
                  <a:buAutoNum type="arabicPeriod"/>
                </a:pPr>
                <a:endParaRPr lang="en-US" altLang="zh-CN" dirty="0"/>
              </a:p>
              <a:p>
                <a:endParaRPr lang="en-US" altLang="zh-CN" dirty="0"/>
              </a:p>
              <a:p>
                <a:endParaRPr lang="zh-CN" altLang="en-US" dirty="0"/>
              </a:p>
            </p:txBody>
          </p:sp>
        </mc:Choice>
        <mc:Fallback xmlns="">
          <p:sp>
            <p:nvSpPr>
              <p:cNvPr id="3" name="内容占位符 2">
                <a:extLst>
                  <a:ext uri="{FF2B5EF4-FFF2-40B4-BE49-F238E27FC236}">
                    <a16:creationId xmlns:a16="http://schemas.microsoft.com/office/drawing/2014/main" id="{19D37700-D679-4124-A81E-2ECA86C1A48C}"/>
                  </a:ext>
                </a:extLst>
              </p:cNvPr>
              <p:cNvSpPr>
                <a:spLocks noGrp="1" noRot="1" noChangeAspect="1" noMove="1" noResize="1" noEditPoints="1" noAdjustHandles="1" noChangeArrowheads="1" noChangeShapeType="1" noTextEdit="1"/>
              </p:cNvSpPr>
              <p:nvPr>
                <p:ph idx="1"/>
              </p:nvPr>
            </p:nvSpPr>
            <p:spPr>
              <a:blipFill>
                <a:blip r:embed="rId5"/>
                <a:stretch>
                  <a:fillRect l="-812" t="-1572"/>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B467BD8D-BE02-405F-AE7E-4937D1690481}"/>
              </a:ext>
            </a:extLst>
          </p:cNvPr>
          <p:cNvSpPr>
            <a:spLocks noGrp="1"/>
          </p:cNvSpPr>
          <p:nvPr>
            <p:ph type="sldNum" sz="quarter" idx="12"/>
          </p:nvPr>
        </p:nvSpPr>
        <p:spPr/>
        <p:txBody>
          <a:bodyPr/>
          <a:lstStyle/>
          <a:p>
            <a:fld id="{2D41EB45-D69C-409E-BB76-CE8D45961290}" type="slidenum">
              <a:rPr lang="zh-CN" altLang="en-US" smtClean="0"/>
              <a:pPr/>
              <a:t>5</a:t>
            </a:fld>
            <a:endParaRPr lang="zh-CN" altLang="en-US" dirty="0"/>
          </a:p>
        </p:txBody>
      </p:sp>
      <p:sp>
        <p:nvSpPr>
          <p:cNvPr id="8" name="文本框 7">
            <a:extLst>
              <a:ext uri="{FF2B5EF4-FFF2-40B4-BE49-F238E27FC236}">
                <a16:creationId xmlns:a16="http://schemas.microsoft.com/office/drawing/2014/main" id="{5536CC39-6258-4FA4-A4FD-ABBE86F4366C}"/>
              </a:ext>
            </a:extLst>
          </p:cNvPr>
          <p:cNvSpPr txBox="1"/>
          <p:nvPr/>
        </p:nvSpPr>
        <p:spPr>
          <a:xfrm>
            <a:off x="1147754" y="6090777"/>
            <a:ext cx="4544962" cy="369332"/>
          </a:xfrm>
          <a:prstGeom prst="rect">
            <a:avLst/>
          </a:prstGeom>
          <a:noFill/>
        </p:spPr>
        <p:txBody>
          <a:bodyPr wrap="square">
            <a:spAutoFit/>
          </a:bodyPr>
          <a:lstStyle/>
          <a:p>
            <a:r>
              <a:rPr lang="en-US" altLang="zh-CN" sz="1800" b="1" dirty="0">
                <a:solidFill>
                  <a:schemeClr val="accent1"/>
                </a:solidFill>
              </a:rPr>
              <a:t>Elimination of Unused Global Variables</a:t>
            </a:r>
          </a:p>
        </p:txBody>
      </p:sp>
      <p:sp>
        <p:nvSpPr>
          <p:cNvPr id="15" name="文本框 14">
            <a:extLst>
              <a:ext uri="{FF2B5EF4-FFF2-40B4-BE49-F238E27FC236}">
                <a16:creationId xmlns:a16="http://schemas.microsoft.com/office/drawing/2014/main" id="{4B58F9AF-D672-432F-BAD9-2DBDC3EBB11C}"/>
              </a:ext>
            </a:extLst>
          </p:cNvPr>
          <p:cNvSpPr txBox="1"/>
          <p:nvPr/>
        </p:nvSpPr>
        <p:spPr>
          <a:xfrm>
            <a:off x="6772692" y="6082955"/>
            <a:ext cx="4173792" cy="369332"/>
          </a:xfrm>
          <a:prstGeom prst="rect">
            <a:avLst/>
          </a:prstGeom>
          <a:noFill/>
        </p:spPr>
        <p:txBody>
          <a:bodyPr wrap="square">
            <a:spAutoFit/>
          </a:bodyPr>
          <a:lstStyle/>
          <a:p>
            <a:r>
              <a:rPr lang="en-US" altLang="zh-CN" sz="1800" b="1" dirty="0">
                <a:solidFill>
                  <a:schemeClr val="accent1"/>
                </a:solidFill>
              </a:rPr>
              <a:t>Linking of Multi-Threaded Programs</a:t>
            </a:r>
          </a:p>
        </p:txBody>
      </p:sp>
      <p:grpSp>
        <p:nvGrpSpPr>
          <p:cNvPr id="10" name="组合 9">
            <a:extLst>
              <a:ext uri="{FF2B5EF4-FFF2-40B4-BE49-F238E27FC236}">
                <a16:creationId xmlns:a16="http://schemas.microsoft.com/office/drawing/2014/main" id="{7C6E870D-1E05-4DD8-A9B3-0714F02EB640}"/>
              </a:ext>
            </a:extLst>
          </p:cNvPr>
          <p:cNvGrpSpPr/>
          <p:nvPr/>
        </p:nvGrpSpPr>
        <p:grpSpPr>
          <a:xfrm>
            <a:off x="3638344" y="4316477"/>
            <a:ext cx="2067774" cy="400110"/>
            <a:chOff x="9361039" y="4681824"/>
            <a:chExt cx="2067774" cy="400110"/>
          </a:xfrm>
        </p:grpSpPr>
        <p:sp>
          <p:nvSpPr>
            <p:cNvPr id="36" name="矩形: 圆角 35">
              <a:extLst>
                <a:ext uri="{FF2B5EF4-FFF2-40B4-BE49-F238E27FC236}">
                  <a16:creationId xmlns:a16="http://schemas.microsoft.com/office/drawing/2014/main" id="{E78301AF-9412-40BC-8B47-A1CDD0195F93}"/>
                </a:ext>
              </a:extLst>
            </p:cNvPr>
            <p:cNvSpPr/>
            <p:nvPr/>
          </p:nvSpPr>
          <p:spPr>
            <a:xfrm>
              <a:off x="9361039" y="4681824"/>
              <a:ext cx="170148" cy="40011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a:extLst>
                <a:ext uri="{FF2B5EF4-FFF2-40B4-BE49-F238E27FC236}">
                  <a16:creationId xmlns:a16="http://schemas.microsoft.com/office/drawing/2014/main" id="{5741CA02-EBDC-4AD1-9184-4FDE7C33BFEE}"/>
                </a:ext>
              </a:extLst>
            </p:cNvPr>
            <p:cNvSpPr txBox="1"/>
            <p:nvPr/>
          </p:nvSpPr>
          <p:spPr>
            <a:xfrm>
              <a:off x="9531187" y="4697213"/>
              <a:ext cx="1897626" cy="369332"/>
            </a:xfrm>
            <a:prstGeom prst="rect">
              <a:avLst/>
            </a:prstGeom>
            <a:noFill/>
          </p:spPr>
          <p:txBody>
            <a:bodyPr wrap="square" rtlCol="0">
              <a:spAutoFit/>
            </a:bodyPr>
            <a:lstStyle/>
            <a:p>
              <a:r>
                <a:rPr lang="en-US" altLang="zh-CN" b="1" dirty="0"/>
                <a:t>: Global Blocks</a:t>
              </a:r>
            </a:p>
          </p:txBody>
        </p:sp>
      </p:grpSp>
      <p:grpSp>
        <p:nvGrpSpPr>
          <p:cNvPr id="11" name="组合 10">
            <a:extLst>
              <a:ext uri="{FF2B5EF4-FFF2-40B4-BE49-F238E27FC236}">
                <a16:creationId xmlns:a16="http://schemas.microsoft.com/office/drawing/2014/main" id="{ECF75F3B-A060-4623-BC4F-746754725F8E}"/>
              </a:ext>
            </a:extLst>
          </p:cNvPr>
          <p:cNvGrpSpPr/>
          <p:nvPr/>
        </p:nvGrpSpPr>
        <p:grpSpPr>
          <a:xfrm>
            <a:off x="3638344" y="4995790"/>
            <a:ext cx="2067774" cy="461665"/>
            <a:chOff x="9361039" y="5527016"/>
            <a:chExt cx="2067774" cy="461665"/>
          </a:xfrm>
        </p:grpSpPr>
        <p:sp>
          <p:nvSpPr>
            <p:cNvPr id="34" name="矩形: 圆角 33">
              <a:extLst>
                <a:ext uri="{FF2B5EF4-FFF2-40B4-BE49-F238E27FC236}">
                  <a16:creationId xmlns:a16="http://schemas.microsoft.com/office/drawing/2014/main" id="{3FBCE074-71BF-4A8E-A59E-D125B4925739}"/>
                </a:ext>
              </a:extLst>
            </p:cNvPr>
            <p:cNvSpPr/>
            <p:nvPr/>
          </p:nvSpPr>
          <p:spPr>
            <a:xfrm>
              <a:off x="9361039" y="5527016"/>
              <a:ext cx="170147" cy="46166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a:extLst>
                <a:ext uri="{FF2B5EF4-FFF2-40B4-BE49-F238E27FC236}">
                  <a16:creationId xmlns:a16="http://schemas.microsoft.com/office/drawing/2014/main" id="{112E5F1E-BD4A-4E85-BBDC-B1DB01675A7E}"/>
                </a:ext>
              </a:extLst>
            </p:cNvPr>
            <p:cNvSpPr txBox="1"/>
            <p:nvPr/>
          </p:nvSpPr>
          <p:spPr>
            <a:xfrm>
              <a:off x="9531187" y="5559159"/>
              <a:ext cx="1897626" cy="369332"/>
            </a:xfrm>
            <a:prstGeom prst="rect">
              <a:avLst/>
            </a:prstGeom>
            <a:noFill/>
          </p:spPr>
          <p:txBody>
            <a:bodyPr wrap="square" rtlCol="0">
              <a:spAutoFit/>
            </a:bodyPr>
            <a:lstStyle/>
            <a:p>
              <a:r>
                <a:rPr lang="en-US" altLang="zh-CN" b="1" dirty="0"/>
                <a:t>: Stack Blocks</a:t>
              </a:r>
            </a:p>
          </p:txBody>
        </p:sp>
      </p:grpSp>
      <p:grpSp>
        <p:nvGrpSpPr>
          <p:cNvPr id="5" name="组合 4">
            <a:extLst>
              <a:ext uri="{FF2B5EF4-FFF2-40B4-BE49-F238E27FC236}">
                <a16:creationId xmlns:a16="http://schemas.microsoft.com/office/drawing/2014/main" id="{A1721544-F7D1-47AC-B600-B4FCB70BE83D}"/>
              </a:ext>
            </a:extLst>
          </p:cNvPr>
          <p:cNvGrpSpPr/>
          <p:nvPr/>
        </p:nvGrpSpPr>
        <p:grpSpPr>
          <a:xfrm>
            <a:off x="1194863" y="2678845"/>
            <a:ext cx="1285189" cy="3263605"/>
            <a:chOff x="1113582" y="2236941"/>
            <a:chExt cx="1285189" cy="3263605"/>
          </a:xfrm>
        </p:grpSpPr>
        <p:sp>
          <p:nvSpPr>
            <p:cNvPr id="13" name="矩形: 圆顶角 12">
              <a:extLst>
                <a:ext uri="{FF2B5EF4-FFF2-40B4-BE49-F238E27FC236}">
                  <a16:creationId xmlns:a16="http://schemas.microsoft.com/office/drawing/2014/main" id="{76C5457F-E99B-42CA-9CF2-7695C4AEAB91}"/>
                </a:ext>
              </a:extLst>
            </p:cNvPr>
            <p:cNvSpPr/>
            <p:nvPr/>
          </p:nvSpPr>
          <p:spPr>
            <a:xfrm>
              <a:off x="1243375" y="2621749"/>
              <a:ext cx="601903" cy="1650176"/>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id="{257B3959-2C8C-4E88-A3C4-E423E212088C}"/>
                    </a:ext>
                  </a:extLst>
                </p:cNvPr>
                <p:cNvSpPr/>
                <p:nvPr/>
              </p:nvSpPr>
              <p:spPr>
                <a:xfrm>
                  <a:off x="1356718" y="3246592"/>
                  <a:ext cx="399459" cy="37668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2</m:t>
                        </m:r>
                      </m:oMath>
                    </m:oMathPara>
                  </a14:m>
                  <a:endParaRPr lang="en-US" altLang="zh-CN" sz="2400" b="0" dirty="0"/>
                </a:p>
              </p:txBody>
            </p:sp>
          </mc:Choice>
          <mc:Fallback xmlns="">
            <p:sp>
              <p:nvSpPr>
                <p:cNvPr id="17" name="矩形 16">
                  <a:extLst>
                    <a:ext uri="{FF2B5EF4-FFF2-40B4-BE49-F238E27FC236}">
                      <a16:creationId xmlns:a16="http://schemas.microsoft.com/office/drawing/2014/main" id="{257B3959-2C8C-4E88-A3C4-E423E212088C}"/>
                    </a:ext>
                  </a:extLst>
                </p:cNvPr>
                <p:cNvSpPr>
                  <a:spLocks noRot="1" noChangeAspect="1" noMove="1" noResize="1" noEditPoints="1" noAdjustHandles="1" noChangeArrowheads="1" noChangeShapeType="1" noTextEdit="1"/>
                </p:cNvSpPr>
                <p:nvPr/>
              </p:nvSpPr>
              <p:spPr>
                <a:xfrm>
                  <a:off x="1356718" y="3246592"/>
                  <a:ext cx="399459" cy="376683"/>
                </a:xfrm>
                <a:prstGeom prst="rect">
                  <a:avLst/>
                </a:prstGeom>
                <a:blipFill>
                  <a:blip r:embed="rId6"/>
                  <a:stretch>
                    <a:fillRect l="-7463" b="-793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87237558-4F18-4016-A407-BC0B9620E5DF}"/>
                    </a:ext>
                  </a:extLst>
                </p:cNvPr>
                <p:cNvSpPr/>
                <p:nvPr/>
              </p:nvSpPr>
              <p:spPr>
                <a:xfrm>
                  <a:off x="1357738" y="2713890"/>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1</m:t>
                        </m:r>
                      </m:oMath>
                    </m:oMathPara>
                  </a14:m>
                  <a:endParaRPr lang="en-US" altLang="zh-CN" sz="2400" b="0" dirty="0"/>
                </a:p>
              </p:txBody>
            </p:sp>
          </mc:Choice>
          <mc:Fallback xmlns="">
            <p:sp>
              <p:nvSpPr>
                <p:cNvPr id="19" name="矩形 18">
                  <a:extLst>
                    <a:ext uri="{FF2B5EF4-FFF2-40B4-BE49-F238E27FC236}">
                      <a16:creationId xmlns:a16="http://schemas.microsoft.com/office/drawing/2014/main" id="{87237558-4F18-4016-A407-BC0B9620E5DF}"/>
                    </a:ext>
                  </a:extLst>
                </p:cNvPr>
                <p:cNvSpPr>
                  <a:spLocks noRot="1" noChangeAspect="1" noMove="1" noResize="1" noEditPoints="1" noAdjustHandles="1" noChangeArrowheads="1" noChangeShapeType="1" noTextEdit="1"/>
                </p:cNvSpPr>
                <p:nvPr/>
              </p:nvSpPr>
              <p:spPr>
                <a:xfrm>
                  <a:off x="1357738" y="2713890"/>
                  <a:ext cx="399459" cy="376683"/>
                </a:xfrm>
                <a:prstGeom prst="rect">
                  <a:avLst/>
                </a:prstGeom>
                <a:blipFill>
                  <a:blip r:embed="rId7"/>
                  <a:stretch>
                    <a:fillRect l="-7463" b="-781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矩形 19">
                  <a:extLst>
                    <a:ext uri="{FF2B5EF4-FFF2-40B4-BE49-F238E27FC236}">
                      <a16:creationId xmlns:a16="http://schemas.microsoft.com/office/drawing/2014/main" id="{439A74FF-6321-4DE1-B078-1027C62B39F2}"/>
                    </a:ext>
                  </a:extLst>
                </p:cNvPr>
                <p:cNvSpPr/>
                <p:nvPr/>
              </p:nvSpPr>
              <p:spPr>
                <a:xfrm>
                  <a:off x="1357738" y="377929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3</m:t>
                        </m:r>
                      </m:oMath>
                    </m:oMathPara>
                  </a14:m>
                  <a:endParaRPr lang="en-US" altLang="zh-CN" sz="2400" b="0" dirty="0"/>
                </a:p>
              </p:txBody>
            </p:sp>
          </mc:Choice>
          <mc:Fallback xmlns="">
            <p:sp>
              <p:nvSpPr>
                <p:cNvPr id="20" name="矩形 19">
                  <a:extLst>
                    <a:ext uri="{FF2B5EF4-FFF2-40B4-BE49-F238E27FC236}">
                      <a16:creationId xmlns:a16="http://schemas.microsoft.com/office/drawing/2014/main" id="{439A74FF-6321-4DE1-B078-1027C62B39F2}"/>
                    </a:ext>
                  </a:extLst>
                </p:cNvPr>
                <p:cNvSpPr>
                  <a:spLocks noRot="1" noChangeAspect="1" noMove="1" noResize="1" noEditPoints="1" noAdjustHandles="1" noChangeArrowheads="1" noChangeShapeType="1" noTextEdit="1"/>
                </p:cNvSpPr>
                <p:nvPr/>
              </p:nvSpPr>
              <p:spPr>
                <a:xfrm>
                  <a:off x="1357738" y="3779294"/>
                  <a:ext cx="399459" cy="376683"/>
                </a:xfrm>
                <a:prstGeom prst="rect">
                  <a:avLst/>
                </a:prstGeom>
                <a:blipFill>
                  <a:blip r:embed="rId8"/>
                  <a:stretch>
                    <a:fillRect l="-7463" b="-6250"/>
                  </a:stretch>
                </a:blipFill>
              </p:spPr>
              <p:txBody>
                <a:bodyPr/>
                <a:lstStyle/>
                <a:p>
                  <a:r>
                    <a:rPr lang="zh-CN" altLang="en-US">
                      <a:noFill/>
                    </a:rPr>
                    <a:t> </a:t>
                  </a:r>
                </a:p>
              </p:txBody>
            </p:sp>
          </mc:Fallback>
        </mc:AlternateContent>
        <p:sp>
          <p:nvSpPr>
            <p:cNvPr id="21" name="矩形: 圆顶角 20">
              <a:extLst>
                <a:ext uri="{FF2B5EF4-FFF2-40B4-BE49-F238E27FC236}">
                  <a16:creationId xmlns:a16="http://schemas.microsoft.com/office/drawing/2014/main" id="{52CB6ACE-E6AB-45CD-B8E4-3353CE6AC64D}"/>
                </a:ext>
              </a:extLst>
            </p:cNvPr>
            <p:cNvSpPr/>
            <p:nvPr/>
          </p:nvSpPr>
          <p:spPr>
            <a:xfrm rot="10800000">
              <a:off x="1243372" y="4246781"/>
              <a:ext cx="601903" cy="1201662"/>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2" name="矩形 21">
                  <a:extLst>
                    <a:ext uri="{FF2B5EF4-FFF2-40B4-BE49-F238E27FC236}">
                      <a16:creationId xmlns:a16="http://schemas.microsoft.com/office/drawing/2014/main" id="{FAF93B7E-BA35-43D0-A0EB-1F635C7EB289}"/>
                    </a:ext>
                  </a:extLst>
                </p:cNvPr>
                <p:cNvSpPr/>
                <p:nvPr/>
              </p:nvSpPr>
              <p:spPr>
                <a:xfrm>
                  <a:off x="1356718" y="434548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4</m:t>
                        </m:r>
                      </m:oMath>
                    </m:oMathPara>
                  </a14:m>
                  <a:endParaRPr lang="en-US" altLang="zh-CN" sz="2400" b="0" dirty="0"/>
                </a:p>
              </p:txBody>
            </p:sp>
          </mc:Choice>
          <mc:Fallback xmlns="">
            <p:sp>
              <p:nvSpPr>
                <p:cNvPr id="22" name="矩形 21">
                  <a:extLst>
                    <a:ext uri="{FF2B5EF4-FFF2-40B4-BE49-F238E27FC236}">
                      <a16:creationId xmlns:a16="http://schemas.microsoft.com/office/drawing/2014/main" id="{FAF93B7E-BA35-43D0-A0EB-1F635C7EB289}"/>
                    </a:ext>
                  </a:extLst>
                </p:cNvPr>
                <p:cNvSpPr>
                  <a:spLocks noRot="1" noChangeAspect="1" noMove="1" noResize="1" noEditPoints="1" noAdjustHandles="1" noChangeArrowheads="1" noChangeShapeType="1" noTextEdit="1"/>
                </p:cNvSpPr>
                <p:nvPr/>
              </p:nvSpPr>
              <p:spPr>
                <a:xfrm>
                  <a:off x="1356718" y="4345483"/>
                  <a:ext cx="399459" cy="376683"/>
                </a:xfrm>
                <a:prstGeom prst="rect">
                  <a:avLst/>
                </a:prstGeom>
                <a:blipFill>
                  <a:blip r:embed="rId9"/>
                  <a:stretch>
                    <a:fillRect l="-7463" b="-6250"/>
                  </a:stretch>
                </a:blipFill>
              </p:spPr>
              <p:txBody>
                <a:bodyPr/>
                <a:lstStyle/>
                <a:p>
                  <a:r>
                    <a:rPr lang="zh-CN" altLang="en-US">
                      <a:noFill/>
                    </a:rPr>
                    <a:t> </a:t>
                  </a:r>
                </a:p>
              </p:txBody>
            </p:sp>
          </mc:Fallback>
        </mc:AlternateContent>
        <p:sp>
          <p:nvSpPr>
            <p:cNvPr id="23" name="文本框 22">
              <a:extLst>
                <a:ext uri="{FF2B5EF4-FFF2-40B4-BE49-F238E27FC236}">
                  <a16:creationId xmlns:a16="http://schemas.microsoft.com/office/drawing/2014/main" id="{E605BAC9-F56B-4FCB-8ABB-CF2A5721766B}"/>
                </a:ext>
              </a:extLst>
            </p:cNvPr>
            <p:cNvSpPr txBox="1"/>
            <p:nvPr/>
          </p:nvSpPr>
          <p:spPr>
            <a:xfrm rot="5400000">
              <a:off x="1161612" y="4987029"/>
              <a:ext cx="765425" cy="261610"/>
            </a:xfrm>
            <a:prstGeom prst="rect">
              <a:avLst/>
            </a:prstGeom>
            <a:noFill/>
          </p:spPr>
          <p:txBody>
            <a:bodyPr wrap="square" rtlCol="0">
              <a:spAutoFit/>
            </a:bodyPr>
            <a:lstStyle/>
            <a:p>
              <a:r>
                <a:rPr lang="en-US" altLang="zh-CN" sz="1100" dirty="0">
                  <a:solidFill>
                    <a:schemeClr val="accent1"/>
                  </a:solidFill>
                </a:rPr>
                <a:t>● ● ● </a:t>
              </a:r>
              <a:endParaRPr lang="zh-CN" altLang="en-US" dirty="0">
                <a:solidFill>
                  <a:schemeClr val="accent1"/>
                </a:solidFill>
              </a:endParaRPr>
            </a:p>
          </p:txBody>
        </p:sp>
        <p:sp>
          <p:nvSpPr>
            <p:cNvPr id="29" name="文本框 28">
              <a:extLst>
                <a:ext uri="{FF2B5EF4-FFF2-40B4-BE49-F238E27FC236}">
                  <a16:creationId xmlns:a16="http://schemas.microsoft.com/office/drawing/2014/main" id="{B74F3B78-4CAF-4036-AD37-89736A2A641A}"/>
                </a:ext>
              </a:extLst>
            </p:cNvPr>
            <p:cNvSpPr txBox="1"/>
            <p:nvPr/>
          </p:nvSpPr>
          <p:spPr>
            <a:xfrm>
              <a:off x="1113582" y="2236941"/>
              <a:ext cx="1285189" cy="369332"/>
            </a:xfrm>
            <a:prstGeom prst="rect">
              <a:avLst/>
            </a:prstGeom>
            <a:noFill/>
          </p:spPr>
          <p:txBody>
            <a:bodyPr wrap="square" rtlCol="0">
              <a:spAutoFit/>
            </a:bodyPr>
            <a:lstStyle/>
            <a:p>
              <a:r>
                <a:rPr lang="en-US" altLang="zh-CN" b="1" dirty="0"/>
                <a:t>Source</a:t>
              </a:r>
              <a:endParaRPr lang="en-US" altLang="zh-CN" sz="2000" b="1" dirty="0"/>
            </a:p>
          </p:txBody>
        </p:sp>
      </p:grpSp>
      <p:grpSp>
        <p:nvGrpSpPr>
          <p:cNvPr id="7" name="组合 6">
            <a:extLst>
              <a:ext uri="{FF2B5EF4-FFF2-40B4-BE49-F238E27FC236}">
                <a16:creationId xmlns:a16="http://schemas.microsoft.com/office/drawing/2014/main" id="{86C3DB80-76AB-41D7-B178-9A59BEC89BCB}"/>
              </a:ext>
            </a:extLst>
          </p:cNvPr>
          <p:cNvGrpSpPr/>
          <p:nvPr/>
        </p:nvGrpSpPr>
        <p:grpSpPr>
          <a:xfrm>
            <a:off x="1844562" y="2689413"/>
            <a:ext cx="2050472" cy="3190404"/>
            <a:chOff x="1763281" y="2247509"/>
            <a:chExt cx="2050472" cy="3190404"/>
          </a:xfrm>
        </p:grpSpPr>
        <p:sp>
          <p:nvSpPr>
            <p:cNvPr id="30" name="文本框 29">
              <a:extLst>
                <a:ext uri="{FF2B5EF4-FFF2-40B4-BE49-F238E27FC236}">
                  <a16:creationId xmlns:a16="http://schemas.microsoft.com/office/drawing/2014/main" id="{C078022B-D340-4AED-AEC8-4B8718625BC8}"/>
                </a:ext>
              </a:extLst>
            </p:cNvPr>
            <p:cNvSpPr txBox="1"/>
            <p:nvPr/>
          </p:nvSpPr>
          <p:spPr>
            <a:xfrm>
              <a:off x="2528564" y="2247509"/>
              <a:ext cx="1285189" cy="369332"/>
            </a:xfrm>
            <a:prstGeom prst="rect">
              <a:avLst/>
            </a:prstGeom>
            <a:noFill/>
          </p:spPr>
          <p:txBody>
            <a:bodyPr wrap="square" rtlCol="0">
              <a:spAutoFit/>
            </a:bodyPr>
            <a:lstStyle/>
            <a:p>
              <a:r>
                <a:rPr lang="en-US" altLang="zh-CN" b="1" dirty="0"/>
                <a:t>Target</a:t>
              </a:r>
            </a:p>
          </p:txBody>
        </p:sp>
        <p:grpSp>
          <p:nvGrpSpPr>
            <p:cNvPr id="6" name="组合 5">
              <a:extLst>
                <a:ext uri="{FF2B5EF4-FFF2-40B4-BE49-F238E27FC236}">
                  <a16:creationId xmlns:a16="http://schemas.microsoft.com/office/drawing/2014/main" id="{A94DABB9-1C70-47F0-B6C3-F74744A9481B}"/>
                </a:ext>
              </a:extLst>
            </p:cNvPr>
            <p:cNvGrpSpPr/>
            <p:nvPr/>
          </p:nvGrpSpPr>
          <p:grpSpPr>
            <a:xfrm>
              <a:off x="1763281" y="2611219"/>
              <a:ext cx="1520579" cy="2826694"/>
              <a:chOff x="1740237" y="2621749"/>
              <a:chExt cx="1520579" cy="2826694"/>
            </a:xfrm>
          </p:grpSpPr>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id="{8378EB18-3264-46D2-A2A9-22BD24AB7098}"/>
                      </a:ext>
                    </a:extLst>
                  </p:cNvPr>
                  <p:cNvSpPr txBox="1"/>
                  <p:nvPr/>
                </p:nvSpPr>
                <p:spPr>
                  <a:xfrm>
                    <a:off x="1973455" y="2647793"/>
                    <a:ext cx="660272"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𝑗</m:t>
                          </m:r>
                        </m:oMath>
                      </m:oMathPara>
                    </a14:m>
                    <a:endParaRPr lang="en-US" altLang="zh-CN" sz="2400" b="0" dirty="0"/>
                  </a:p>
                </p:txBody>
              </p:sp>
            </mc:Choice>
            <mc:Fallback xmlns="">
              <p:sp>
                <p:nvSpPr>
                  <p:cNvPr id="16" name="文本框 15">
                    <a:extLst>
                      <a:ext uri="{FF2B5EF4-FFF2-40B4-BE49-F238E27FC236}">
                        <a16:creationId xmlns:a16="http://schemas.microsoft.com/office/drawing/2014/main" id="{8378EB18-3264-46D2-A2A9-22BD24AB7098}"/>
                      </a:ext>
                    </a:extLst>
                  </p:cNvPr>
                  <p:cNvSpPr txBox="1">
                    <a:spLocks noRot="1" noChangeAspect="1" noMove="1" noResize="1" noEditPoints="1" noAdjustHandles="1" noChangeArrowheads="1" noChangeShapeType="1" noTextEdit="1"/>
                  </p:cNvSpPr>
                  <p:nvPr/>
                </p:nvSpPr>
                <p:spPr>
                  <a:xfrm>
                    <a:off x="1973455" y="2647793"/>
                    <a:ext cx="660272" cy="461665"/>
                  </a:xfrm>
                  <a:prstGeom prst="rect">
                    <a:avLst/>
                  </a:prstGeom>
                  <a:blipFill>
                    <a:blip r:embed="rId10"/>
                    <a:stretch>
                      <a:fillRect b="-20000"/>
                    </a:stretch>
                  </a:blipFill>
                </p:spPr>
                <p:txBody>
                  <a:bodyPr/>
                  <a:lstStyle/>
                  <a:p>
                    <a:r>
                      <a:rPr lang="zh-CN" altLang="en-US">
                        <a:noFill/>
                      </a:rPr>
                      <a:t> </a:t>
                    </a:r>
                  </a:p>
                </p:txBody>
              </p:sp>
            </mc:Fallback>
          </mc:AlternateContent>
          <p:sp>
            <p:nvSpPr>
              <p:cNvPr id="18" name="矩形: 圆顶角 17">
                <a:extLst>
                  <a:ext uri="{FF2B5EF4-FFF2-40B4-BE49-F238E27FC236}">
                    <a16:creationId xmlns:a16="http://schemas.microsoft.com/office/drawing/2014/main" id="{9A6E3938-2294-4A10-83EC-762FD8CB477E}"/>
                  </a:ext>
                </a:extLst>
              </p:cNvPr>
              <p:cNvSpPr/>
              <p:nvPr/>
            </p:nvSpPr>
            <p:spPr>
              <a:xfrm>
                <a:off x="2658913" y="2621749"/>
                <a:ext cx="601903" cy="1087031"/>
              </a:xfrm>
              <a:prstGeom prst="round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93D62635-692C-48A9-8166-848ADD252671}"/>
                  </a:ext>
                </a:extLst>
              </p:cNvPr>
              <p:cNvSpPr/>
              <p:nvPr/>
            </p:nvSpPr>
            <p:spPr>
              <a:xfrm>
                <a:off x="2767135" y="2701593"/>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mc:AlternateContent xmlns:mc="http://schemas.openxmlformats.org/markup-compatibility/2006" xmlns:a14="http://schemas.microsoft.com/office/drawing/2010/main">
            <mc:Choice Requires="a14">
              <p:sp>
                <p:nvSpPr>
                  <p:cNvPr id="25" name="矩形 24">
                    <a:extLst>
                      <a:ext uri="{FF2B5EF4-FFF2-40B4-BE49-F238E27FC236}">
                        <a16:creationId xmlns:a16="http://schemas.microsoft.com/office/drawing/2014/main" id="{E2A93560-39BB-403F-8B38-A39E47FC8372}"/>
                      </a:ext>
                    </a:extLst>
                  </p:cNvPr>
                  <p:cNvSpPr/>
                  <p:nvPr/>
                </p:nvSpPr>
                <p:spPr>
                  <a:xfrm>
                    <a:off x="2767134" y="324300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2</m:t>
                          </m:r>
                        </m:oMath>
                      </m:oMathPara>
                    </a14:m>
                    <a:endParaRPr lang="en-US" altLang="zh-CN" sz="2400" b="0" dirty="0"/>
                  </a:p>
                </p:txBody>
              </p:sp>
            </mc:Choice>
            <mc:Fallback xmlns="">
              <p:sp>
                <p:nvSpPr>
                  <p:cNvPr id="25" name="矩形 24">
                    <a:extLst>
                      <a:ext uri="{FF2B5EF4-FFF2-40B4-BE49-F238E27FC236}">
                        <a16:creationId xmlns:a16="http://schemas.microsoft.com/office/drawing/2014/main" id="{E2A93560-39BB-403F-8B38-A39E47FC8372}"/>
                      </a:ext>
                    </a:extLst>
                  </p:cNvPr>
                  <p:cNvSpPr>
                    <a:spLocks noRot="1" noChangeAspect="1" noMove="1" noResize="1" noEditPoints="1" noAdjustHandles="1" noChangeArrowheads="1" noChangeShapeType="1" noTextEdit="1"/>
                  </p:cNvSpPr>
                  <p:nvPr/>
                </p:nvSpPr>
                <p:spPr>
                  <a:xfrm>
                    <a:off x="2767134" y="3243004"/>
                    <a:ext cx="399459" cy="376683"/>
                  </a:xfrm>
                  <a:prstGeom prst="rect">
                    <a:avLst/>
                  </a:prstGeom>
                  <a:blipFill>
                    <a:blip r:embed="rId11"/>
                    <a:stretch>
                      <a:fillRect l="-7463" b="-7813"/>
                    </a:stretch>
                  </a:blipFill>
                </p:spPr>
                <p:txBody>
                  <a:bodyPr/>
                  <a:lstStyle/>
                  <a:p>
                    <a:r>
                      <a:rPr lang="zh-CN" altLang="en-US">
                        <a:noFill/>
                      </a:rPr>
                      <a:t> </a:t>
                    </a:r>
                  </a:p>
                </p:txBody>
              </p:sp>
            </mc:Fallback>
          </mc:AlternateContent>
          <p:sp>
            <p:nvSpPr>
              <p:cNvPr id="26" name="矩形: 圆顶角 25">
                <a:extLst>
                  <a:ext uri="{FF2B5EF4-FFF2-40B4-BE49-F238E27FC236}">
                    <a16:creationId xmlns:a16="http://schemas.microsoft.com/office/drawing/2014/main" id="{69E50643-1A06-471D-B339-932D564A9048}"/>
                  </a:ext>
                </a:extLst>
              </p:cNvPr>
              <p:cNvSpPr/>
              <p:nvPr/>
            </p:nvSpPr>
            <p:spPr>
              <a:xfrm rot="10800000">
                <a:off x="2655792" y="3710011"/>
                <a:ext cx="601903" cy="1738432"/>
              </a:xfrm>
              <a:prstGeom prst="round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7" name="矩形 26">
                    <a:extLst>
                      <a:ext uri="{FF2B5EF4-FFF2-40B4-BE49-F238E27FC236}">
                        <a16:creationId xmlns:a16="http://schemas.microsoft.com/office/drawing/2014/main" id="{E868F182-76BB-473C-AF5A-F92141C2F320}"/>
                      </a:ext>
                    </a:extLst>
                  </p:cNvPr>
                  <p:cNvSpPr/>
                  <p:nvPr/>
                </p:nvSpPr>
                <p:spPr>
                  <a:xfrm>
                    <a:off x="2760136" y="378167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3</m:t>
                          </m:r>
                        </m:oMath>
                      </m:oMathPara>
                    </a14:m>
                    <a:endParaRPr lang="en-US" altLang="zh-CN" sz="2400" b="0" dirty="0"/>
                  </a:p>
                </p:txBody>
              </p:sp>
            </mc:Choice>
            <mc:Fallback xmlns="">
              <p:sp>
                <p:nvSpPr>
                  <p:cNvPr id="27" name="矩形 26">
                    <a:extLst>
                      <a:ext uri="{FF2B5EF4-FFF2-40B4-BE49-F238E27FC236}">
                        <a16:creationId xmlns:a16="http://schemas.microsoft.com/office/drawing/2014/main" id="{E868F182-76BB-473C-AF5A-F92141C2F320}"/>
                      </a:ext>
                    </a:extLst>
                  </p:cNvPr>
                  <p:cNvSpPr>
                    <a:spLocks noRot="1" noChangeAspect="1" noMove="1" noResize="1" noEditPoints="1" noAdjustHandles="1" noChangeArrowheads="1" noChangeShapeType="1" noTextEdit="1"/>
                  </p:cNvSpPr>
                  <p:nvPr/>
                </p:nvSpPr>
                <p:spPr>
                  <a:xfrm>
                    <a:off x="2760136" y="3781676"/>
                    <a:ext cx="399459" cy="376683"/>
                  </a:xfrm>
                  <a:prstGeom prst="rect">
                    <a:avLst/>
                  </a:prstGeom>
                  <a:blipFill>
                    <a:blip r:embed="rId12"/>
                    <a:stretch>
                      <a:fillRect l="-7463" b="-7937"/>
                    </a:stretch>
                  </a:blipFill>
                </p:spPr>
                <p:txBody>
                  <a:bodyPr/>
                  <a:lstStyle/>
                  <a:p>
                    <a:r>
                      <a:rPr lang="zh-CN" altLang="en-US">
                        <a:noFill/>
                      </a:rPr>
                      <a:t> </a:t>
                    </a:r>
                  </a:p>
                </p:txBody>
              </p:sp>
            </mc:Fallback>
          </mc:AlternateContent>
          <p:sp>
            <p:nvSpPr>
              <p:cNvPr id="28" name="文本框 27">
                <a:extLst>
                  <a:ext uri="{FF2B5EF4-FFF2-40B4-BE49-F238E27FC236}">
                    <a16:creationId xmlns:a16="http://schemas.microsoft.com/office/drawing/2014/main" id="{EE1365C7-82D6-4475-AEB2-515EE81A44BC}"/>
                  </a:ext>
                </a:extLst>
              </p:cNvPr>
              <p:cNvSpPr txBox="1"/>
              <p:nvPr/>
            </p:nvSpPr>
            <p:spPr>
              <a:xfrm rot="5400000">
                <a:off x="2574031" y="4700074"/>
                <a:ext cx="765425" cy="261610"/>
              </a:xfrm>
              <a:prstGeom prst="rect">
                <a:avLst/>
              </a:prstGeom>
              <a:noFill/>
            </p:spPr>
            <p:txBody>
              <a:bodyPr wrap="square" rtlCol="0">
                <a:spAutoFit/>
              </a:bodyPr>
              <a:lstStyle/>
              <a:p>
                <a:r>
                  <a:rPr lang="en-US" altLang="zh-CN" sz="1100" dirty="0">
                    <a:solidFill>
                      <a:schemeClr val="accent1"/>
                    </a:solidFill>
                  </a:rPr>
                  <a:t>● ● ● </a:t>
                </a:r>
                <a:endParaRPr lang="zh-CN" altLang="en-US" dirty="0">
                  <a:solidFill>
                    <a:schemeClr val="accent1"/>
                  </a:solidFill>
                </a:endParaRPr>
              </a:p>
            </p:txBody>
          </p:sp>
          <p:cxnSp>
            <p:nvCxnSpPr>
              <p:cNvPr id="31" name="直接箭头连接符 30">
                <a:extLst>
                  <a:ext uri="{FF2B5EF4-FFF2-40B4-BE49-F238E27FC236}">
                    <a16:creationId xmlns:a16="http://schemas.microsoft.com/office/drawing/2014/main" id="{CBABFB17-B13A-45DE-9A0F-3E863FA8F327}"/>
                  </a:ext>
                </a:extLst>
              </p:cNvPr>
              <p:cNvCxnSpPr>
                <a:cxnSpLocks/>
              </p:cNvCxnSpPr>
              <p:nvPr/>
            </p:nvCxnSpPr>
            <p:spPr>
              <a:xfrm>
                <a:off x="1756177" y="2713890"/>
                <a:ext cx="1026897" cy="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580CAE34-6DBA-47CE-818E-9EEC7B43F972}"/>
                  </a:ext>
                </a:extLst>
              </p:cNvPr>
              <p:cNvCxnSpPr>
                <a:cxnSpLocks/>
              </p:cNvCxnSpPr>
              <p:nvPr/>
            </p:nvCxnSpPr>
            <p:spPr>
              <a:xfrm flipV="1">
                <a:off x="1740237" y="3243004"/>
                <a:ext cx="1042837" cy="53629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741F0EFB-E827-4BBA-B48B-CFEC526AFF09}"/>
                  </a:ext>
                </a:extLst>
              </p:cNvPr>
              <p:cNvCxnSpPr>
                <a:cxnSpLocks/>
              </p:cNvCxnSpPr>
              <p:nvPr/>
            </p:nvCxnSpPr>
            <p:spPr>
              <a:xfrm flipV="1">
                <a:off x="1756177" y="3779295"/>
                <a:ext cx="1003959" cy="590666"/>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grpSp>
      </p:grpSp>
      <p:grpSp>
        <p:nvGrpSpPr>
          <p:cNvPr id="131" name="组合 130">
            <a:extLst>
              <a:ext uri="{FF2B5EF4-FFF2-40B4-BE49-F238E27FC236}">
                <a16:creationId xmlns:a16="http://schemas.microsoft.com/office/drawing/2014/main" id="{9ED8DC45-1EB6-4287-BF98-37DFEF882AD1}"/>
              </a:ext>
            </a:extLst>
          </p:cNvPr>
          <p:cNvGrpSpPr/>
          <p:nvPr/>
        </p:nvGrpSpPr>
        <p:grpSpPr>
          <a:xfrm>
            <a:off x="6575189" y="2633182"/>
            <a:ext cx="4568798" cy="3352082"/>
            <a:chOff x="6493568" y="2698118"/>
            <a:chExt cx="4568798" cy="3352082"/>
          </a:xfrm>
        </p:grpSpPr>
        <p:sp>
          <p:nvSpPr>
            <p:cNvPr id="68" name="矩形: 圆角 67">
              <a:extLst>
                <a:ext uri="{FF2B5EF4-FFF2-40B4-BE49-F238E27FC236}">
                  <a16:creationId xmlns:a16="http://schemas.microsoft.com/office/drawing/2014/main" id="{8DFAF8C4-2E89-436E-B193-21DFDE73DBC0}"/>
                </a:ext>
              </a:extLst>
            </p:cNvPr>
            <p:cNvSpPr/>
            <p:nvPr/>
          </p:nvSpPr>
          <p:spPr>
            <a:xfrm>
              <a:off x="8132902" y="3037142"/>
              <a:ext cx="654842" cy="301305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圆角 37">
              <a:extLst>
                <a:ext uri="{FF2B5EF4-FFF2-40B4-BE49-F238E27FC236}">
                  <a16:creationId xmlns:a16="http://schemas.microsoft.com/office/drawing/2014/main" id="{6D0BFCD1-614A-4861-81F9-42F550F282A7}"/>
                </a:ext>
              </a:extLst>
            </p:cNvPr>
            <p:cNvSpPr/>
            <p:nvPr/>
          </p:nvSpPr>
          <p:spPr>
            <a:xfrm>
              <a:off x="6747435" y="3048177"/>
              <a:ext cx="654842" cy="30020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a:extLst>
                <a:ext uri="{FF2B5EF4-FFF2-40B4-BE49-F238E27FC236}">
                  <a16:creationId xmlns:a16="http://schemas.microsoft.com/office/drawing/2014/main" id="{D5FF9BA5-AA0C-4D30-B6B6-B3975AFA6066}"/>
                </a:ext>
              </a:extLst>
            </p:cNvPr>
            <p:cNvSpPr/>
            <p:nvPr/>
          </p:nvSpPr>
          <p:spPr>
            <a:xfrm>
              <a:off x="6874360" y="314215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41" name="矩形 40">
              <a:extLst>
                <a:ext uri="{FF2B5EF4-FFF2-40B4-BE49-F238E27FC236}">
                  <a16:creationId xmlns:a16="http://schemas.microsoft.com/office/drawing/2014/main" id="{46235ED6-ED49-4687-A0F7-3AD1E87B8C46}"/>
                </a:ext>
              </a:extLst>
            </p:cNvPr>
            <p:cNvSpPr/>
            <p:nvPr/>
          </p:nvSpPr>
          <p:spPr>
            <a:xfrm>
              <a:off x="6874360" y="37225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sp>
          <p:nvSpPr>
            <p:cNvPr id="42" name="矩形 41">
              <a:extLst>
                <a:ext uri="{FF2B5EF4-FFF2-40B4-BE49-F238E27FC236}">
                  <a16:creationId xmlns:a16="http://schemas.microsoft.com/office/drawing/2014/main" id="{A1479E17-D347-4643-9D88-F693D3406DB9}"/>
                </a:ext>
              </a:extLst>
            </p:cNvPr>
            <p:cNvSpPr/>
            <p:nvPr/>
          </p:nvSpPr>
          <p:spPr>
            <a:xfrm>
              <a:off x="6874358" y="538673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5</a:t>
              </a:r>
            </a:p>
          </p:txBody>
        </p:sp>
        <p:sp>
          <p:nvSpPr>
            <p:cNvPr id="43" name="矩形 42">
              <a:extLst>
                <a:ext uri="{FF2B5EF4-FFF2-40B4-BE49-F238E27FC236}">
                  <a16:creationId xmlns:a16="http://schemas.microsoft.com/office/drawing/2014/main" id="{CC4F029B-EBA3-4BBE-89FA-C8E948FCCC23}"/>
                </a:ext>
              </a:extLst>
            </p:cNvPr>
            <p:cNvSpPr/>
            <p:nvPr/>
          </p:nvSpPr>
          <p:spPr>
            <a:xfrm>
              <a:off x="8260594" y="426870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3</a:t>
              </a:r>
            </a:p>
          </p:txBody>
        </p:sp>
        <p:sp>
          <p:nvSpPr>
            <p:cNvPr id="44" name="矩形 43">
              <a:extLst>
                <a:ext uri="{FF2B5EF4-FFF2-40B4-BE49-F238E27FC236}">
                  <a16:creationId xmlns:a16="http://schemas.microsoft.com/office/drawing/2014/main" id="{B7BC9747-16EC-4A6E-A5AC-EBE33620E3B7}"/>
                </a:ext>
              </a:extLst>
            </p:cNvPr>
            <p:cNvSpPr/>
            <p:nvPr/>
          </p:nvSpPr>
          <p:spPr>
            <a:xfrm>
              <a:off x="8262264" y="4864149"/>
              <a:ext cx="3994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4</a:t>
              </a:r>
            </a:p>
          </p:txBody>
        </p:sp>
        <p:cxnSp>
          <p:nvCxnSpPr>
            <p:cNvPr id="45" name="直接箭头连接符 44">
              <a:extLst>
                <a:ext uri="{FF2B5EF4-FFF2-40B4-BE49-F238E27FC236}">
                  <a16:creationId xmlns:a16="http://schemas.microsoft.com/office/drawing/2014/main" id="{6683F7E5-434C-46C7-B95A-C12647FB2555}"/>
                </a:ext>
              </a:extLst>
            </p:cNvPr>
            <p:cNvCxnSpPr>
              <a:cxnSpLocks/>
              <a:stCxn id="40" idx="2"/>
              <a:endCxn id="41" idx="0"/>
            </p:cNvCxnSpPr>
            <p:nvPr/>
          </p:nvCxnSpPr>
          <p:spPr>
            <a:xfrm>
              <a:off x="7074090" y="3518837"/>
              <a:ext cx="0" cy="20370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6" name="矩形 45">
              <a:extLst>
                <a:ext uri="{FF2B5EF4-FFF2-40B4-BE49-F238E27FC236}">
                  <a16:creationId xmlns:a16="http://schemas.microsoft.com/office/drawing/2014/main" id="{F938665C-817C-4ADD-8BB9-4B497D93F57E}"/>
                </a:ext>
              </a:extLst>
            </p:cNvPr>
            <p:cNvSpPr/>
            <p:nvPr/>
          </p:nvSpPr>
          <p:spPr>
            <a:xfrm>
              <a:off x="6874358" y="4270864"/>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47" name="矩形 46">
              <a:extLst>
                <a:ext uri="{FF2B5EF4-FFF2-40B4-BE49-F238E27FC236}">
                  <a16:creationId xmlns:a16="http://schemas.microsoft.com/office/drawing/2014/main" id="{B262B1F0-2E4F-4CD4-A453-834E41E91342}"/>
                </a:ext>
              </a:extLst>
            </p:cNvPr>
            <p:cNvSpPr/>
            <p:nvPr/>
          </p:nvSpPr>
          <p:spPr>
            <a:xfrm>
              <a:off x="6874358" y="4842930"/>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52" name="矩形 51">
              <a:extLst>
                <a:ext uri="{FF2B5EF4-FFF2-40B4-BE49-F238E27FC236}">
                  <a16:creationId xmlns:a16="http://schemas.microsoft.com/office/drawing/2014/main" id="{DD7890CE-0AA7-45D1-AE33-6177ABA93B6F}"/>
                </a:ext>
              </a:extLst>
            </p:cNvPr>
            <p:cNvSpPr/>
            <p:nvPr/>
          </p:nvSpPr>
          <p:spPr>
            <a:xfrm>
              <a:off x="8260594" y="3142153"/>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53" name="矩形 52">
              <a:extLst>
                <a:ext uri="{FF2B5EF4-FFF2-40B4-BE49-F238E27FC236}">
                  <a16:creationId xmlns:a16="http://schemas.microsoft.com/office/drawing/2014/main" id="{15EA7576-AFFD-4B98-BE31-0296AD7F25F0}"/>
                </a:ext>
              </a:extLst>
            </p:cNvPr>
            <p:cNvSpPr/>
            <p:nvPr/>
          </p:nvSpPr>
          <p:spPr>
            <a:xfrm>
              <a:off x="8273324" y="3722539"/>
              <a:ext cx="374000"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sp>
          <p:nvSpPr>
            <p:cNvPr id="54" name="矩形 53">
              <a:extLst>
                <a:ext uri="{FF2B5EF4-FFF2-40B4-BE49-F238E27FC236}">
                  <a16:creationId xmlns:a16="http://schemas.microsoft.com/office/drawing/2014/main" id="{97EB5953-FBAA-4B16-91A7-38EAD580E05F}"/>
                </a:ext>
              </a:extLst>
            </p:cNvPr>
            <p:cNvSpPr/>
            <p:nvPr/>
          </p:nvSpPr>
          <p:spPr>
            <a:xfrm>
              <a:off x="8260593" y="5401485"/>
              <a:ext cx="399459" cy="376683"/>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b="0" dirty="0"/>
            </a:p>
          </p:txBody>
        </p:sp>
        <p:cxnSp>
          <p:nvCxnSpPr>
            <p:cNvPr id="55" name="直接箭头连接符 54">
              <a:extLst>
                <a:ext uri="{FF2B5EF4-FFF2-40B4-BE49-F238E27FC236}">
                  <a16:creationId xmlns:a16="http://schemas.microsoft.com/office/drawing/2014/main" id="{EC08BAC1-77E5-4141-8927-7A425705C355}"/>
                </a:ext>
              </a:extLst>
            </p:cNvPr>
            <p:cNvCxnSpPr>
              <a:cxnSpLocks/>
              <a:stCxn id="41" idx="3"/>
              <a:endCxn id="43" idx="1"/>
            </p:cNvCxnSpPr>
            <p:nvPr/>
          </p:nvCxnSpPr>
          <p:spPr>
            <a:xfrm>
              <a:off x="7273819" y="3910881"/>
              <a:ext cx="986775" cy="546167"/>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直接箭头连接符 57">
              <a:extLst>
                <a:ext uri="{FF2B5EF4-FFF2-40B4-BE49-F238E27FC236}">
                  <a16:creationId xmlns:a16="http://schemas.microsoft.com/office/drawing/2014/main" id="{F3CC14AB-872A-4247-8949-3EFEA8CA79B7}"/>
                </a:ext>
              </a:extLst>
            </p:cNvPr>
            <p:cNvCxnSpPr>
              <a:cxnSpLocks/>
              <a:stCxn id="44" idx="1"/>
              <a:endCxn id="47" idx="3"/>
            </p:cNvCxnSpPr>
            <p:nvPr/>
          </p:nvCxnSpPr>
          <p:spPr>
            <a:xfrm flipH="1" flipV="1">
              <a:off x="7273817" y="5031272"/>
              <a:ext cx="988447" cy="17543"/>
            </a:xfrm>
            <a:prstGeom prst="straightConnector1">
              <a:avLst/>
            </a:prstGeom>
            <a:ln w="25400">
              <a:solidFill>
                <a:srgbClr val="FF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1" name="直接箭头连接符 60">
              <a:extLst>
                <a:ext uri="{FF2B5EF4-FFF2-40B4-BE49-F238E27FC236}">
                  <a16:creationId xmlns:a16="http://schemas.microsoft.com/office/drawing/2014/main" id="{91F767CB-3267-4394-A256-67F790BB77A8}"/>
                </a:ext>
              </a:extLst>
            </p:cNvPr>
            <p:cNvCxnSpPr>
              <a:cxnSpLocks/>
              <a:stCxn id="43" idx="2"/>
              <a:endCxn id="44" idx="0"/>
            </p:cNvCxnSpPr>
            <p:nvPr/>
          </p:nvCxnSpPr>
          <p:spPr>
            <a:xfrm>
              <a:off x="8460324" y="4645389"/>
              <a:ext cx="1670" cy="21876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9" name="直接箭头连接符 78">
              <a:extLst>
                <a:ext uri="{FF2B5EF4-FFF2-40B4-BE49-F238E27FC236}">
                  <a16:creationId xmlns:a16="http://schemas.microsoft.com/office/drawing/2014/main" id="{37410F52-86C6-4D27-A205-464242EC43BA}"/>
                </a:ext>
              </a:extLst>
            </p:cNvPr>
            <p:cNvCxnSpPr>
              <a:cxnSpLocks/>
              <a:stCxn id="41" idx="2"/>
              <a:endCxn id="46" idx="0"/>
            </p:cNvCxnSpPr>
            <p:nvPr/>
          </p:nvCxnSpPr>
          <p:spPr>
            <a:xfrm flipH="1">
              <a:off x="7074088" y="4099222"/>
              <a:ext cx="2" cy="17164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直接箭头连接符 81">
              <a:extLst>
                <a:ext uri="{FF2B5EF4-FFF2-40B4-BE49-F238E27FC236}">
                  <a16:creationId xmlns:a16="http://schemas.microsoft.com/office/drawing/2014/main" id="{844E2A97-089F-41EC-BBB0-5C7BF89C73C5}"/>
                </a:ext>
              </a:extLst>
            </p:cNvPr>
            <p:cNvCxnSpPr>
              <a:cxnSpLocks/>
              <a:stCxn id="46" idx="2"/>
              <a:endCxn id="47" idx="0"/>
            </p:cNvCxnSpPr>
            <p:nvPr/>
          </p:nvCxnSpPr>
          <p:spPr>
            <a:xfrm>
              <a:off x="7074088" y="4647547"/>
              <a:ext cx="0" cy="19538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6" name="直接箭头连接符 85">
              <a:extLst>
                <a:ext uri="{FF2B5EF4-FFF2-40B4-BE49-F238E27FC236}">
                  <a16:creationId xmlns:a16="http://schemas.microsoft.com/office/drawing/2014/main" id="{1A9BCC54-D586-4B46-881F-AA8EE30EC7BD}"/>
                </a:ext>
              </a:extLst>
            </p:cNvPr>
            <p:cNvCxnSpPr>
              <a:cxnSpLocks/>
              <a:stCxn id="47" idx="2"/>
              <a:endCxn id="42" idx="0"/>
            </p:cNvCxnSpPr>
            <p:nvPr/>
          </p:nvCxnSpPr>
          <p:spPr>
            <a:xfrm>
              <a:off x="7074088" y="5219613"/>
              <a:ext cx="0" cy="16712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0" name="直接箭头连接符 89">
              <a:extLst>
                <a:ext uri="{FF2B5EF4-FFF2-40B4-BE49-F238E27FC236}">
                  <a16:creationId xmlns:a16="http://schemas.microsoft.com/office/drawing/2014/main" id="{AA71FF19-9DE2-4442-8952-DF504A81D0BE}"/>
                </a:ext>
              </a:extLst>
            </p:cNvPr>
            <p:cNvCxnSpPr>
              <a:cxnSpLocks/>
              <a:stCxn id="42" idx="2"/>
            </p:cNvCxnSpPr>
            <p:nvPr/>
          </p:nvCxnSpPr>
          <p:spPr>
            <a:xfrm>
              <a:off x="7074088" y="5763419"/>
              <a:ext cx="0" cy="203256"/>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5" name="直接箭头连接符 94">
              <a:extLst>
                <a:ext uri="{FF2B5EF4-FFF2-40B4-BE49-F238E27FC236}">
                  <a16:creationId xmlns:a16="http://schemas.microsoft.com/office/drawing/2014/main" id="{0238E810-31C1-40E6-8A45-EA6FA5367173}"/>
                </a:ext>
              </a:extLst>
            </p:cNvPr>
            <p:cNvCxnSpPr>
              <a:cxnSpLocks/>
              <a:stCxn id="52" idx="2"/>
              <a:endCxn id="53" idx="0"/>
            </p:cNvCxnSpPr>
            <p:nvPr/>
          </p:nvCxnSpPr>
          <p:spPr>
            <a:xfrm>
              <a:off x="8460324" y="3518836"/>
              <a:ext cx="0" cy="20370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8" name="直接箭头连接符 97">
              <a:extLst>
                <a:ext uri="{FF2B5EF4-FFF2-40B4-BE49-F238E27FC236}">
                  <a16:creationId xmlns:a16="http://schemas.microsoft.com/office/drawing/2014/main" id="{C37CC76E-E9ED-47F3-959F-0C2BA76AACCC}"/>
                </a:ext>
              </a:extLst>
            </p:cNvPr>
            <p:cNvCxnSpPr>
              <a:cxnSpLocks/>
              <a:stCxn id="53" idx="2"/>
              <a:endCxn id="43" idx="0"/>
            </p:cNvCxnSpPr>
            <p:nvPr/>
          </p:nvCxnSpPr>
          <p:spPr>
            <a:xfrm>
              <a:off x="8460324" y="4099222"/>
              <a:ext cx="0" cy="169484"/>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4" name="直接箭头连接符 103">
              <a:extLst>
                <a:ext uri="{FF2B5EF4-FFF2-40B4-BE49-F238E27FC236}">
                  <a16:creationId xmlns:a16="http://schemas.microsoft.com/office/drawing/2014/main" id="{DFAB73B1-C236-4A6C-86E8-37AD8C7F636D}"/>
                </a:ext>
              </a:extLst>
            </p:cNvPr>
            <p:cNvCxnSpPr>
              <a:cxnSpLocks/>
              <a:stCxn id="44" idx="2"/>
              <a:endCxn id="54" idx="0"/>
            </p:cNvCxnSpPr>
            <p:nvPr/>
          </p:nvCxnSpPr>
          <p:spPr>
            <a:xfrm flipH="1">
              <a:off x="8460323" y="5233481"/>
              <a:ext cx="1671" cy="168004"/>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9" name="直接箭头连接符 108">
              <a:extLst>
                <a:ext uri="{FF2B5EF4-FFF2-40B4-BE49-F238E27FC236}">
                  <a16:creationId xmlns:a16="http://schemas.microsoft.com/office/drawing/2014/main" id="{59BD3391-E113-4BFD-9E8C-ED00CFAC9AD2}"/>
                </a:ext>
              </a:extLst>
            </p:cNvPr>
            <p:cNvCxnSpPr>
              <a:cxnSpLocks/>
              <a:stCxn id="54" idx="2"/>
            </p:cNvCxnSpPr>
            <p:nvPr/>
          </p:nvCxnSpPr>
          <p:spPr>
            <a:xfrm flipH="1">
              <a:off x="8459772" y="5778168"/>
              <a:ext cx="551" cy="211390"/>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3" name="文本框 112">
              <a:extLst>
                <a:ext uri="{FF2B5EF4-FFF2-40B4-BE49-F238E27FC236}">
                  <a16:creationId xmlns:a16="http://schemas.microsoft.com/office/drawing/2014/main" id="{85E187A4-C776-4E92-9A45-EBF5DD64D18E}"/>
                </a:ext>
              </a:extLst>
            </p:cNvPr>
            <p:cNvSpPr txBox="1"/>
            <p:nvPr/>
          </p:nvSpPr>
          <p:spPr>
            <a:xfrm rot="1722790">
              <a:off x="7455826" y="3863680"/>
              <a:ext cx="975554" cy="369332"/>
            </a:xfrm>
            <a:prstGeom prst="rect">
              <a:avLst/>
            </a:prstGeom>
            <a:noFill/>
          </p:spPr>
          <p:txBody>
            <a:bodyPr wrap="square" rtlCol="0">
              <a:spAutoFit/>
            </a:bodyPr>
            <a:lstStyle/>
            <a:p>
              <a:r>
                <a:rPr lang="en-US" altLang="zh-CN" b="1" dirty="0"/>
                <a:t>yield</a:t>
              </a:r>
            </a:p>
          </p:txBody>
        </p:sp>
        <p:sp>
          <p:nvSpPr>
            <p:cNvPr id="114" name="文本框 113">
              <a:extLst>
                <a:ext uri="{FF2B5EF4-FFF2-40B4-BE49-F238E27FC236}">
                  <a16:creationId xmlns:a16="http://schemas.microsoft.com/office/drawing/2014/main" id="{5FF4AA8A-7BE5-465B-AE40-2B9DF8AA6777}"/>
                </a:ext>
              </a:extLst>
            </p:cNvPr>
            <p:cNvSpPr txBox="1"/>
            <p:nvPr/>
          </p:nvSpPr>
          <p:spPr>
            <a:xfrm>
              <a:off x="7447248" y="4693506"/>
              <a:ext cx="975554" cy="369332"/>
            </a:xfrm>
            <a:prstGeom prst="rect">
              <a:avLst/>
            </a:prstGeom>
            <a:noFill/>
          </p:spPr>
          <p:txBody>
            <a:bodyPr wrap="square" rtlCol="0">
              <a:spAutoFit/>
            </a:bodyPr>
            <a:lstStyle/>
            <a:p>
              <a:r>
                <a:rPr lang="en-US" altLang="zh-CN" b="1" dirty="0"/>
                <a:t>yield</a:t>
              </a:r>
            </a:p>
          </p:txBody>
        </p:sp>
        <p:sp>
          <p:nvSpPr>
            <p:cNvPr id="115" name="文本框 114">
              <a:extLst>
                <a:ext uri="{FF2B5EF4-FFF2-40B4-BE49-F238E27FC236}">
                  <a16:creationId xmlns:a16="http://schemas.microsoft.com/office/drawing/2014/main" id="{51043896-EBE5-475D-BC59-03496578D239}"/>
                </a:ext>
              </a:extLst>
            </p:cNvPr>
            <p:cNvSpPr txBox="1"/>
            <p:nvPr/>
          </p:nvSpPr>
          <p:spPr>
            <a:xfrm>
              <a:off x="7866520" y="2698230"/>
              <a:ext cx="1186504" cy="369332"/>
            </a:xfrm>
            <a:prstGeom prst="rect">
              <a:avLst/>
            </a:prstGeom>
            <a:noFill/>
          </p:spPr>
          <p:txBody>
            <a:bodyPr wrap="square" rtlCol="0">
              <a:spAutoFit/>
            </a:bodyPr>
            <a:lstStyle/>
            <a:p>
              <a:r>
                <a:rPr lang="en-US" altLang="zh-CN" b="1" dirty="0"/>
                <a:t>Thread 2</a:t>
              </a:r>
            </a:p>
          </p:txBody>
        </p:sp>
        <p:sp>
          <p:nvSpPr>
            <p:cNvPr id="116" name="文本框 115">
              <a:extLst>
                <a:ext uri="{FF2B5EF4-FFF2-40B4-BE49-F238E27FC236}">
                  <a16:creationId xmlns:a16="http://schemas.microsoft.com/office/drawing/2014/main" id="{DDC19C9C-2545-4F1E-91D1-06D70E8030DC}"/>
                </a:ext>
              </a:extLst>
            </p:cNvPr>
            <p:cNvSpPr txBox="1"/>
            <p:nvPr/>
          </p:nvSpPr>
          <p:spPr>
            <a:xfrm>
              <a:off x="6493568" y="2698118"/>
              <a:ext cx="1186504" cy="369332"/>
            </a:xfrm>
            <a:prstGeom prst="rect">
              <a:avLst/>
            </a:prstGeom>
            <a:noFill/>
          </p:spPr>
          <p:txBody>
            <a:bodyPr wrap="square" rtlCol="0">
              <a:spAutoFit/>
            </a:bodyPr>
            <a:lstStyle/>
            <a:p>
              <a:r>
                <a:rPr lang="en-US" altLang="zh-CN" b="1" dirty="0"/>
                <a:t>Thread 1</a:t>
              </a:r>
            </a:p>
          </p:txBody>
        </p:sp>
        <p:sp>
          <p:nvSpPr>
            <p:cNvPr id="117" name="矩形: 圆角 116">
              <a:extLst>
                <a:ext uri="{FF2B5EF4-FFF2-40B4-BE49-F238E27FC236}">
                  <a16:creationId xmlns:a16="http://schemas.microsoft.com/office/drawing/2014/main" id="{B598DD06-1F84-4EDC-9612-BA2795CC916E}"/>
                </a:ext>
              </a:extLst>
            </p:cNvPr>
            <p:cNvSpPr/>
            <p:nvPr/>
          </p:nvSpPr>
          <p:spPr>
            <a:xfrm>
              <a:off x="9924660" y="3048177"/>
              <a:ext cx="654842" cy="300202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矩形 117">
              <a:extLst>
                <a:ext uri="{FF2B5EF4-FFF2-40B4-BE49-F238E27FC236}">
                  <a16:creationId xmlns:a16="http://schemas.microsoft.com/office/drawing/2014/main" id="{FF55A9B6-E5A1-4F21-BC9F-CEBF8D1EDED2}"/>
                </a:ext>
              </a:extLst>
            </p:cNvPr>
            <p:cNvSpPr/>
            <p:nvPr/>
          </p:nvSpPr>
          <p:spPr>
            <a:xfrm>
              <a:off x="10051585" y="3142154"/>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1</a:t>
              </a:r>
            </a:p>
          </p:txBody>
        </p:sp>
        <p:sp>
          <p:nvSpPr>
            <p:cNvPr id="119" name="矩形 118">
              <a:extLst>
                <a:ext uri="{FF2B5EF4-FFF2-40B4-BE49-F238E27FC236}">
                  <a16:creationId xmlns:a16="http://schemas.microsoft.com/office/drawing/2014/main" id="{FB5F98C7-B472-437F-B550-54C1A0FC2623}"/>
                </a:ext>
              </a:extLst>
            </p:cNvPr>
            <p:cNvSpPr/>
            <p:nvPr/>
          </p:nvSpPr>
          <p:spPr>
            <a:xfrm>
              <a:off x="10051585" y="3722539"/>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2</a:t>
              </a:r>
            </a:p>
          </p:txBody>
        </p:sp>
        <p:sp>
          <p:nvSpPr>
            <p:cNvPr id="120" name="矩形 119">
              <a:extLst>
                <a:ext uri="{FF2B5EF4-FFF2-40B4-BE49-F238E27FC236}">
                  <a16:creationId xmlns:a16="http://schemas.microsoft.com/office/drawing/2014/main" id="{8B658587-E871-4BA5-AA48-0B9886D0E658}"/>
                </a:ext>
              </a:extLst>
            </p:cNvPr>
            <p:cNvSpPr/>
            <p:nvPr/>
          </p:nvSpPr>
          <p:spPr>
            <a:xfrm>
              <a:off x="10051583" y="5386736"/>
              <a:ext cx="399459" cy="376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5</a:t>
              </a:r>
            </a:p>
          </p:txBody>
        </p:sp>
        <p:cxnSp>
          <p:nvCxnSpPr>
            <p:cNvPr id="121" name="直接箭头连接符 120">
              <a:extLst>
                <a:ext uri="{FF2B5EF4-FFF2-40B4-BE49-F238E27FC236}">
                  <a16:creationId xmlns:a16="http://schemas.microsoft.com/office/drawing/2014/main" id="{06FF3D47-1055-44B5-983F-3DC0E7AD3E5C}"/>
                </a:ext>
              </a:extLst>
            </p:cNvPr>
            <p:cNvCxnSpPr>
              <a:cxnSpLocks/>
              <a:stCxn id="118" idx="2"/>
              <a:endCxn id="119" idx="0"/>
            </p:cNvCxnSpPr>
            <p:nvPr/>
          </p:nvCxnSpPr>
          <p:spPr>
            <a:xfrm>
              <a:off x="10251315" y="3518837"/>
              <a:ext cx="0" cy="20370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22" name="矩形 121">
              <a:extLst>
                <a:ext uri="{FF2B5EF4-FFF2-40B4-BE49-F238E27FC236}">
                  <a16:creationId xmlns:a16="http://schemas.microsoft.com/office/drawing/2014/main" id="{1EAE5CB9-84F6-4B41-B116-F9A1408E0B36}"/>
                </a:ext>
              </a:extLst>
            </p:cNvPr>
            <p:cNvSpPr/>
            <p:nvPr/>
          </p:nvSpPr>
          <p:spPr>
            <a:xfrm>
              <a:off x="10051583" y="4270864"/>
              <a:ext cx="399459" cy="3766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3</a:t>
              </a:r>
            </a:p>
          </p:txBody>
        </p:sp>
        <p:sp>
          <p:nvSpPr>
            <p:cNvPr id="123" name="矩形 122">
              <a:extLst>
                <a:ext uri="{FF2B5EF4-FFF2-40B4-BE49-F238E27FC236}">
                  <a16:creationId xmlns:a16="http://schemas.microsoft.com/office/drawing/2014/main" id="{37AF17DF-3832-4791-8E42-EBFA620ABC9F}"/>
                </a:ext>
              </a:extLst>
            </p:cNvPr>
            <p:cNvSpPr/>
            <p:nvPr/>
          </p:nvSpPr>
          <p:spPr>
            <a:xfrm>
              <a:off x="10051583" y="4842930"/>
              <a:ext cx="399459" cy="37668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0" dirty="0"/>
                <a:t>4</a:t>
              </a:r>
            </a:p>
          </p:txBody>
        </p:sp>
        <p:cxnSp>
          <p:nvCxnSpPr>
            <p:cNvPr id="124" name="直接箭头连接符 123">
              <a:extLst>
                <a:ext uri="{FF2B5EF4-FFF2-40B4-BE49-F238E27FC236}">
                  <a16:creationId xmlns:a16="http://schemas.microsoft.com/office/drawing/2014/main" id="{FA785C68-49B0-4BE4-B072-0867401FAFA4}"/>
                </a:ext>
              </a:extLst>
            </p:cNvPr>
            <p:cNvCxnSpPr>
              <a:cxnSpLocks/>
              <a:stCxn id="119" idx="2"/>
              <a:endCxn id="122" idx="0"/>
            </p:cNvCxnSpPr>
            <p:nvPr/>
          </p:nvCxnSpPr>
          <p:spPr>
            <a:xfrm flipH="1">
              <a:off x="10251313" y="4099222"/>
              <a:ext cx="2" cy="171642"/>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5" name="直接箭头连接符 124">
              <a:extLst>
                <a:ext uri="{FF2B5EF4-FFF2-40B4-BE49-F238E27FC236}">
                  <a16:creationId xmlns:a16="http://schemas.microsoft.com/office/drawing/2014/main" id="{01518D98-0245-48BB-B63B-14581EC7D0D6}"/>
                </a:ext>
              </a:extLst>
            </p:cNvPr>
            <p:cNvCxnSpPr>
              <a:cxnSpLocks/>
              <a:stCxn id="122" idx="2"/>
              <a:endCxn id="123" idx="0"/>
            </p:cNvCxnSpPr>
            <p:nvPr/>
          </p:nvCxnSpPr>
          <p:spPr>
            <a:xfrm>
              <a:off x="10251313" y="4647547"/>
              <a:ext cx="0" cy="19538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6" name="直接箭头连接符 125">
              <a:extLst>
                <a:ext uri="{FF2B5EF4-FFF2-40B4-BE49-F238E27FC236}">
                  <a16:creationId xmlns:a16="http://schemas.microsoft.com/office/drawing/2014/main" id="{4ED24281-46B1-4BAD-A1F1-0928D2007F2F}"/>
                </a:ext>
              </a:extLst>
            </p:cNvPr>
            <p:cNvCxnSpPr>
              <a:cxnSpLocks/>
              <a:stCxn id="123" idx="2"/>
              <a:endCxn id="120" idx="0"/>
            </p:cNvCxnSpPr>
            <p:nvPr/>
          </p:nvCxnSpPr>
          <p:spPr>
            <a:xfrm>
              <a:off x="10251313" y="5219613"/>
              <a:ext cx="0" cy="167123"/>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7" name="直接箭头连接符 126">
              <a:extLst>
                <a:ext uri="{FF2B5EF4-FFF2-40B4-BE49-F238E27FC236}">
                  <a16:creationId xmlns:a16="http://schemas.microsoft.com/office/drawing/2014/main" id="{9FDF8D53-6F69-4CF9-A957-9F374E8E6529}"/>
                </a:ext>
              </a:extLst>
            </p:cNvPr>
            <p:cNvCxnSpPr>
              <a:cxnSpLocks/>
              <a:stCxn id="120" idx="2"/>
            </p:cNvCxnSpPr>
            <p:nvPr/>
          </p:nvCxnSpPr>
          <p:spPr>
            <a:xfrm>
              <a:off x="10251313" y="5763419"/>
              <a:ext cx="0" cy="203256"/>
            </a:xfrm>
            <a:prstGeom prst="straightConnector1">
              <a:avLst/>
            </a:prstGeom>
            <a:ln w="25400">
              <a:solidFill>
                <a:schemeClr val="bg2">
                  <a:lumMod val="1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28" name="文本框 127">
              <a:extLst>
                <a:ext uri="{FF2B5EF4-FFF2-40B4-BE49-F238E27FC236}">
                  <a16:creationId xmlns:a16="http://schemas.microsoft.com/office/drawing/2014/main" id="{7B0D1C4D-D7B8-4757-9702-5553FAC8C115}"/>
                </a:ext>
              </a:extLst>
            </p:cNvPr>
            <p:cNvSpPr txBox="1"/>
            <p:nvPr/>
          </p:nvSpPr>
          <p:spPr>
            <a:xfrm>
              <a:off x="8858708" y="4131811"/>
              <a:ext cx="1186504" cy="369332"/>
            </a:xfrm>
            <a:prstGeom prst="rect">
              <a:avLst/>
            </a:prstGeom>
            <a:noFill/>
          </p:spPr>
          <p:txBody>
            <a:bodyPr wrap="square" rtlCol="0">
              <a:spAutoFit/>
            </a:bodyPr>
            <a:lstStyle/>
            <a:p>
              <a:r>
                <a:rPr lang="en-US" altLang="zh-CN" b="1" dirty="0"/>
                <a:t>Linking</a:t>
              </a:r>
            </a:p>
          </p:txBody>
        </p:sp>
        <p:sp>
          <p:nvSpPr>
            <p:cNvPr id="129" name="箭头: 下 128">
              <a:extLst>
                <a:ext uri="{FF2B5EF4-FFF2-40B4-BE49-F238E27FC236}">
                  <a16:creationId xmlns:a16="http://schemas.microsoft.com/office/drawing/2014/main" id="{B45DC494-C972-4D7B-A10B-0E44CB0F2CCA}"/>
                </a:ext>
              </a:extLst>
            </p:cNvPr>
            <p:cNvSpPr/>
            <p:nvPr/>
          </p:nvSpPr>
          <p:spPr>
            <a:xfrm rot="16200000">
              <a:off x="9250852" y="4156899"/>
              <a:ext cx="273164" cy="88237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文本框 129">
              <a:extLst>
                <a:ext uri="{FF2B5EF4-FFF2-40B4-BE49-F238E27FC236}">
                  <a16:creationId xmlns:a16="http://schemas.microsoft.com/office/drawing/2014/main" id="{C0DDA8A2-B529-42FE-83E6-7A4398226C53}"/>
                </a:ext>
              </a:extLst>
            </p:cNvPr>
            <p:cNvSpPr txBox="1"/>
            <p:nvPr/>
          </p:nvSpPr>
          <p:spPr>
            <a:xfrm>
              <a:off x="9428762" y="2698118"/>
              <a:ext cx="1633604" cy="369332"/>
            </a:xfrm>
            <a:prstGeom prst="rect">
              <a:avLst/>
            </a:prstGeom>
            <a:noFill/>
          </p:spPr>
          <p:txBody>
            <a:bodyPr wrap="square" rtlCol="0">
              <a:spAutoFit/>
            </a:bodyPr>
            <a:lstStyle/>
            <a:p>
              <a:r>
                <a:rPr lang="en-US" altLang="zh-CN" b="1" dirty="0"/>
                <a:t>Threads {1,2}</a:t>
              </a:r>
            </a:p>
          </p:txBody>
        </p:sp>
      </p:grpSp>
    </p:spTree>
    <p:custDataLst>
      <p:tags r:id="rId1"/>
    </p:custDataLst>
    <p:extLst>
      <p:ext uri="{BB962C8B-B14F-4D97-AF65-F5344CB8AC3E}">
        <p14:creationId xmlns:p14="http://schemas.microsoft.com/office/powerpoint/2010/main" val="177888670"/>
      </p:ext>
    </p:extLst>
  </p:cSld>
  <p:clrMapOvr>
    <a:masterClrMapping/>
  </p:clrMapOvr>
  <mc:AlternateContent xmlns:mc="http://schemas.openxmlformats.org/markup-compatibility/2006" xmlns:p14="http://schemas.microsoft.com/office/powerpoint/2010/main">
    <mc:Choice Requires="p14">
      <p:transition p14:dur="10" advTm="68671"/>
    </mc:Choice>
    <mc:Fallback xmlns="">
      <p:transition advTm="686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0" presetClass="entr" presetSubtype="0" fill="hold" nodeType="withEffect">
                                  <p:stCondLst>
                                    <p:cond delay="0"/>
                                  </p:stCondLst>
                                  <p:childTnLst>
                                    <p:set>
                                      <p:cBhvr>
                                        <p:cTn id="26" dur="1" fill="hold">
                                          <p:stCondLst>
                                            <p:cond delay="0"/>
                                          </p:stCondLst>
                                        </p:cTn>
                                        <p:tgtEl>
                                          <p:spTgt spid="131"/>
                                        </p:tgtEl>
                                        <p:attrNameLst>
                                          <p:attrName>style.visibility</p:attrName>
                                        </p:attrNameLst>
                                      </p:cBhvr>
                                      <p:to>
                                        <p:strVal val="visible"/>
                                      </p:to>
                                    </p:set>
                                    <p:animEffect transition="in" filter="fade">
                                      <p:cBhvr>
                                        <p:cTn id="27"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F9BA1F62-9532-43A5-B477-9943CE22D667}"/>
              </a:ext>
            </a:extLst>
          </p:cNvPr>
          <p:cNvSpPr>
            <a:spLocks noGrp="1"/>
          </p:cNvSpPr>
          <p:nvPr>
            <p:ph type="sldNum" sz="quarter" idx="12"/>
          </p:nvPr>
        </p:nvSpPr>
        <p:spPr/>
        <p:txBody>
          <a:bodyPr/>
          <a:lstStyle/>
          <a:p>
            <a:fld id="{2D41EB45-D69C-409E-BB76-CE8D45961290}" type="slidenum">
              <a:rPr lang="zh-CN" altLang="en-US" smtClean="0"/>
              <a:pPr/>
              <a:t>6</a:t>
            </a:fld>
            <a:endParaRPr lang="zh-CN" altLang="en-US" dirty="0"/>
          </a:p>
        </p:txBody>
      </p:sp>
      <p:sp>
        <p:nvSpPr>
          <p:cNvPr id="7" name="标题 6">
            <a:extLst>
              <a:ext uri="{FF2B5EF4-FFF2-40B4-BE49-F238E27FC236}">
                <a16:creationId xmlns:a16="http://schemas.microsoft.com/office/drawing/2014/main" id="{374FAD3F-0B55-4DFF-B446-A86B96D5C5CC}"/>
              </a:ext>
            </a:extLst>
          </p:cNvPr>
          <p:cNvSpPr>
            <a:spLocks noGrp="1"/>
          </p:cNvSpPr>
          <p:nvPr>
            <p:ph type="title"/>
          </p:nvPr>
        </p:nvSpPr>
        <p:spPr/>
        <p:txBody>
          <a:bodyPr/>
          <a:lstStyle/>
          <a:p>
            <a:r>
              <a:rPr lang="en-US" altLang="zh-CN" dirty="0"/>
              <a:t>Big Picture</a:t>
            </a:r>
            <a:endParaRPr lang="zh-CN" altLang="en-US" dirty="0"/>
          </a:p>
        </p:txBody>
      </p:sp>
      <p:sp>
        <p:nvSpPr>
          <p:cNvPr id="5" name="标题 1">
            <a:extLst>
              <a:ext uri="{FF2B5EF4-FFF2-40B4-BE49-F238E27FC236}">
                <a16:creationId xmlns:a16="http://schemas.microsoft.com/office/drawing/2014/main" id="{4D0481AC-97F5-41A4-B86B-298C3CEEA6DB}"/>
              </a:ext>
            </a:extLst>
          </p:cNvPr>
          <p:cNvSpPr txBox="1">
            <a:spLocks/>
          </p:cNvSpPr>
          <p:nvPr/>
        </p:nvSpPr>
        <p:spPr>
          <a:xfrm>
            <a:off x="1173591" y="1469138"/>
            <a:ext cx="10515600" cy="782739"/>
          </a:xfrm>
          <a:prstGeom prst="rect">
            <a:avLst/>
          </a:prstGeom>
        </p:spPr>
        <p:txBody>
          <a:bodyPr/>
          <a:lstStyle>
            <a:lvl1pPr algn="l" defTabSz="914400" rtl="0" eaLnBrk="1" latinLnBrk="0" hangingPunct="1">
              <a:lnSpc>
                <a:spcPct val="90000"/>
              </a:lnSpc>
              <a:spcBef>
                <a:spcPct val="0"/>
              </a:spcBef>
              <a:buNone/>
              <a:defRPr sz="4400" kern="1200">
                <a:solidFill>
                  <a:schemeClr val="accent1">
                    <a:lumMod val="50000"/>
                  </a:schemeClr>
                </a:solidFill>
                <a:latin typeface="Arial" panose="020B0604020202020204" pitchFamily="34" charset="0"/>
                <a:ea typeface="+mj-ea"/>
                <a:cs typeface="Arial" panose="020B0604020202020204" pitchFamily="34" charset="0"/>
              </a:defRPr>
            </a:lvl1pPr>
          </a:lstStyle>
          <a:p>
            <a:pPr>
              <a:spcBef>
                <a:spcPts val="2400"/>
              </a:spcBef>
              <a:spcAft>
                <a:spcPts val="2400"/>
              </a:spcAft>
            </a:pPr>
            <a:r>
              <a:rPr lang="en-US" altLang="zh-CN" sz="3200" b="1" dirty="0">
                <a:solidFill>
                  <a:schemeClr val="tx1"/>
                </a:solidFill>
              </a:rPr>
              <a:t>Treatment of </a:t>
            </a:r>
            <a:r>
              <a:rPr lang="en-US" altLang="zh-CN" sz="3200" b="1" dirty="0">
                <a:solidFill>
                  <a:srgbClr val="FF0000"/>
                </a:solidFill>
              </a:rPr>
              <a:t>Named Resources</a:t>
            </a:r>
            <a:r>
              <a:rPr lang="en-US" altLang="zh-CN" sz="3200" b="1" dirty="0">
                <a:solidFill>
                  <a:schemeClr val="tx1"/>
                </a:solidFill>
              </a:rPr>
              <a:t> in </a:t>
            </a:r>
            <a:r>
              <a:rPr lang="en-US" altLang="zh-CN" sz="3200" b="1" dirty="0">
                <a:solidFill>
                  <a:srgbClr val="FF0000"/>
                </a:solidFill>
              </a:rPr>
              <a:t>Formal</a:t>
            </a:r>
            <a:r>
              <a:rPr lang="en-US" altLang="zh-CN" sz="3200" b="1" dirty="0">
                <a:solidFill>
                  <a:schemeClr val="tx1"/>
                </a:solidFill>
              </a:rPr>
              <a:t> </a:t>
            </a:r>
            <a:r>
              <a:rPr lang="en-US" altLang="zh-CN" sz="3200" b="1" dirty="0">
                <a:solidFill>
                  <a:srgbClr val="FF0000"/>
                </a:solidFill>
              </a:rPr>
              <a:t>Verification</a:t>
            </a:r>
          </a:p>
          <a:p>
            <a:pPr marL="742950" indent="-742950">
              <a:spcBef>
                <a:spcPts val="2400"/>
              </a:spcBef>
              <a:buAutoNum type="arabicPeriod"/>
            </a:pPr>
            <a:r>
              <a:rPr lang="en-US" altLang="zh-CN" sz="3600" dirty="0">
                <a:solidFill>
                  <a:schemeClr val="tx1"/>
                </a:solidFill>
              </a:rPr>
              <a:t>Is there a more flexible representation of memory space? </a:t>
            </a:r>
          </a:p>
          <a:p>
            <a:pPr marL="742950" indent="-742950">
              <a:spcBef>
                <a:spcPts val="3600"/>
              </a:spcBef>
              <a:buFont typeface="+mj-lt"/>
              <a:buAutoNum type="arabicPeriod"/>
            </a:pPr>
            <a:r>
              <a:rPr lang="en-US" altLang="zh-CN" sz="3600" dirty="0">
                <a:solidFill>
                  <a:schemeClr val="tx1"/>
                </a:solidFill>
              </a:rPr>
              <a:t>What benefits it brings to compiler verification?</a:t>
            </a:r>
          </a:p>
        </p:txBody>
      </p:sp>
    </p:spTree>
    <p:custDataLst>
      <p:tags r:id="rId1"/>
    </p:custDataLst>
    <p:extLst>
      <p:ext uri="{BB962C8B-B14F-4D97-AF65-F5344CB8AC3E}">
        <p14:creationId xmlns:p14="http://schemas.microsoft.com/office/powerpoint/2010/main" val="1480718057"/>
      </p:ext>
    </p:extLst>
  </p:cSld>
  <p:clrMapOvr>
    <a:masterClrMapping/>
  </p:clrMapOvr>
  <mc:AlternateContent xmlns:mc="http://schemas.openxmlformats.org/markup-compatibility/2006" xmlns:p14="http://schemas.microsoft.com/office/powerpoint/2010/main">
    <mc:Choice Requires="p14">
      <p:transition p14:dur="10" advTm="21372"/>
    </mc:Choice>
    <mc:Fallback xmlns="">
      <p:transition advTm="213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46A025-06FE-4FCB-ABC4-8B273A12ABBC}"/>
              </a:ext>
            </a:extLst>
          </p:cNvPr>
          <p:cNvSpPr>
            <a:spLocks noGrp="1"/>
          </p:cNvSpPr>
          <p:nvPr>
            <p:ph type="title"/>
          </p:nvPr>
        </p:nvSpPr>
        <p:spPr/>
        <p:txBody>
          <a:bodyPr/>
          <a:lstStyle/>
          <a:p>
            <a:r>
              <a:rPr lang="en-US" altLang="zh-CN" dirty="0"/>
              <a:t>Our Contributions</a:t>
            </a:r>
            <a:endParaRPr lang="zh-CN" altLang="en-US" dirty="0"/>
          </a:p>
        </p:txBody>
      </p:sp>
      <p:sp>
        <p:nvSpPr>
          <p:cNvPr id="3" name="内容占位符 2">
            <a:extLst>
              <a:ext uri="{FF2B5EF4-FFF2-40B4-BE49-F238E27FC236}">
                <a16:creationId xmlns:a16="http://schemas.microsoft.com/office/drawing/2014/main" id="{88649887-E012-43EC-A299-707974FE6A91}"/>
              </a:ext>
            </a:extLst>
          </p:cNvPr>
          <p:cNvSpPr>
            <a:spLocks noGrp="1"/>
          </p:cNvSpPr>
          <p:nvPr>
            <p:ph idx="1"/>
          </p:nvPr>
        </p:nvSpPr>
        <p:spPr/>
        <p:txBody>
          <a:bodyPr>
            <a:normAutofit/>
          </a:bodyPr>
          <a:lstStyle/>
          <a:p>
            <a:r>
              <a:rPr lang="en-US" altLang="zh-CN" b="1" dirty="0"/>
              <a:t>Nominal Memory Model: </a:t>
            </a:r>
            <a:r>
              <a:rPr lang="en-US" altLang="zh-CN" dirty="0"/>
              <a:t>Generalization of Block-Based Memory Model</a:t>
            </a:r>
          </a:p>
          <a:p>
            <a:pPr lvl="1"/>
            <a:r>
              <a:rPr lang="en-US" altLang="zh-CN" dirty="0"/>
              <a:t>Flexible representation of blocks based on nominal techniques</a:t>
            </a:r>
          </a:p>
          <a:p>
            <a:pPr lvl="1"/>
            <a:r>
              <a:rPr lang="en-US" altLang="zh-CN" dirty="0"/>
              <a:t>Eliminates unnecessary dependency and global constraints</a:t>
            </a:r>
          </a:p>
          <a:p>
            <a:pPr lvl="1"/>
            <a:r>
              <a:rPr lang="en-US" altLang="zh-CN" i="1" dirty="0"/>
              <a:t>Compatible with all existing mechanisms in BBMM</a:t>
            </a:r>
          </a:p>
          <a:p>
            <a:pPr lvl="1"/>
            <a:endParaRPr lang="en-US" altLang="zh-CN" b="1" dirty="0"/>
          </a:p>
          <a:p>
            <a:r>
              <a:rPr lang="en-US" altLang="zh-CN" b="1" dirty="0"/>
              <a:t>Nominal </a:t>
            </a:r>
            <a:r>
              <a:rPr lang="en-US" altLang="zh-CN" b="1" dirty="0" err="1"/>
              <a:t>CompCert</a:t>
            </a:r>
            <a:r>
              <a:rPr lang="en-US" altLang="zh-CN" b="1" dirty="0"/>
              <a:t>: </a:t>
            </a:r>
            <a:r>
              <a:rPr lang="en-US" altLang="zh-CN" dirty="0"/>
              <a:t>A General Framework for Verified Compilation of C</a:t>
            </a:r>
          </a:p>
          <a:p>
            <a:pPr lvl="1"/>
            <a:r>
              <a:rPr lang="en-US" altLang="zh-CN" dirty="0"/>
              <a:t>Proofs are abstracted over the interface of nominal memory model</a:t>
            </a:r>
          </a:p>
          <a:p>
            <a:pPr lvl="1"/>
            <a:r>
              <a:rPr lang="en-US" altLang="zh-CN" dirty="0"/>
              <a:t>Supports complex memory structures through instantiation</a:t>
            </a:r>
          </a:p>
          <a:p>
            <a:pPr lvl="1"/>
            <a:endParaRPr lang="en-US" altLang="zh-CN" dirty="0"/>
          </a:p>
          <a:p>
            <a:r>
              <a:rPr lang="en-US" altLang="zh-CN" b="1" dirty="0"/>
              <a:t>Application of Nominal </a:t>
            </a:r>
            <a:r>
              <a:rPr lang="en-US" altLang="zh-CN" b="1" dirty="0" err="1"/>
              <a:t>CompCert</a:t>
            </a:r>
            <a:endParaRPr lang="en-US" altLang="zh-CN" b="1" dirty="0"/>
          </a:p>
          <a:p>
            <a:pPr lvl="1"/>
            <a:r>
              <a:rPr lang="en-US" altLang="zh-CN" dirty="0"/>
              <a:t>Verified compilation with structured memory</a:t>
            </a:r>
          </a:p>
          <a:p>
            <a:pPr lvl="1"/>
            <a:r>
              <a:rPr lang="en-US" altLang="zh-CN" dirty="0"/>
              <a:t>Verified contextual compilation to multi-stack machines</a:t>
            </a:r>
          </a:p>
          <a:p>
            <a:pPr lvl="1"/>
            <a:endParaRPr lang="en-US" altLang="zh-CN" dirty="0"/>
          </a:p>
        </p:txBody>
      </p:sp>
      <p:sp>
        <p:nvSpPr>
          <p:cNvPr id="4" name="灯片编号占位符 3">
            <a:extLst>
              <a:ext uri="{FF2B5EF4-FFF2-40B4-BE49-F238E27FC236}">
                <a16:creationId xmlns:a16="http://schemas.microsoft.com/office/drawing/2014/main" id="{49A1658F-51CC-4D79-BD07-55F1E7DDA6CD}"/>
              </a:ext>
            </a:extLst>
          </p:cNvPr>
          <p:cNvSpPr>
            <a:spLocks noGrp="1"/>
          </p:cNvSpPr>
          <p:nvPr>
            <p:ph type="sldNum" sz="quarter" idx="12"/>
          </p:nvPr>
        </p:nvSpPr>
        <p:spPr/>
        <p:txBody>
          <a:bodyPr/>
          <a:lstStyle/>
          <a:p>
            <a:fld id="{2D41EB45-D69C-409E-BB76-CE8D45961290}" type="slidenum">
              <a:rPr lang="zh-CN" altLang="en-US" smtClean="0"/>
              <a:pPr/>
              <a:t>7</a:t>
            </a:fld>
            <a:endParaRPr lang="zh-CN" altLang="en-US" dirty="0"/>
          </a:p>
        </p:txBody>
      </p:sp>
    </p:spTree>
    <p:custDataLst>
      <p:tags r:id="rId1"/>
    </p:custDataLst>
    <p:extLst>
      <p:ext uri="{BB962C8B-B14F-4D97-AF65-F5344CB8AC3E}">
        <p14:creationId xmlns:p14="http://schemas.microsoft.com/office/powerpoint/2010/main" val="928321008"/>
      </p:ext>
    </p:extLst>
  </p:cSld>
  <p:clrMapOvr>
    <a:masterClrMapping/>
  </p:clrMapOvr>
  <mc:AlternateContent xmlns:mc="http://schemas.openxmlformats.org/markup-compatibility/2006" xmlns:p14="http://schemas.microsoft.com/office/powerpoint/2010/main">
    <mc:Choice Requires="p14">
      <p:transition p14:dur="10" advTm="65365"/>
    </mc:Choice>
    <mc:Fallback xmlns="">
      <p:transition advTm="653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55BE44-DF0D-4774-A73A-7B1D6C69F2ED}"/>
              </a:ext>
            </a:extLst>
          </p:cNvPr>
          <p:cNvSpPr>
            <a:spLocks noGrp="1"/>
          </p:cNvSpPr>
          <p:nvPr>
            <p:ph type="title"/>
          </p:nvPr>
        </p:nvSpPr>
        <p:spPr/>
        <p:txBody>
          <a:bodyPr>
            <a:normAutofit/>
          </a:bodyPr>
          <a:lstStyle/>
          <a:p>
            <a:r>
              <a:rPr lang="en-US" altLang="zh-CN" dirty="0"/>
              <a:t>Memory Representation with Nominal Names</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843F0272-CD73-4E88-8C76-321E7B093406}"/>
                  </a:ext>
                </a:extLst>
              </p:cNvPr>
              <p:cNvSpPr>
                <a:spLocks noGrp="1"/>
              </p:cNvSpPr>
              <p:nvPr>
                <p:ph idx="1"/>
              </p:nvPr>
            </p:nvSpPr>
            <p:spPr/>
            <p:txBody>
              <a:bodyPr>
                <a:normAutofit/>
              </a:bodyPr>
              <a:lstStyle/>
              <a:p>
                <a:r>
                  <a:rPr lang="en-US" altLang="zh-CN" b="1" dirty="0"/>
                  <a:t>Background: Nominal Techniques for Managing Named Objects</a:t>
                </a:r>
              </a:p>
              <a:p>
                <a:pPr lvl="1"/>
                <a:r>
                  <a:rPr lang="en-US" altLang="zh-CN" dirty="0"/>
                  <a:t>Names are represented as </a:t>
                </a:r>
                <a:r>
                  <a:rPr lang="en-US" altLang="zh-CN" dirty="0">
                    <a:solidFill>
                      <a:srgbClr val="FF0000"/>
                    </a:solidFill>
                  </a:rPr>
                  <a:t>atoms</a:t>
                </a:r>
                <a:r>
                  <a:rPr lang="en-US" altLang="zh-CN" dirty="0"/>
                  <a:t> in countably infinite sets</a:t>
                </a:r>
              </a:p>
              <a:p>
                <a:pPr lvl="1"/>
                <a:r>
                  <a:rPr lang="en-US" altLang="zh-CN" dirty="0"/>
                  <a:t>Renaming is described as </a:t>
                </a:r>
                <a:r>
                  <a:rPr lang="en-US" altLang="zh-CN" dirty="0">
                    <a:solidFill>
                      <a:srgbClr val="FF0000"/>
                    </a:solidFill>
                  </a:rPr>
                  <a:t>permutations</a:t>
                </a:r>
                <a:r>
                  <a:rPr lang="en-US" altLang="zh-CN" dirty="0"/>
                  <a:t> (bijection) on atoms</a:t>
                </a:r>
              </a:p>
              <a:p>
                <a:pPr lvl="1"/>
                <a:r>
                  <a:rPr lang="en-US" altLang="zh-CN" dirty="0"/>
                  <a:t>A set </a:t>
                </a:r>
                <a14:m>
                  <m:oMath xmlns:m="http://schemas.openxmlformats.org/officeDocument/2006/math">
                    <m:r>
                      <a:rPr lang="en-US" altLang="zh-CN" b="0" i="1" smtClean="0">
                        <a:latin typeface="Cambria Math" panose="02040503050406030204" pitchFamily="18" charset="0"/>
                      </a:rPr>
                      <m:t>𝐴</m:t>
                    </m:r>
                  </m:oMath>
                </a14:m>
                <a:r>
                  <a:rPr lang="en-US" altLang="zh-CN" dirty="0"/>
                  <a:t> of atoms </a:t>
                </a:r>
                <a:r>
                  <a:rPr lang="en-US" altLang="zh-CN" dirty="0">
                    <a:solidFill>
                      <a:srgbClr val="FF0000"/>
                    </a:solidFill>
                  </a:rPr>
                  <a:t>supports</a:t>
                </a:r>
                <a:r>
                  <a:rPr lang="en-US" altLang="zh-CN" dirty="0"/>
                  <a:t> an object </a:t>
                </a:r>
                <a14:m>
                  <m:oMath xmlns:m="http://schemas.openxmlformats.org/officeDocument/2006/math">
                    <m:r>
                      <a:rPr lang="en-US" altLang="zh-CN" b="0" i="1" smtClean="0">
                        <a:latin typeface="Cambria Math" panose="02040503050406030204" pitchFamily="18" charset="0"/>
                      </a:rPr>
                      <m:t>𝑥</m:t>
                    </m:r>
                  </m:oMath>
                </a14:m>
                <a:r>
                  <a:rPr lang="en-US" altLang="zh-CN" dirty="0"/>
                  <a:t> if</a:t>
                </a:r>
              </a:p>
              <a:p>
                <a:pPr lvl="1"/>
                <a:endParaRPr lang="en-US" altLang="zh-CN" dirty="0"/>
              </a:p>
              <a:p>
                <a:pPr marL="914400" lvl="2" indent="0">
                  <a:buNone/>
                </a:pPr>
                <a:endParaRPr lang="en-US" altLang="zh-CN" dirty="0"/>
              </a:p>
              <a:p>
                <a:pPr lvl="1"/>
                <a:r>
                  <a:rPr lang="en-US" altLang="zh-CN" dirty="0"/>
                  <a:t>A name </a:t>
                </a:r>
                <a14:m>
                  <m:oMath xmlns:m="http://schemas.openxmlformats.org/officeDocument/2006/math">
                    <m:r>
                      <a:rPr lang="en-US" altLang="zh-CN" b="0" i="1" smtClean="0">
                        <a:latin typeface="Cambria Math" panose="02040503050406030204" pitchFamily="18" charset="0"/>
                      </a:rPr>
                      <m:t>𝑎</m:t>
                    </m:r>
                  </m:oMath>
                </a14:m>
                <a:r>
                  <a:rPr lang="en-US" altLang="zh-CN" dirty="0"/>
                  <a:t> (atom) is </a:t>
                </a:r>
                <a:r>
                  <a:rPr lang="en-US" altLang="zh-CN" dirty="0">
                    <a:solidFill>
                      <a:srgbClr val="FF0000"/>
                    </a:solidFill>
                  </a:rPr>
                  <a:t>fresh</a:t>
                </a:r>
                <a:r>
                  <a:rPr lang="en-US" altLang="zh-CN" dirty="0"/>
                  <a:t> to </a:t>
                </a:r>
                <a14:m>
                  <m:oMath xmlns:m="http://schemas.openxmlformats.org/officeDocument/2006/math">
                    <m:r>
                      <a:rPr lang="en-US" altLang="zh-CN" b="0" i="1" smtClean="0">
                        <a:latin typeface="Cambria Math" panose="02040503050406030204" pitchFamily="18" charset="0"/>
                      </a:rPr>
                      <m:t>𝑥</m:t>
                    </m:r>
                  </m:oMath>
                </a14:m>
                <a:r>
                  <a:rPr lang="en-US" altLang="zh-CN" dirty="0"/>
                  <a:t> if </a:t>
                </a:r>
                <a14:m>
                  <m:oMath xmlns:m="http://schemas.openxmlformats.org/officeDocument/2006/math">
                    <m:r>
                      <a:rPr lang="en-US" altLang="zh-CN" i="1" smtClean="0">
                        <a:solidFill>
                          <a:schemeClr val="tx1"/>
                        </a:solidFill>
                        <a:latin typeface="Cambria Math" panose="02040503050406030204" pitchFamily="18" charset="0"/>
                      </a:rPr>
                      <m:t>𝑎</m:t>
                    </m:r>
                  </m:oMath>
                </a14:m>
                <a:r>
                  <a:rPr lang="en-US" altLang="zh-CN" dirty="0">
                    <a:solidFill>
                      <a:schemeClr val="tx1"/>
                    </a:solidFill>
                  </a:rPr>
                  <a:t> is not in some support </a:t>
                </a:r>
                <a14:m>
                  <m:oMath xmlns:m="http://schemas.openxmlformats.org/officeDocument/2006/math">
                    <m:r>
                      <a:rPr lang="en-US" altLang="zh-CN" i="1">
                        <a:solidFill>
                          <a:schemeClr val="tx1"/>
                        </a:solidFill>
                        <a:latin typeface="Cambria Math" panose="02040503050406030204" pitchFamily="18" charset="0"/>
                      </a:rPr>
                      <m:t>𝐴</m:t>
                    </m:r>
                  </m:oMath>
                </a14:m>
                <a:endParaRPr lang="en-US" altLang="zh-CN" dirty="0">
                  <a:solidFill>
                    <a:schemeClr val="tx1"/>
                  </a:solidFill>
                </a:endParaRPr>
              </a:p>
              <a:p>
                <a:r>
                  <a:rPr lang="en-US" altLang="zh-CN" b="1" dirty="0"/>
                  <a:t>Key Ideas:</a:t>
                </a:r>
              </a:p>
              <a:p>
                <a:pPr lvl="1"/>
                <a:r>
                  <a:rPr lang="en-US" altLang="zh-CN" dirty="0"/>
                  <a:t>Atoms to generalize block ids</a:t>
                </a:r>
              </a:p>
              <a:p>
                <a:pPr lvl="1"/>
                <a:r>
                  <a:rPr lang="en-US" altLang="zh-CN" dirty="0"/>
                  <a:t>Permutation is equivalent to (renaming-based) memory injection</a:t>
                </a:r>
              </a:p>
              <a:p>
                <a:pPr lvl="1"/>
                <a:r>
                  <a:rPr lang="en-US" altLang="zh-CN" dirty="0"/>
                  <a:t>Supports to generalize valid block ids</a:t>
                </a:r>
              </a:p>
              <a:p>
                <a:pPr lvl="1"/>
                <a:r>
                  <a:rPr lang="en-US" altLang="zh-CN" dirty="0"/>
                  <a:t>Freshness to generalize </a:t>
                </a:r>
                <a14:m>
                  <m:oMath xmlns:m="http://schemas.openxmlformats.org/officeDocument/2006/math">
                    <m:r>
                      <a:rPr lang="en-US" altLang="zh-CN" b="0" i="1" smtClean="0">
                        <a:latin typeface="Cambria Math" panose="02040503050406030204" pitchFamily="18" charset="0"/>
                      </a:rPr>
                      <m:t>𝑛𝑒𝑥𝑡𝑏𝑙𝑜𝑐𝑘</m:t>
                    </m:r>
                  </m:oMath>
                </a14:m>
                <a:endParaRPr lang="en-US" altLang="zh-CN" b="0" dirty="0"/>
              </a:p>
              <a:p>
                <a:pPr marL="457200" lvl="1" indent="0">
                  <a:buNone/>
                </a:pPr>
                <a:endParaRPr lang="en-US" altLang="zh-CN" dirty="0"/>
              </a:p>
              <a:p>
                <a:r>
                  <a:rPr lang="en-US" altLang="zh-CN" b="1" dirty="0"/>
                  <a:t>Note: </a:t>
                </a:r>
                <a:r>
                  <a:rPr lang="en-US" altLang="zh-CN" dirty="0"/>
                  <a:t>We do not yet exploit the analogy between permutation and injection</a:t>
                </a:r>
              </a:p>
            </p:txBody>
          </p:sp>
        </mc:Choice>
        <mc:Fallback xmlns="">
          <p:sp>
            <p:nvSpPr>
              <p:cNvPr id="3" name="内容占位符 2">
                <a:extLst>
                  <a:ext uri="{FF2B5EF4-FFF2-40B4-BE49-F238E27FC236}">
                    <a16:creationId xmlns:a16="http://schemas.microsoft.com/office/drawing/2014/main" id="{843F0272-CD73-4E88-8C76-321E7B093406}"/>
                  </a:ext>
                </a:extLst>
              </p:cNvPr>
              <p:cNvSpPr>
                <a:spLocks noGrp="1" noRot="1" noChangeAspect="1" noMove="1" noResize="1" noEditPoints="1" noAdjustHandles="1" noChangeArrowheads="1" noChangeShapeType="1" noTextEdit="1"/>
              </p:cNvSpPr>
              <p:nvPr>
                <p:ph idx="1"/>
              </p:nvPr>
            </p:nvSpPr>
            <p:spPr>
              <a:blipFill>
                <a:blip r:embed="rId6"/>
                <a:stretch>
                  <a:fillRect l="-812" t="-1572" r="-870" b="-2418"/>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9294D0AD-168C-48A5-AC87-A308CB84256E}"/>
              </a:ext>
            </a:extLst>
          </p:cNvPr>
          <p:cNvSpPr>
            <a:spLocks noGrp="1"/>
          </p:cNvSpPr>
          <p:nvPr>
            <p:ph type="sldNum" sz="quarter" idx="12"/>
          </p:nvPr>
        </p:nvSpPr>
        <p:spPr/>
        <p:txBody>
          <a:bodyPr/>
          <a:lstStyle/>
          <a:p>
            <a:fld id="{2D41EB45-D69C-409E-BB76-CE8D45961290}" type="slidenum">
              <a:rPr lang="zh-CN" altLang="en-US" smtClean="0"/>
              <a:pPr/>
              <a:t>8</a:t>
            </a:fld>
            <a:endParaRPr lang="zh-CN" altLang="en-US" dirty="0"/>
          </a:p>
        </p:txBody>
      </p:sp>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7FE0DC45-33A4-42EE-AA75-38445A94D3FE}"/>
                  </a:ext>
                </a:extLst>
              </p:cNvPr>
              <p:cNvSpPr txBox="1"/>
              <p:nvPr/>
            </p:nvSpPr>
            <p:spPr>
              <a:xfrm>
                <a:off x="1414615" y="2695065"/>
                <a:ext cx="9067802" cy="400110"/>
              </a:xfrm>
              <a:prstGeom prst="rect">
                <a:avLst/>
              </a:prstGeom>
              <a:noFill/>
            </p:spPr>
            <p:txBody>
              <a:bodyPr wrap="square">
                <a:spAutoFit/>
              </a:bodyPr>
              <a:lstStyle/>
              <a:p>
                <a:pPr lvl="1" algn="ctr"/>
                <a14:m>
                  <m:oMath xmlns:m="http://schemas.openxmlformats.org/officeDocument/2006/math">
                    <m:r>
                      <a:rPr lang="en-US" altLang="zh-CN" sz="2000" b="0" i="1" smtClean="0">
                        <a:latin typeface="Cambria Math" panose="02040503050406030204" pitchFamily="18" charset="0"/>
                      </a:rPr>
                      <m:t>∀ </m:t>
                    </m:r>
                    <m:r>
                      <a:rPr lang="en-US" altLang="zh-CN" sz="2000" b="0" i="1" smtClean="0">
                        <a:latin typeface="Cambria Math" panose="02040503050406030204" pitchFamily="18" charset="0"/>
                      </a:rPr>
                      <m:t>𝜋</m:t>
                    </m:r>
                    <m:r>
                      <a:rPr lang="en-US" altLang="zh-CN" sz="2000" b="0" i="1" smtClean="0">
                        <a:latin typeface="Cambria Math" panose="02040503050406030204" pitchFamily="18" charset="0"/>
                      </a:rPr>
                      <m:t>, </m:t>
                    </m:r>
                    <m:r>
                      <a:rPr lang="en-US" altLang="zh-CN" sz="2000" b="0" i="1" smtClean="0">
                        <a:latin typeface="Cambria Math" panose="02040503050406030204" pitchFamily="18" charset="0"/>
                      </a:rPr>
                      <m:t>𝜋</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𝑥</m:t>
                        </m:r>
                      </m:e>
                    </m:d>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𝑥</m:t>
                    </m:r>
                  </m:oMath>
                </a14:m>
                <a:r>
                  <a:rPr lang="en-US" altLang="zh-CN" sz="2000" dirty="0"/>
                  <a:t>   (</a:t>
                </a:r>
                <a14:m>
                  <m:oMath xmlns:m="http://schemas.openxmlformats.org/officeDocument/2006/math">
                    <m:r>
                      <a:rPr lang="en-US" altLang="zh-CN" sz="2000" i="1">
                        <a:latin typeface="Cambria Math" panose="02040503050406030204" pitchFamily="18" charset="0"/>
                      </a:rPr>
                      <m:t>𝜋</m:t>
                    </m:r>
                  </m:oMath>
                </a14:m>
                <a:r>
                  <a:rPr lang="en-US" altLang="zh-CN" sz="2000" dirty="0"/>
                  <a:t> denotes a permutation on atoms that is </a:t>
                </a:r>
                <a:r>
                  <a:rPr lang="en-US" altLang="zh-CN" sz="2000" dirty="0">
                    <a:solidFill>
                      <a:srgbClr val="FF0000"/>
                    </a:solidFill>
                  </a:rPr>
                  <a:t>identity for </a:t>
                </a:r>
                <a14:m>
                  <m:oMath xmlns:m="http://schemas.openxmlformats.org/officeDocument/2006/math">
                    <m:r>
                      <a:rPr lang="en-US" altLang="zh-CN" sz="2000" i="1">
                        <a:solidFill>
                          <a:srgbClr val="FF0000"/>
                        </a:solidFill>
                        <a:latin typeface="Cambria Math" panose="02040503050406030204" pitchFamily="18" charset="0"/>
                      </a:rPr>
                      <m:t>𝐴</m:t>
                    </m:r>
                  </m:oMath>
                </a14:m>
                <a:r>
                  <a:rPr lang="en-US" altLang="zh-CN" sz="2000" dirty="0"/>
                  <a:t>)  </a:t>
                </a:r>
              </a:p>
            </p:txBody>
          </p:sp>
        </mc:Choice>
        <mc:Fallback xmlns="">
          <p:sp>
            <p:nvSpPr>
              <p:cNvPr id="6" name="文本框 5">
                <a:extLst>
                  <a:ext uri="{FF2B5EF4-FFF2-40B4-BE49-F238E27FC236}">
                    <a16:creationId xmlns:a16="http://schemas.microsoft.com/office/drawing/2014/main" id="{7FE0DC45-33A4-42EE-AA75-38445A94D3FE}"/>
                  </a:ext>
                </a:extLst>
              </p:cNvPr>
              <p:cNvSpPr txBox="1">
                <a:spLocks noRot="1" noChangeAspect="1" noMove="1" noResize="1" noEditPoints="1" noAdjustHandles="1" noChangeArrowheads="1" noChangeShapeType="1" noTextEdit="1"/>
              </p:cNvSpPr>
              <p:nvPr/>
            </p:nvSpPr>
            <p:spPr>
              <a:xfrm>
                <a:off x="1414615" y="2695065"/>
                <a:ext cx="9067802" cy="400110"/>
              </a:xfrm>
              <a:prstGeom prst="rect">
                <a:avLst/>
              </a:prstGeom>
              <a:blipFill>
                <a:blip r:embed="rId7"/>
                <a:stretch>
                  <a:fillRect t="-6061" b="-27273"/>
                </a:stretch>
              </a:blipFill>
            </p:spPr>
            <p:txBody>
              <a:bodyPr/>
              <a:lstStyle/>
              <a:p>
                <a:r>
                  <a:rPr lang="zh-CN" altLang="en-US">
                    <a:noFill/>
                  </a:rPr>
                  <a:t> </a:t>
                </a:r>
              </a:p>
            </p:txBody>
          </p:sp>
        </mc:Fallback>
      </mc:AlternateContent>
    </p:spTree>
    <p:custDataLst>
      <p:tags r:id="rId1"/>
    </p:custDataLst>
    <p:extLst>
      <p:ext uri="{BB962C8B-B14F-4D97-AF65-F5344CB8AC3E}">
        <p14:creationId xmlns:p14="http://schemas.microsoft.com/office/powerpoint/2010/main" val="2530171387"/>
      </p:ext>
    </p:extLst>
  </p:cSld>
  <p:clrMapOvr>
    <a:masterClrMapping/>
  </p:clrMapOvr>
  <mc:AlternateContent xmlns:mc="http://schemas.openxmlformats.org/markup-compatibility/2006" xmlns:p14="http://schemas.microsoft.com/office/powerpoint/2010/main">
    <mc:Choice Requires="p14">
      <p:transition p14:dur="10" advTm="58547"/>
    </mc:Choice>
    <mc:Fallback xmlns="">
      <p:transition advTm="585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31C3FD92-3D65-4A93-AA25-3022E38BC26C}"/>
              </a:ext>
            </a:extLst>
          </p:cNvPr>
          <p:cNvSpPr>
            <a:spLocks noGrp="1"/>
          </p:cNvSpPr>
          <p:nvPr>
            <p:ph type="title"/>
          </p:nvPr>
        </p:nvSpPr>
        <p:spPr/>
        <p:txBody>
          <a:bodyPr/>
          <a:lstStyle/>
          <a:p>
            <a:r>
              <a:rPr lang="en-US" altLang="zh-CN" dirty="0"/>
              <a:t>Nominal Memory Model </a:t>
            </a:r>
            <a:endParaRPr lang="zh-CN" altLang="en-US" dirty="0"/>
          </a:p>
        </p:txBody>
      </p:sp>
      <p:sp>
        <p:nvSpPr>
          <p:cNvPr id="4" name="内容占位符 3">
            <a:extLst>
              <a:ext uri="{FF2B5EF4-FFF2-40B4-BE49-F238E27FC236}">
                <a16:creationId xmlns:a16="http://schemas.microsoft.com/office/drawing/2014/main" id="{595C57ED-D570-4534-8CA5-2E7623621C66}"/>
              </a:ext>
            </a:extLst>
          </p:cNvPr>
          <p:cNvSpPr>
            <a:spLocks noGrp="1"/>
          </p:cNvSpPr>
          <p:nvPr>
            <p:ph idx="1"/>
          </p:nvPr>
        </p:nvSpPr>
        <p:spPr/>
        <p:txBody>
          <a:bodyPr/>
          <a:lstStyle/>
          <a:p>
            <a:pPr marL="0" indent="0">
              <a:buNone/>
            </a:pPr>
            <a:r>
              <a:rPr lang="en-US" altLang="zh-CN" b="1" dirty="0"/>
              <a:t>An Abstraction of Block-Based Memory Model with a Nominal Interface</a:t>
            </a:r>
          </a:p>
        </p:txBody>
      </p:sp>
      <p:sp>
        <p:nvSpPr>
          <p:cNvPr id="2" name="灯片编号占位符 1">
            <a:extLst>
              <a:ext uri="{FF2B5EF4-FFF2-40B4-BE49-F238E27FC236}">
                <a16:creationId xmlns:a16="http://schemas.microsoft.com/office/drawing/2014/main" id="{54CD95E4-035E-4151-BD9E-E891BD72991B}"/>
              </a:ext>
            </a:extLst>
          </p:cNvPr>
          <p:cNvSpPr>
            <a:spLocks noGrp="1"/>
          </p:cNvSpPr>
          <p:nvPr>
            <p:ph type="sldNum" sz="quarter" idx="12"/>
          </p:nvPr>
        </p:nvSpPr>
        <p:spPr/>
        <p:txBody>
          <a:bodyPr/>
          <a:lstStyle/>
          <a:p>
            <a:fld id="{6D53BB01-5265-4DD5-A781-FF47A736D092}" type="slidenum">
              <a:rPr lang="zh-CN" altLang="en-US" smtClean="0"/>
              <a:t>9</a:t>
            </a:fld>
            <a:endParaRPr lang="zh-CN" altLang="en-US"/>
          </a:p>
        </p:txBody>
      </p:sp>
      <p:sp>
        <p:nvSpPr>
          <p:cNvPr id="6" name="文本框 5">
            <a:extLst>
              <a:ext uri="{FF2B5EF4-FFF2-40B4-BE49-F238E27FC236}">
                <a16:creationId xmlns:a16="http://schemas.microsoft.com/office/drawing/2014/main" id="{C322F841-E9CD-47FB-B005-A91B5D7FE5DD}"/>
              </a:ext>
            </a:extLst>
          </p:cNvPr>
          <p:cNvSpPr txBox="1"/>
          <p:nvPr/>
        </p:nvSpPr>
        <p:spPr>
          <a:xfrm>
            <a:off x="1321817" y="6048511"/>
            <a:ext cx="4562167" cy="369332"/>
          </a:xfrm>
          <a:prstGeom prst="rect">
            <a:avLst/>
          </a:prstGeom>
          <a:noFill/>
        </p:spPr>
        <p:txBody>
          <a:bodyPr wrap="square">
            <a:spAutoFit/>
          </a:bodyPr>
          <a:lstStyle/>
          <a:p>
            <a:r>
              <a:rPr lang="en-US" altLang="zh-CN" sz="1800" b="1" dirty="0">
                <a:solidFill>
                  <a:schemeClr val="accent1"/>
                </a:solidFill>
              </a:rPr>
              <a:t>Interface of the Nominal Memory Model</a:t>
            </a:r>
          </a:p>
        </p:txBody>
      </p:sp>
      <p:sp>
        <p:nvSpPr>
          <p:cNvPr id="8" name="文本框 7">
            <a:extLst>
              <a:ext uri="{FF2B5EF4-FFF2-40B4-BE49-F238E27FC236}">
                <a16:creationId xmlns:a16="http://schemas.microsoft.com/office/drawing/2014/main" id="{A0398A6A-D808-415B-BE0B-65D510CC5E8F}"/>
              </a:ext>
            </a:extLst>
          </p:cNvPr>
          <p:cNvSpPr txBox="1"/>
          <p:nvPr/>
        </p:nvSpPr>
        <p:spPr>
          <a:xfrm>
            <a:off x="7219057" y="6048511"/>
            <a:ext cx="3534697" cy="369332"/>
          </a:xfrm>
          <a:prstGeom prst="rect">
            <a:avLst/>
          </a:prstGeom>
          <a:noFill/>
        </p:spPr>
        <p:txBody>
          <a:bodyPr wrap="square">
            <a:spAutoFit/>
          </a:bodyPr>
          <a:lstStyle/>
          <a:p>
            <a:r>
              <a:rPr lang="en-US" altLang="zh-CN" sz="1800" b="1" dirty="0">
                <a:solidFill>
                  <a:schemeClr val="accent1"/>
                </a:solidFill>
              </a:rPr>
              <a:t>Block-Based Memory Model</a:t>
            </a:r>
          </a:p>
        </p:txBody>
      </p:sp>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4A1CB895-EBD3-40CC-A3E0-59F0F2ACC898}"/>
                  </a:ext>
                </a:extLst>
              </p:cNvPr>
              <p:cNvSpPr txBox="1"/>
              <p:nvPr/>
            </p:nvSpPr>
            <p:spPr>
              <a:xfrm>
                <a:off x="962967" y="1661063"/>
                <a:ext cx="5279868" cy="1477328"/>
              </a:xfrm>
              <a:prstGeom prst="rect">
                <a:avLst/>
              </a:prstGeom>
              <a:noFill/>
            </p:spPr>
            <p:txBody>
              <a:bodyPr wrap="square" rtlCol="0">
                <a:spAutoFit/>
              </a:bodyPr>
              <a:lstStyle/>
              <a:p>
                <a:r>
                  <a:rPr lang="en-US" altLang="zh-CN" dirty="0">
                    <a:solidFill>
                      <a:srgbClr val="7030A0"/>
                    </a:solidFill>
                    <a:latin typeface="Franklin Gothic Medium Cond" panose="020B0606030402020204" pitchFamily="34" charset="0"/>
                  </a:rPr>
                  <a:t>(* Block ADT *)</a:t>
                </a:r>
              </a:p>
              <a:p>
                <a:r>
                  <a:rPr lang="en-US" altLang="zh-CN" dirty="0">
                    <a:solidFill>
                      <a:srgbClr val="00B050"/>
                    </a:solidFill>
                    <a:latin typeface="Franklin Gothic Medium Cond" panose="020B0606030402020204" pitchFamily="34" charset="0"/>
                  </a:rPr>
                  <a:t>Module</a:t>
                </a:r>
                <a:r>
                  <a:rPr lang="en-US" altLang="zh-CN" dirty="0">
                    <a:latin typeface="Franklin Gothic Medium Cond" panose="020B0606030402020204" pitchFamily="34" charset="0"/>
                  </a:rPr>
                  <a:t> </a:t>
                </a:r>
                <a:r>
                  <a:rPr lang="en-US" altLang="zh-CN" dirty="0">
                    <a:solidFill>
                      <a:srgbClr val="0070C0"/>
                    </a:solidFill>
                    <a:latin typeface="Franklin Gothic Medium Cond" panose="020B0606030402020204" pitchFamily="34" charset="0"/>
                  </a:rPr>
                  <a:t>Type</a:t>
                </a:r>
                <a:r>
                  <a:rPr lang="en-US" altLang="zh-CN" dirty="0">
                    <a:latin typeface="Franklin Gothic Medium Cond" panose="020B0606030402020204" pitchFamily="34" charset="0"/>
                  </a:rPr>
                  <a:t> BLOCK.</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Parameter</a:t>
                </a:r>
                <a:r>
                  <a:rPr lang="en-US" altLang="zh-CN" dirty="0">
                    <a:latin typeface="Franklin Gothic Medium Cond" panose="020B0606030402020204" pitchFamily="34" charset="0"/>
                  </a:rPr>
                  <a:t> block : </a:t>
                </a:r>
                <a:r>
                  <a:rPr lang="en-US" altLang="zh-CN" dirty="0">
                    <a:solidFill>
                      <a:srgbClr val="0070C0"/>
                    </a:solidFill>
                    <a:latin typeface="Franklin Gothic Medium Cond" panose="020B0606030402020204" pitchFamily="34" charset="0"/>
                  </a:rPr>
                  <a:t>Type</a:t>
                </a:r>
                <a:r>
                  <a:rPr lang="en-US" altLang="zh-CN" dirty="0">
                    <a:latin typeface="Franklin Gothic Medium Cond" panose="020B0606030402020204" pitchFamily="34" charset="0"/>
                  </a:rPr>
                  <a:t>.</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Parameter</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eq_block</a:t>
                </a:r>
                <a:r>
                  <a:rPr lang="en-US" altLang="zh-CN" dirty="0">
                    <a:latin typeface="Franklin Gothic Medium Cond" panose="020B0606030402020204" pitchFamily="34" charset="0"/>
                  </a:rPr>
                  <a:t> : </a:t>
                </a:r>
                <a14:m>
                  <m:oMath xmlns:m="http://schemas.openxmlformats.org/officeDocument/2006/math">
                    <m:r>
                      <a:rPr lang="en-US" altLang="zh-CN">
                        <a:latin typeface="Cambria Math" panose="02040503050406030204" pitchFamily="18" charset="0"/>
                      </a:rPr>
                      <m:t>∀ </m:t>
                    </m:r>
                    <m:r>
                      <a:rPr lang="en-US" altLang="zh-CN">
                        <a:latin typeface="Cambria Math" panose="02040503050406030204" pitchFamily="18" charset="0"/>
                      </a:rPr>
                      <m:t>𝑥</m:t>
                    </m:r>
                    <m:r>
                      <a:rPr lang="en-US" altLang="zh-CN">
                        <a:latin typeface="Cambria Math" panose="02040503050406030204" pitchFamily="18" charset="0"/>
                      </a:rPr>
                      <m:t> </m:t>
                    </m:r>
                    <m:r>
                      <a:rPr lang="en-US" altLang="zh-CN">
                        <a:latin typeface="Cambria Math" panose="02040503050406030204" pitchFamily="18" charset="0"/>
                      </a:rPr>
                      <m:t>𝑦</m:t>
                    </m:r>
                  </m:oMath>
                </a14:m>
                <a:r>
                  <a:rPr lang="en-US" altLang="zh-CN" dirty="0">
                    <a:latin typeface="Franklin Gothic Medium Cond" panose="020B0606030402020204" pitchFamily="34" charset="0"/>
                  </a:rPr>
                  <a:t> : block</a:t>
                </a:r>
                <a14:m>
                  <m:oMath xmlns:m="http://schemas.openxmlformats.org/officeDocument/2006/math">
                    <m:r>
                      <a:rPr lang="en-US" altLang="zh-CN">
                        <a:latin typeface="Cambria Math" panose="02040503050406030204" pitchFamily="18" charset="0"/>
                      </a:rPr>
                      <m:t>, </m:t>
                    </m:r>
                    <m:d>
                      <m:dPr>
                        <m:begChr m:val="{"/>
                        <m:endChr m:val="}"/>
                        <m:ctrlPr>
                          <a:rPr lang="en-US" altLang="zh-CN" i="1">
                            <a:latin typeface="Cambria Math" panose="02040503050406030204" pitchFamily="18" charset="0"/>
                          </a:rPr>
                        </m:ctrlPr>
                      </m:dPr>
                      <m:e>
                        <m:r>
                          <a:rPr lang="en-US" altLang="zh-CN">
                            <a:latin typeface="Cambria Math" panose="02040503050406030204" pitchFamily="18" charset="0"/>
                          </a:rPr>
                          <m:t>𝑥</m:t>
                        </m:r>
                        <m:r>
                          <a:rPr lang="en-US" altLang="zh-CN">
                            <a:latin typeface="Cambria Math" panose="02040503050406030204" pitchFamily="18" charset="0"/>
                          </a:rPr>
                          <m:t>=</m:t>
                        </m:r>
                        <m:r>
                          <a:rPr lang="en-US" altLang="zh-CN">
                            <a:latin typeface="Cambria Math" panose="02040503050406030204" pitchFamily="18" charset="0"/>
                          </a:rPr>
                          <m:t>𝑦</m:t>
                        </m:r>
                      </m:e>
                    </m:d>
                    <m:r>
                      <a:rPr lang="en-US" altLang="zh-CN">
                        <a:latin typeface="Cambria Math" panose="02040503050406030204" pitchFamily="18" charset="0"/>
                      </a:rPr>
                      <m:t>+{</m:t>
                    </m:r>
                    <m:r>
                      <a:rPr lang="en-US" altLang="zh-CN">
                        <a:latin typeface="Cambria Math" panose="02040503050406030204" pitchFamily="18" charset="0"/>
                      </a:rPr>
                      <m:t>𝑥</m:t>
                    </m:r>
                    <m:r>
                      <a:rPr lang="en-US" altLang="zh-CN">
                        <a:latin typeface="Cambria Math" panose="02040503050406030204" pitchFamily="18" charset="0"/>
                      </a:rPr>
                      <m:t>≠</m:t>
                    </m:r>
                    <m:r>
                      <a:rPr lang="en-US" altLang="zh-CN">
                        <a:latin typeface="Cambria Math" panose="02040503050406030204" pitchFamily="18" charset="0"/>
                      </a:rPr>
                      <m:t>𝑦</m:t>
                    </m:r>
                    <m:r>
                      <a:rPr lang="en-US" altLang="zh-CN">
                        <a:latin typeface="Cambria Math" panose="02040503050406030204" pitchFamily="18" charset="0"/>
                      </a:rPr>
                      <m:t>}</m:t>
                    </m:r>
                  </m:oMath>
                </a14:m>
                <a:endParaRPr lang="en-US" altLang="zh-CN" dirty="0">
                  <a:latin typeface="Franklin Gothic Medium Cond" panose="020B0606030402020204" pitchFamily="34" charset="0"/>
                </a:endParaRPr>
              </a:p>
              <a:p>
                <a:r>
                  <a:rPr lang="en-US" altLang="zh-CN" dirty="0">
                    <a:solidFill>
                      <a:srgbClr val="00B050"/>
                    </a:solidFill>
                    <a:latin typeface="Franklin Gothic Medium Cond" panose="020B0606030402020204" pitchFamily="34" charset="0"/>
                  </a:rPr>
                  <a:t>End</a:t>
                </a:r>
                <a:r>
                  <a:rPr lang="en-US" altLang="zh-CN" dirty="0">
                    <a:latin typeface="Franklin Gothic Medium Cond" panose="020B0606030402020204" pitchFamily="34" charset="0"/>
                  </a:rPr>
                  <a:t> BLOCK.</a:t>
                </a:r>
              </a:p>
            </p:txBody>
          </p:sp>
        </mc:Choice>
        <mc:Fallback xmlns="">
          <p:sp>
            <p:nvSpPr>
              <p:cNvPr id="18" name="文本框 17">
                <a:extLst>
                  <a:ext uri="{FF2B5EF4-FFF2-40B4-BE49-F238E27FC236}">
                    <a16:creationId xmlns:a16="http://schemas.microsoft.com/office/drawing/2014/main" id="{4A1CB895-EBD3-40CC-A3E0-59F0F2ACC898}"/>
                  </a:ext>
                </a:extLst>
              </p:cNvPr>
              <p:cNvSpPr txBox="1">
                <a:spLocks noRot="1" noChangeAspect="1" noMove="1" noResize="1" noEditPoints="1" noAdjustHandles="1" noChangeArrowheads="1" noChangeShapeType="1" noTextEdit="1"/>
              </p:cNvSpPr>
              <p:nvPr/>
            </p:nvSpPr>
            <p:spPr>
              <a:xfrm>
                <a:off x="962967" y="1661063"/>
                <a:ext cx="5279868" cy="1477328"/>
              </a:xfrm>
              <a:prstGeom prst="rect">
                <a:avLst/>
              </a:prstGeom>
              <a:blipFill>
                <a:blip r:embed="rId6"/>
                <a:stretch>
                  <a:fillRect l="-1039" t="-2058" b="-53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a:extLst>
                  <a:ext uri="{FF2B5EF4-FFF2-40B4-BE49-F238E27FC236}">
                    <a16:creationId xmlns:a16="http://schemas.microsoft.com/office/drawing/2014/main" id="{15B16E5D-5902-4D59-8B29-2E585260C2BC}"/>
                  </a:ext>
                </a:extLst>
              </p:cNvPr>
              <p:cNvSpPr txBox="1"/>
              <p:nvPr/>
            </p:nvSpPr>
            <p:spPr>
              <a:xfrm>
                <a:off x="988550" y="3250428"/>
                <a:ext cx="5545015" cy="2862322"/>
              </a:xfrm>
              <a:prstGeom prst="rect">
                <a:avLst/>
              </a:prstGeom>
              <a:noFill/>
            </p:spPr>
            <p:txBody>
              <a:bodyPr wrap="square" rtlCol="0">
                <a:spAutoFit/>
              </a:bodyPr>
              <a:lstStyle/>
              <a:p>
                <a:r>
                  <a:rPr lang="en-US" altLang="zh-CN" dirty="0">
                    <a:solidFill>
                      <a:srgbClr val="7030A0"/>
                    </a:solidFill>
                    <a:latin typeface="Franklin Gothic Medium Cond" panose="020B0606030402020204" pitchFamily="34" charset="0"/>
                  </a:rPr>
                  <a:t>(* Support ADT *)</a:t>
                </a:r>
              </a:p>
              <a:p>
                <a:r>
                  <a:rPr lang="en-US" altLang="zh-CN" dirty="0">
                    <a:solidFill>
                      <a:srgbClr val="00B050"/>
                    </a:solidFill>
                    <a:latin typeface="Franklin Gothic Medium Cond" panose="020B0606030402020204" pitchFamily="34" charset="0"/>
                  </a:rPr>
                  <a:t>Module</a:t>
                </a:r>
                <a:r>
                  <a:rPr lang="en-US" altLang="zh-CN" dirty="0">
                    <a:latin typeface="Franklin Gothic Medium Cond" panose="020B0606030402020204" pitchFamily="34" charset="0"/>
                  </a:rPr>
                  <a:t> </a:t>
                </a:r>
                <a:r>
                  <a:rPr lang="en-US" altLang="zh-CN" dirty="0">
                    <a:solidFill>
                      <a:srgbClr val="0070C0"/>
                    </a:solidFill>
                    <a:latin typeface="Franklin Gothic Medium Cond" panose="020B0606030402020204" pitchFamily="34" charset="0"/>
                  </a:rPr>
                  <a:t>Type</a:t>
                </a:r>
                <a:r>
                  <a:rPr lang="en-US" altLang="zh-CN" dirty="0">
                    <a:latin typeface="Franklin Gothic Medium Cond" panose="020B0606030402020204" pitchFamily="34" charset="0"/>
                  </a:rPr>
                  <a:t> SUP.</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Parameter</a:t>
                </a:r>
                <a:r>
                  <a:rPr lang="en-US" altLang="zh-CN" dirty="0">
                    <a:latin typeface="Franklin Gothic Medium Cond" panose="020B0606030402020204" pitchFamily="34" charset="0"/>
                  </a:rPr>
                  <a:t> sup : </a:t>
                </a:r>
                <a:r>
                  <a:rPr lang="en-US" altLang="zh-CN" dirty="0">
                    <a:solidFill>
                      <a:srgbClr val="0070C0"/>
                    </a:solidFill>
                    <a:latin typeface="Franklin Gothic Medium Cond" panose="020B0606030402020204" pitchFamily="34" charset="0"/>
                  </a:rPr>
                  <a:t>Type</a:t>
                </a:r>
                <a:r>
                  <a:rPr lang="en-US" altLang="zh-CN" dirty="0">
                    <a:latin typeface="Franklin Gothic Medium Cond" panose="020B0606030402020204" pitchFamily="34" charset="0"/>
                  </a:rPr>
                  <a:t>.</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Parameter</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sup_empty</a:t>
                </a:r>
                <a:r>
                  <a:rPr lang="en-US" altLang="zh-CN" dirty="0">
                    <a:latin typeface="Franklin Gothic Medium Cond" panose="020B0606030402020204" pitchFamily="34" charset="0"/>
                  </a:rPr>
                  <a:t>: sup.                        </a:t>
                </a:r>
                <a:r>
                  <a:rPr lang="en-US" altLang="zh-CN" dirty="0">
                    <a:solidFill>
                      <a:srgbClr val="7030A0"/>
                    </a:solidFill>
                    <a:latin typeface="Franklin Gothic Medium Cond" panose="020B0606030402020204" pitchFamily="34" charset="0"/>
                  </a:rPr>
                  <a:t>(* Empty Support *)</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Parameter</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fresh_block</a:t>
                </a:r>
                <a:r>
                  <a:rPr lang="en-US" altLang="zh-CN" dirty="0">
                    <a:latin typeface="Franklin Gothic Medium Cond" panose="020B0606030402020204" pitchFamily="34" charset="0"/>
                  </a:rPr>
                  <a:t>: sup </a:t>
                </a:r>
                <a14:m>
                  <m:oMath xmlns:m="http://schemas.openxmlformats.org/officeDocument/2006/math">
                    <m:r>
                      <a:rPr lang="en-US" altLang="zh-CN" i="1" smtClean="0">
                        <a:latin typeface="Cambria Math" panose="02040503050406030204" pitchFamily="18" charset="0"/>
                      </a:rPr>
                      <m:t>→</m:t>
                    </m:r>
                  </m:oMath>
                </a14:m>
                <a:r>
                  <a:rPr lang="en-US" altLang="zh-CN" dirty="0">
                    <a:latin typeface="Franklin Gothic Medium Cond" panose="020B0606030402020204" pitchFamily="34" charset="0"/>
                  </a:rPr>
                  <a:t> block.     </a:t>
                </a:r>
                <a:r>
                  <a:rPr lang="en-US" altLang="zh-CN" dirty="0">
                    <a:solidFill>
                      <a:srgbClr val="7030A0"/>
                    </a:solidFill>
                    <a:latin typeface="Franklin Gothic Medium Cond" panose="020B0606030402020204" pitchFamily="34" charset="0"/>
                  </a:rPr>
                  <a:t>(* Fresh Block *)</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Parameter</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sup_incr</a:t>
                </a:r>
                <a:r>
                  <a:rPr lang="en-US" altLang="zh-CN" dirty="0">
                    <a:latin typeface="Franklin Gothic Medium Cond" panose="020B0606030402020204" pitchFamily="34" charset="0"/>
                  </a:rPr>
                  <a:t> : sup </a:t>
                </a:r>
                <a14:m>
                  <m:oMath xmlns:m="http://schemas.openxmlformats.org/officeDocument/2006/math">
                    <m:r>
                      <a:rPr lang="en-US" altLang="zh-CN" i="1" smtClean="0">
                        <a:latin typeface="Cambria Math" panose="02040503050406030204" pitchFamily="18" charset="0"/>
                      </a:rPr>
                      <m:t>→</m:t>
                    </m:r>
                  </m:oMath>
                </a14:m>
                <a:r>
                  <a:rPr lang="en-US" altLang="zh-CN" dirty="0">
                    <a:latin typeface="Franklin Gothic Medium Cond" panose="020B0606030402020204" pitchFamily="34" charset="0"/>
                  </a:rPr>
                  <a:t> sup.               </a:t>
                </a:r>
                <a:r>
                  <a:rPr lang="en-US" altLang="zh-CN" dirty="0">
                    <a:solidFill>
                      <a:srgbClr val="7030A0"/>
                    </a:solidFill>
                    <a:latin typeface="Franklin Gothic Medium Cond" panose="020B0606030402020204" pitchFamily="34" charset="0"/>
                  </a:rPr>
                  <a:t>(* Increase Support *)</a:t>
                </a:r>
              </a:p>
              <a:p>
                <a:r>
                  <a:rPr lang="en-US" altLang="zh-CN" dirty="0">
                    <a:solidFill>
                      <a:srgbClr val="7030A0"/>
                    </a:solidFill>
                    <a:latin typeface="Franklin Gothic Medium Cond" panose="020B0606030402020204" pitchFamily="34" charset="0"/>
                  </a:rPr>
                  <a:t> </a:t>
                </a:r>
                <a:r>
                  <a:rPr lang="en-US" altLang="zh-CN" dirty="0">
                    <a:latin typeface="Franklin Gothic Medium Cond" panose="020B0606030402020204" pitchFamily="34" charset="0"/>
                  </a:rPr>
                  <a:t>   </a:t>
                </a:r>
                <a:r>
                  <a:rPr lang="en-US" altLang="zh-CN" dirty="0">
                    <a:solidFill>
                      <a:srgbClr val="7030A0"/>
                    </a:solidFill>
                    <a:latin typeface="Franklin Gothic Medium Cond" panose="020B0606030402020204" pitchFamily="34" charset="0"/>
                  </a:rPr>
                  <a:t>(* Check Validity of Blocks*)</a:t>
                </a:r>
              </a:p>
              <a:p>
                <a:r>
                  <a:rPr lang="en-US" altLang="zh-CN" dirty="0">
                    <a:solidFill>
                      <a:srgbClr val="00B050"/>
                    </a:solidFill>
                    <a:latin typeface="Franklin Gothic Medium Cond" panose="020B0606030402020204" pitchFamily="34" charset="0"/>
                  </a:rPr>
                  <a:t>    Parameter</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valid_block</a:t>
                </a:r>
                <a:r>
                  <a:rPr lang="en-US" altLang="zh-CN" dirty="0">
                    <a:latin typeface="Franklin Gothic Medium Cond" panose="020B0606030402020204" pitchFamily="34" charset="0"/>
                  </a:rPr>
                  <a:t> : block </a:t>
                </a:r>
                <a14:m>
                  <m:oMath xmlns:m="http://schemas.openxmlformats.org/officeDocument/2006/math">
                    <m:r>
                      <a:rPr lang="en-US" altLang="zh-CN" i="1" smtClean="0">
                        <a:latin typeface="Cambria Math" panose="02040503050406030204" pitchFamily="18" charset="0"/>
                      </a:rPr>
                      <m:t>→</m:t>
                    </m:r>
                  </m:oMath>
                </a14:m>
                <a:r>
                  <a:rPr lang="en-US" altLang="zh-CN" dirty="0">
                    <a:latin typeface="Franklin Gothic Medium Cond" panose="020B0606030402020204" pitchFamily="34" charset="0"/>
                  </a:rPr>
                  <a:t> sup </a:t>
                </a:r>
                <a14:m>
                  <m:oMath xmlns:m="http://schemas.openxmlformats.org/officeDocument/2006/math">
                    <m:r>
                      <a:rPr lang="en-US" altLang="zh-CN" i="1">
                        <a:latin typeface="Cambria Math" panose="02040503050406030204" pitchFamily="18" charset="0"/>
                      </a:rPr>
                      <m:t>→</m:t>
                    </m:r>
                  </m:oMath>
                </a14:m>
                <a:r>
                  <a:rPr lang="en-US" altLang="zh-CN" dirty="0">
                    <a:latin typeface="Franklin Gothic Medium Cond" panose="020B0606030402020204" pitchFamily="34" charset="0"/>
                  </a:rPr>
                  <a:t> </a:t>
                </a:r>
                <a:r>
                  <a:rPr lang="en-US" altLang="zh-CN" dirty="0">
                    <a:solidFill>
                      <a:srgbClr val="0070C0"/>
                    </a:solidFill>
                    <a:latin typeface="Franklin Gothic Medium Cond" panose="020B0606030402020204" pitchFamily="34" charset="0"/>
                  </a:rPr>
                  <a:t>bool</a:t>
                </a:r>
                <a:r>
                  <a:rPr lang="en-US" altLang="zh-CN" dirty="0">
                    <a:latin typeface="Franklin Gothic Medium Cond" panose="020B0606030402020204" pitchFamily="34" charset="0"/>
                  </a:rPr>
                  <a:t>.</a:t>
                </a:r>
              </a:p>
              <a:p>
                <a:r>
                  <a:rPr lang="en-US" altLang="zh-CN" dirty="0">
                    <a:latin typeface="Franklin Gothic Medium Cond" panose="020B0606030402020204" pitchFamily="34" charset="0"/>
                  </a:rPr>
                  <a:t>    …</a:t>
                </a:r>
              </a:p>
              <a:p>
                <a:r>
                  <a:rPr lang="en-US" altLang="zh-CN" dirty="0">
                    <a:solidFill>
                      <a:srgbClr val="00B050"/>
                    </a:solidFill>
                    <a:latin typeface="Franklin Gothic Medium Cond" panose="020B0606030402020204" pitchFamily="34" charset="0"/>
                  </a:rPr>
                  <a:t>End</a:t>
                </a:r>
                <a:r>
                  <a:rPr lang="en-US" altLang="zh-CN" dirty="0">
                    <a:latin typeface="Franklin Gothic Medium Cond" panose="020B0606030402020204" pitchFamily="34" charset="0"/>
                  </a:rPr>
                  <a:t> SUP.</a:t>
                </a:r>
              </a:p>
            </p:txBody>
          </p:sp>
        </mc:Choice>
        <mc:Fallback xmlns="">
          <p:sp>
            <p:nvSpPr>
              <p:cNvPr id="19" name="文本框 18">
                <a:extLst>
                  <a:ext uri="{FF2B5EF4-FFF2-40B4-BE49-F238E27FC236}">
                    <a16:creationId xmlns:a16="http://schemas.microsoft.com/office/drawing/2014/main" id="{15B16E5D-5902-4D59-8B29-2E585260C2BC}"/>
                  </a:ext>
                </a:extLst>
              </p:cNvPr>
              <p:cNvSpPr txBox="1">
                <a:spLocks noRot="1" noChangeAspect="1" noMove="1" noResize="1" noEditPoints="1" noAdjustHandles="1" noChangeArrowheads="1" noChangeShapeType="1" noTextEdit="1"/>
              </p:cNvSpPr>
              <p:nvPr/>
            </p:nvSpPr>
            <p:spPr>
              <a:xfrm>
                <a:off x="988550" y="3250428"/>
                <a:ext cx="5545015" cy="2862322"/>
              </a:xfrm>
              <a:prstGeom prst="rect">
                <a:avLst/>
              </a:prstGeom>
              <a:blipFill>
                <a:blip r:embed="rId7"/>
                <a:stretch>
                  <a:fillRect l="-879" t="-1064" r="-1868" b="-2340"/>
                </a:stretch>
              </a:blipFill>
            </p:spPr>
            <p:txBody>
              <a:bodyPr/>
              <a:lstStyle/>
              <a:p>
                <a:r>
                  <a:rPr lang="zh-CN" altLang="en-US">
                    <a:noFill/>
                  </a:rPr>
                  <a:t> </a:t>
                </a:r>
              </a:p>
            </p:txBody>
          </p:sp>
        </mc:Fallback>
      </mc:AlternateContent>
      <p:sp>
        <p:nvSpPr>
          <p:cNvPr id="20" name="文本框 19">
            <a:extLst>
              <a:ext uri="{FF2B5EF4-FFF2-40B4-BE49-F238E27FC236}">
                <a16:creationId xmlns:a16="http://schemas.microsoft.com/office/drawing/2014/main" id="{048DD41A-0347-4317-8DAA-661120B8A099}"/>
              </a:ext>
            </a:extLst>
          </p:cNvPr>
          <p:cNvSpPr txBox="1"/>
          <p:nvPr/>
        </p:nvSpPr>
        <p:spPr>
          <a:xfrm>
            <a:off x="6636894" y="1661063"/>
            <a:ext cx="5279868" cy="1477328"/>
          </a:xfrm>
          <a:prstGeom prst="rect">
            <a:avLst/>
          </a:prstGeom>
          <a:noFill/>
        </p:spPr>
        <p:txBody>
          <a:bodyPr wrap="square" rtlCol="0">
            <a:spAutoFit/>
          </a:bodyPr>
          <a:lstStyle/>
          <a:p>
            <a:r>
              <a:rPr lang="en-US" altLang="zh-CN" dirty="0">
                <a:solidFill>
                  <a:srgbClr val="7030A0"/>
                </a:solidFill>
                <a:latin typeface="Franklin Gothic Medium Cond" panose="020B0606030402020204" pitchFamily="34" charset="0"/>
              </a:rPr>
              <a:t>(* Block ADT *)</a:t>
            </a:r>
          </a:p>
          <a:p>
            <a:r>
              <a:rPr lang="en-US" altLang="zh-CN" dirty="0">
                <a:solidFill>
                  <a:srgbClr val="00B050"/>
                </a:solidFill>
                <a:latin typeface="Franklin Gothic Medium Cond" panose="020B0606030402020204" pitchFamily="34" charset="0"/>
              </a:rPr>
              <a:t>Module</a:t>
            </a:r>
            <a:r>
              <a:rPr lang="en-US" altLang="zh-CN" dirty="0">
                <a:latin typeface="Franklin Gothic Medium Cond" panose="020B0606030402020204" pitchFamily="34" charset="0"/>
              </a:rPr>
              <a:t> Block &lt;: BLOCK.</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block := positive.</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eq_block</a:t>
            </a:r>
            <a:r>
              <a:rPr lang="en-US" altLang="zh-CN" dirty="0">
                <a:latin typeface="Franklin Gothic Medium Cond" panose="020B0606030402020204" pitchFamily="34" charset="0"/>
              </a:rPr>
              <a:t> := </a:t>
            </a:r>
            <a:r>
              <a:rPr lang="en-US" altLang="zh-CN" dirty="0" err="1">
                <a:latin typeface="Franklin Gothic Medium Cond" panose="020B0606030402020204" pitchFamily="34" charset="0"/>
              </a:rPr>
              <a:t>peq</a:t>
            </a:r>
            <a:r>
              <a:rPr lang="en-US" altLang="zh-CN" dirty="0">
                <a:latin typeface="Franklin Gothic Medium Cond" panose="020B0606030402020204" pitchFamily="34" charset="0"/>
              </a:rPr>
              <a:t>.</a:t>
            </a:r>
          </a:p>
          <a:p>
            <a:r>
              <a:rPr lang="en-US" altLang="zh-CN" dirty="0">
                <a:solidFill>
                  <a:srgbClr val="00B050"/>
                </a:solidFill>
                <a:latin typeface="Franklin Gothic Medium Cond" panose="020B0606030402020204" pitchFamily="34" charset="0"/>
              </a:rPr>
              <a:t>End</a:t>
            </a:r>
            <a:r>
              <a:rPr lang="en-US" altLang="zh-CN" dirty="0">
                <a:latin typeface="Franklin Gothic Medium Cond" panose="020B0606030402020204" pitchFamily="34" charset="0"/>
              </a:rPr>
              <a:t> Block.</a:t>
            </a:r>
          </a:p>
        </p:txBody>
      </p:sp>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5D17221D-1987-452B-ABD2-60A2B2ADF5B1}"/>
                  </a:ext>
                </a:extLst>
              </p:cNvPr>
              <p:cNvSpPr txBox="1"/>
              <p:nvPr/>
            </p:nvSpPr>
            <p:spPr>
              <a:xfrm>
                <a:off x="6636894" y="3250428"/>
                <a:ext cx="5279868" cy="2862322"/>
              </a:xfrm>
              <a:prstGeom prst="rect">
                <a:avLst/>
              </a:prstGeom>
              <a:noFill/>
            </p:spPr>
            <p:txBody>
              <a:bodyPr wrap="square" rtlCol="0">
                <a:spAutoFit/>
              </a:bodyPr>
              <a:lstStyle/>
              <a:p>
                <a:r>
                  <a:rPr lang="en-US" altLang="zh-CN" dirty="0">
                    <a:solidFill>
                      <a:srgbClr val="7030A0"/>
                    </a:solidFill>
                    <a:latin typeface="Franklin Gothic Medium Cond" panose="020B0606030402020204" pitchFamily="34" charset="0"/>
                  </a:rPr>
                  <a:t>(* Support ADT *)</a:t>
                </a:r>
              </a:p>
              <a:p>
                <a:r>
                  <a:rPr lang="en-US" altLang="zh-CN" dirty="0">
                    <a:solidFill>
                      <a:srgbClr val="00B050"/>
                    </a:solidFill>
                    <a:latin typeface="Franklin Gothic Medium Cond" panose="020B0606030402020204" pitchFamily="34" charset="0"/>
                  </a:rPr>
                  <a:t>Module</a:t>
                </a:r>
                <a:r>
                  <a:rPr lang="en-US" altLang="zh-CN" dirty="0">
                    <a:latin typeface="Franklin Gothic Medium Cond" panose="020B0606030402020204" pitchFamily="34" charset="0"/>
                  </a:rPr>
                  <a:t> Sup &lt;: SUP.</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sup := </a:t>
                </a:r>
                <a:r>
                  <a:rPr lang="en-US" altLang="zh-CN" dirty="0">
                    <a:solidFill>
                      <a:srgbClr val="0070C0"/>
                    </a:solidFill>
                    <a:latin typeface="Franklin Gothic Medium Cond" panose="020B0606030402020204" pitchFamily="34" charset="0"/>
                  </a:rPr>
                  <a:t>list</a:t>
                </a:r>
                <a:r>
                  <a:rPr lang="en-US" altLang="zh-CN" dirty="0">
                    <a:latin typeface="Franklin Gothic Medium Cond" panose="020B0606030402020204" pitchFamily="34" charset="0"/>
                  </a:rPr>
                  <a:t> block.</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sup_empty</a:t>
                </a:r>
                <a:r>
                  <a:rPr lang="en-US" altLang="zh-CN" dirty="0">
                    <a:latin typeface="Franklin Gothic Medium Cond" panose="020B0606030402020204" pitchFamily="34" charset="0"/>
                  </a:rPr>
                  <a:t> : sup = [].</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fresh_block</a:t>
                </a:r>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𝑠</m:t>
                    </m:r>
                  </m:oMath>
                </a14:m>
                <a:r>
                  <a:rPr lang="en-US" altLang="zh-CN" dirty="0">
                    <a:latin typeface="Franklin Gothic Medium Cond" panose="020B0606030402020204" pitchFamily="34" charset="0"/>
                  </a:rPr>
                  <a:t>: sup) := (max </a:t>
                </a:r>
                <a14:m>
                  <m:oMath xmlns:m="http://schemas.openxmlformats.org/officeDocument/2006/math">
                    <m:r>
                      <a:rPr lang="en-US" altLang="zh-CN" i="1">
                        <a:latin typeface="Cambria Math" panose="02040503050406030204" pitchFamily="18" charset="0"/>
                      </a:rPr>
                      <m:t>𝑠</m:t>
                    </m:r>
                  </m:oMath>
                </a14:m>
                <a:r>
                  <a:rPr lang="en-US" altLang="zh-CN" dirty="0">
                    <a:latin typeface="Franklin Gothic Medium Cond" panose="020B0606030402020204" pitchFamily="34" charset="0"/>
                  </a:rPr>
                  <a:t>) </a:t>
                </a:r>
                <a14:m>
                  <m:oMath xmlns:m="http://schemas.openxmlformats.org/officeDocument/2006/math">
                    <m:r>
                      <a:rPr lang="en-US" altLang="zh-CN" b="0" i="0" smtClean="0">
                        <a:latin typeface="Cambria Math" panose="02040503050406030204" pitchFamily="18" charset="0"/>
                      </a:rPr>
                      <m:t>+1</m:t>
                    </m:r>
                  </m:oMath>
                </a14:m>
                <a:r>
                  <a:rPr lang="en-US" altLang="zh-CN" dirty="0">
                    <a:latin typeface="Franklin Gothic Medium Cond" panose="020B0606030402020204" pitchFamily="34" charset="0"/>
                  </a:rPr>
                  <a:t>.</a:t>
                </a:r>
              </a:p>
              <a:p>
                <a:r>
                  <a:rPr lang="en-US" altLang="zh-CN" dirty="0">
                    <a:latin typeface="Franklin Gothic Medium Cond" panose="020B0606030402020204" pitchFamily="34" charset="0"/>
                  </a:rPr>
                  <a:t>    </a:t>
                </a:r>
                <a:r>
                  <a:rPr lang="en-US" altLang="zh-CN" dirty="0">
                    <a:solidFill>
                      <a:srgbClr val="00B050"/>
                    </a:solidFill>
                    <a:latin typeface="Franklin Gothic Medium Cond" panose="020B0606030402020204" pitchFamily="34" charset="0"/>
                  </a:rPr>
                  <a:t>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sup_incr</a:t>
                </a:r>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𝑠</m:t>
                    </m:r>
                  </m:oMath>
                </a14:m>
                <a:r>
                  <a:rPr lang="en-US" altLang="zh-CN" dirty="0">
                    <a:latin typeface="Franklin Gothic Medium Cond" panose="020B0606030402020204" pitchFamily="34" charset="0"/>
                  </a:rPr>
                  <a:t>: sup) := (</a:t>
                </a:r>
                <a:r>
                  <a:rPr lang="en-US" altLang="zh-CN" dirty="0" err="1">
                    <a:latin typeface="Franklin Gothic Medium Cond" panose="020B0606030402020204" pitchFamily="34" charset="0"/>
                  </a:rPr>
                  <a:t>fresh_block</a:t>
                </a:r>
                <a:r>
                  <a:rPr lang="en-US" altLang="zh-CN" dirty="0">
                    <a:latin typeface="Franklin Gothic Medium Cond" panose="020B0606030402020204" pitchFamily="34" charset="0"/>
                  </a:rPr>
                  <a:t> </a:t>
                </a:r>
                <a14:m>
                  <m:oMath xmlns:m="http://schemas.openxmlformats.org/officeDocument/2006/math">
                    <m:r>
                      <a:rPr lang="en-US" altLang="zh-CN" i="1">
                        <a:latin typeface="Cambria Math" panose="02040503050406030204" pitchFamily="18" charset="0"/>
                      </a:rPr>
                      <m:t>𝑠</m:t>
                    </m:r>
                  </m:oMath>
                </a14:m>
                <a:r>
                  <a:rPr lang="en-US" altLang="zh-CN" dirty="0">
                    <a:latin typeface="Franklin Gothic Medium Cond" panose="020B0606030402020204" pitchFamily="34" charset="0"/>
                  </a:rPr>
                  <a:t>) :: </a:t>
                </a:r>
                <a14:m>
                  <m:oMath xmlns:m="http://schemas.openxmlformats.org/officeDocument/2006/math">
                    <m:r>
                      <a:rPr lang="en-US" altLang="zh-CN" i="1">
                        <a:latin typeface="Cambria Math" panose="02040503050406030204" pitchFamily="18" charset="0"/>
                      </a:rPr>
                      <m:t>𝑠</m:t>
                    </m:r>
                  </m:oMath>
                </a14:m>
                <a:r>
                  <a:rPr lang="en-US" altLang="zh-CN" dirty="0">
                    <a:latin typeface="Franklin Gothic Medium Cond" panose="020B0606030402020204" pitchFamily="34" charset="0"/>
                  </a:rPr>
                  <a:t>.</a:t>
                </a:r>
              </a:p>
              <a:p>
                <a:r>
                  <a:rPr lang="en-US" altLang="zh-CN" dirty="0">
                    <a:latin typeface="Franklin Gothic Medium Cond" panose="020B0606030402020204" pitchFamily="34" charset="0"/>
                  </a:rPr>
                  <a:t>    </a:t>
                </a:r>
                <a:r>
                  <a:rPr lang="en-US" altLang="zh-CN" dirty="0">
                    <a:solidFill>
                      <a:srgbClr val="7030A0"/>
                    </a:solidFill>
                    <a:latin typeface="Franklin Gothic Medium Cond" panose="020B0606030402020204" pitchFamily="34" charset="0"/>
                  </a:rPr>
                  <a:t>(* Check Validity of Blocks*)</a:t>
                </a:r>
              </a:p>
              <a:p>
                <a:r>
                  <a:rPr lang="en-US" altLang="zh-CN" dirty="0">
                    <a:solidFill>
                      <a:srgbClr val="00B050"/>
                    </a:solidFill>
                    <a:latin typeface="Franklin Gothic Medium Cond" panose="020B0606030402020204" pitchFamily="34" charset="0"/>
                  </a:rPr>
                  <a:t>    Definition</a:t>
                </a:r>
                <a:r>
                  <a:rPr lang="en-US" altLang="zh-CN" dirty="0">
                    <a:latin typeface="Franklin Gothic Medium Cond" panose="020B0606030402020204" pitchFamily="34" charset="0"/>
                  </a:rPr>
                  <a:t> </a:t>
                </a:r>
                <a:r>
                  <a:rPr lang="en-US" altLang="zh-CN" dirty="0" err="1">
                    <a:latin typeface="Franklin Gothic Medium Cond" panose="020B0606030402020204" pitchFamily="34" charset="0"/>
                  </a:rPr>
                  <a:t>valid_block</a:t>
                </a:r>
                <a:r>
                  <a:rPr lang="en-US" altLang="zh-CN" dirty="0">
                    <a:latin typeface="Franklin Gothic Medium Cond" panose="020B0606030402020204" pitchFamily="34" charset="0"/>
                  </a:rPr>
                  <a:t> (</a:t>
                </a:r>
                <a14:m>
                  <m:oMath xmlns:m="http://schemas.openxmlformats.org/officeDocument/2006/math">
                    <m:r>
                      <a:rPr lang="en-US" altLang="zh-CN" b="0" i="1" smtClean="0">
                        <a:latin typeface="Cambria Math" panose="02040503050406030204" pitchFamily="18" charset="0"/>
                      </a:rPr>
                      <m:t>𝑏</m:t>
                    </m:r>
                  </m:oMath>
                </a14:m>
                <a:r>
                  <a:rPr lang="en-US" altLang="zh-CN" dirty="0">
                    <a:latin typeface="Franklin Gothic Medium Cond" panose="020B0606030402020204" pitchFamily="34" charset="0"/>
                  </a:rPr>
                  <a:t>: sup) (</a:t>
                </a:r>
                <a14:m>
                  <m:oMath xmlns:m="http://schemas.openxmlformats.org/officeDocument/2006/math">
                    <m:r>
                      <a:rPr lang="en-US" altLang="zh-CN" i="1">
                        <a:latin typeface="Cambria Math" panose="02040503050406030204" pitchFamily="18" charset="0"/>
                      </a:rPr>
                      <m:t>𝑠</m:t>
                    </m:r>
                  </m:oMath>
                </a14:m>
                <a:r>
                  <a:rPr lang="en-US" altLang="zh-CN" dirty="0">
                    <a:latin typeface="Franklin Gothic Medium Cond" panose="020B0606030402020204" pitchFamily="34" charset="0"/>
                  </a:rPr>
                  <a:t>: sup) := </a:t>
                </a:r>
                <a14:m>
                  <m:oMath xmlns:m="http://schemas.openxmlformats.org/officeDocument/2006/math">
                    <m:r>
                      <a:rPr lang="en-US" altLang="zh-CN" b="0" i="1" smtClean="0">
                        <a:latin typeface="Cambria Math" panose="02040503050406030204" pitchFamily="18" charset="0"/>
                      </a:rPr>
                      <m:t>𝑏</m:t>
                    </m:r>
                    <m:r>
                      <a:rPr lang="en-US" altLang="zh-CN" b="0" i="1" smtClean="0">
                        <a:latin typeface="Cambria Math" panose="02040503050406030204" pitchFamily="18" charset="0"/>
                      </a:rPr>
                      <m:t>∈</m:t>
                    </m:r>
                    <m:r>
                      <a:rPr lang="en-US" altLang="zh-CN" b="0" i="1" smtClean="0">
                        <a:latin typeface="Cambria Math" panose="02040503050406030204" pitchFamily="18" charset="0"/>
                      </a:rPr>
                      <m:t>𝑠</m:t>
                    </m:r>
                  </m:oMath>
                </a14:m>
                <a:r>
                  <a:rPr lang="en-US" altLang="zh-CN" dirty="0">
                    <a:latin typeface="Franklin Gothic Medium Cond" panose="020B0606030402020204" pitchFamily="34" charset="0"/>
                  </a:rPr>
                  <a:t>. </a:t>
                </a:r>
              </a:p>
              <a:p>
                <a:r>
                  <a:rPr lang="en-US" altLang="zh-CN" dirty="0">
                    <a:latin typeface="Franklin Gothic Medium Cond" panose="020B0606030402020204" pitchFamily="34" charset="0"/>
                  </a:rPr>
                  <a:t>    … </a:t>
                </a:r>
              </a:p>
              <a:p>
                <a:r>
                  <a:rPr lang="en-US" altLang="zh-CN" dirty="0">
                    <a:solidFill>
                      <a:srgbClr val="00B050"/>
                    </a:solidFill>
                    <a:latin typeface="Franklin Gothic Medium Cond" panose="020B0606030402020204" pitchFamily="34" charset="0"/>
                  </a:rPr>
                  <a:t>End</a:t>
                </a:r>
                <a:r>
                  <a:rPr lang="en-US" altLang="zh-CN" dirty="0">
                    <a:latin typeface="Franklin Gothic Medium Cond" panose="020B0606030402020204" pitchFamily="34" charset="0"/>
                  </a:rPr>
                  <a:t> Sup.</a:t>
                </a:r>
              </a:p>
            </p:txBody>
          </p:sp>
        </mc:Choice>
        <mc:Fallback xmlns="">
          <p:sp>
            <p:nvSpPr>
              <p:cNvPr id="21" name="文本框 20">
                <a:extLst>
                  <a:ext uri="{FF2B5EF4-FFF2-40B4-BE49-F238E27FC236}">
                    <a16:creationId xmlns:a16="http://schemas.microsoft.com/office/drawing/2014/main" id="{5D17221D-1987-452B-ABD2-60A2B2ADF5B1}"/>
                  </a:ext>
                </a:extLst>
              </p:cNvPr>
              <p:cNvSpPr txBox="1">
                <a:spLocks noRot="1" noChangeAspect="1" noMove="1" noResize="1" noEditPoints="1" noAdjustHandles="1" noChangeArrowheads="1" noChangeShapeType="1" noTextEdit="1"/>
              </p:cNvSpPr>
              <p:nvPr/>
            </p:nvSpPr>
            <p:spPr>
              <a:xfrm>
                <a:off x="6636894" y="3250428"/>
                <a:ext cx="5279868" cy="2862322"/>
              </a:xfrm>
              <a:prstGeom prst="rect">
                <a:avLst/>
              </a:prstGeom>
              <a:blipFill>
                <a:blip r:embed="rId8"/>
                <a:stretch>
                  <a:fillRect l="-1039" t="-1064" b="-2340"/>
                </a:stretch>
              </a:blipFill>
            </p:spPr>
            <p:txBody>
              <a:bodyPr/>
              <a:lstStyle/>
              <a:p>
                <a:r>
                  <a:rPr lang="zh-CN" altLang="en-US">
                    <a:noFill/>
                  </a:rPr>
                  <a:t> </a:t>
                </a:r>
              </a:p>
            </p:txBody>
          </p:sp>
        </mc:Fallback>
      </mc:AlternateContent>
      <p:sp>
        <p:nvSpPr>
          <p:cNvPr id="23" name="矩形 22">
            <a:extLst>
              <a:ext uri="{FF2B5EF4-FFF2-40B4-BE49-F238E27FC236}">
                <a16:creationId xmlns:a16="http://schemas.microsoft.com/office/drawing/2014/main" id="{BFB65D24-0A48-4A42-8C48-853C9B084189}"/>
              </a:ext>
            </a:extLst>
          </p:cNvPr>
          <p:cNvSpPr/>
          <p:nvPr/>
        </p:nvSpPr>
        <p:spPr>
          <a:xfrm>
            <a:off x="1149751" y="2274545"/>
            <a:ext cx="4942061" cy="56714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箭头: 下 28">
            <a:extLst>
              <a:ext uri="{FF2B5EF4-FFF2-40B4-BE49-F238E27FC236}">
                <a16:creationId xmlns:a16="http://schemas.microsoft.com/office/drawing/2014/main" id="{E0922AE6-303D-48D6-A224-921A15E621B0}"/>
              </a:ext>
            </a:extLst>
          </p:cNvPr>
          <p:cNvSpPr/>
          <p:nvPr/>
        </p:nvSpPr>
        <p:spPr>
          <a:xfrm rot="5400000">
            <a:off x="6295252" y="2209212"/>
            <a:ext cx="323016" cy="69807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2" name="矩形 31">
            <a:extLst>
              <a:ext uri="{FF2B5EF4-FFF2-40B4-BE49-F238E27FC236}">
                <a16:creationId xmlns:a16="http://schemas.microsoft.com/office/drawing/2014/main" id="{0A0A266D-B0DD-4795-B1EC-319F2A46BF4A}"/>
              </a:ext>
            </a:extLst>
          </p:cNvPr>
          <p:cNvSpPr/>
          <p:nvPr/>
        </p:nvSpPr>
        <p:spPr>
          <a:xfrm>
            <a:off x="6805797" y="2274545"/>
            <a:ext cx="4361219" cy="56714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a:extLst>
              <a:ext uri="{FF2B5EF4-FFF2-40B4-BE49-F238E27FC236}">
                <a16:creationId xmlns:a16="http://schemas.microsoft.com/office/drawing/2014/main" id="{DBFC6720-8125-4AE8-A230-08B39EC4156D}"/>
              </a:ext>
            </a:extLst>
          </p:cNvPr>
          <p:cNvSpPr/>
          <p:nvPr/>
        </p:nvSpPr>
        <p:spPr>
          <a:xfrm>
            <a:off x="1149751" y="3845437"/>
            <a:ext cx="4942061" cy="30453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a:extLst>
              <a:ext uri="{FF2B5EF4-FFF2-40B4-BE49-F238E27FC236}">
                <a16:creationId xmlns:a16="http://schemas.microsoft.com/office/drawing/2014/main" id="{A9BD03AF-4941-4C06-87C3-B5166E76C078}"/>
              </a:ext>
            </a:extLst>
          </p:cNvPr>
          <p:cNvSpPr/>
          <p:nvPr/>
        </p:nvSpPr>
        <p:spPr>
          <a:xfrm>
            <a:off x="6805797" y="3845437"/>
            <a:ext cx="4361219" cy="30453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a:extLst>
              <a:ext uri="{FF2B5EF4-FFF2-40B4-BE49-F238E27FC236}">
                <a16:creationId xmlns:a16="http://schemas.microsoft.com/office/drawing/2014/main" id="{238E13A7-82C4-4BFF-BEDB-557E833BE0FE}"/>
              </a:ext>
            </a:extLst>
          </p:cNvPr>
          <p:cNvSpPr/>
          <p:nvPr/>
        </p:nvSpPr>
        <p:spPr>
          <a:xfrm>
            <a:off x="1149751" y="4390823"/>
            <a:ext cx="4942061" cy="30453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a:extLst>
              <a:ext uri="{FF2B5EF4-FFF2-40B4-BE49-F238E27FC236}">
                <a16:creationId xmlns:a16="http://schemas.microsoft.com/office/drawing/2014/main" id="{80887ED8-BFCA-400E-A08B-2FBF147258F0}"/>
              </a:ext>
            </a:extLst>
          </p:cNvPr>
          <p:cNvSpPr/>
          <p:nvPr/>
        </p:nvSpPr>
        <p:spPr>
          <a:xfrm>
            <a:off x="6805797" y="4390823"/>
            <a:ext cx="4361219" cy="30453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箭头: 下 36">
            <a:extLst>
              <a:ext uri="{FF2B5EF4-FFF2-40B4-BE49-F238E27FC236}">
                <a16:creationId xmlns:a16="http://schemas.microsoft.com/office/drawing/2014/main" id="{D8846AD2-8F49-4609-B2D0-A5F348B83FE7}"/>
              </a:ext>
            </a:extLst>
          </p:cNvPr>
          <p:cNvSpPr/>
          <p:nvPr/>
        </p:nvSpPr>
        <p:spPr>
          <a:xfrm rot="5400000">
            <a:off x="6279341" y="3639424"/>
            <a:ext cx="323016" cy="69807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8" name="箭头: 下 37">
            <a:extLst>
              <a:ext uri="{FF2B5EF4-FFF2-40B4-BE49-F238E27FC236}">
                <a16:creationId xmlns:a16="http://schemas.microsoft.com/office/drawing/2014/main" id="{1F1B28A1-8372-49AB-81C2-BF1CE10FBECF}"/>
              </a:ext>
            </a:extLst>
          </p:cNvPr>
          <p:cNvSpPr/>
          <p:nvPr/>
        </p:nvSpPr>
        <p:spPr>
          <a:xfrm rot="5400000">
            <a:off x="6289351" y="4215949"/>
            <a:ext cx="323016" cy="69807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9" name="矩形 38">
            <a:extLst>
              <a:ext uri="{FF2B5EF4-FFF2-40B4-BE49-F238E27FC236}">
                <a16:creationId xmlns:a16="http://schemas.microsoft.com/office/drawing/2014/main" id="{9EFFF65D-A69D-469A-8B8F-ACC12561BCD6}"/>
              </a:ext>
            </a:extLst>
          </p:cNvPr>
          <p:cNvSpPr/>
          <p:nvPr/>
        </p:nvSpPr>
        <p:spPr>
          <a:xfrm>
            <a:off x="1159761" y="5226026"/>
            <a:ext cx="4942061" cy="30453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a:extLst>
              <a:ext uri="{FF2B5EF4-FFF2-40B4-BE49-F238E27FC236}">
                <a16:creationId xmlns:a16="http://schemas.microsoft.com/office/drawing/2014/main" id="{4CA0D3A3-0097-4910-AB35-933EF760306F}"/>
              </a:ext>
            </a:extLst>
          </p:cNvPr>
          <p:cNvSpPr/>
          <p:nvPr/>
        </p:nvSpPr>
        <p:spPr>
          <a:xfrm>
            <a:off x="6805798" y="5226025"/>
            <a:ext cx="4226442" cy="304533"/>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箭头: 下 40">
            <a:extLst>
              <a:ext uri="{FF2B5EF4-FFF2-40B4-BE49-F238E27FC236}">
                <a16:creationId xmlns:a16="http://schemas.microsoft.com/office/drawing/2014/main" id="{1E743DE6-0B3E-48DC-B4FB-571645612929}"/>
              </a:ext>
            </a:extLst>
          </p:cNvPr>
          <p:cNvSpPr/>
          <p:nvPr/>
        </p:nvSpPr>
        <p:spPr>
          <a:xfrm rot="5400000">
            <a:off x="6279341" y="5038496"/>
            <a:ext cx="323016" cy="69807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ustDataLst>
      <p:tags r:id="rId1"/>
    </p:custDataLst>
    <p:extLst>
      <p:ext uri="{BB962C8B-B14F-4D97-AF65-F5344CB8AC3E}">
        <p14:creationId xmlns:p14="http://schemas.microsoft.com/office/powerpoint/2010/main" val="1648973159"/>
      </p:ext>
    </p:extLst>
  </p:cSld>
  <p:clrMapOvr>
    <a:masterClrMapping/>
  </p:clrMapOvr>
  <mc:AlternateContent xmlns:mc="http://schemas.openxmlformats.org/markup-compatibility/2006" xmlns:p14="http://schemas.microsoft.com/office/powerpoint/2010/main">
    <mc:Choice Requires="p14">
      <p:transition p14:dur="10" advTm="45056"/>
    </mc:Choice>
    <mc:Fallback xmlns="">
      <p:transition advTm="450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500"/>
                                        <p:tgtEl>
                                          <p:spTgt spid="3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right)">
                                      <p:cBhvr>
                                        <p:cTn id="49" dur="500"/>
                                        <p:tgtEl>
                                          <p:spTgt spid="37"/>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right)">
                                      <p:cBhvr>
                                        <p:cTn id="52" dur="500"/>
                                        <p:tgtEl>
                                          <p:spTgt spid="29"/>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right)">
                                      <p:cBhvr>
                                        <p:cTn id="55" dur="500"/>
                                        <p:tgtEl>
                                          <p:spTgt spid="38"/>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right)">
                                      <p:cBhvr>
                                        <p:cTn id="5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P spid="23" grpId="0" animBg="1"/>
      <p:bldP spid="29"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5|4.8"/>
</p:tagLst>
</file>

<file path=ppt/tags/tag10.xml><?xml version="1.0" encoding="utf-8"?>
<p:tagLst xmlns:a="http://schemas.openxmlformats.org/drawingml/2006/main" xmlns:r="http://schemas.openxmlformats.org/officeDocument/2006/relationships" xmlns:p="http://schemas.openxmlformats.org/presentationml/2006/main">
  <p:tag name="TIMING" val="|6.6|4.2|11.8"/>
</p:tagLst>
</file>

<file path=ppt/tags/tag11.xml><?xml version="1.0" encoding="utf-8"?>
<p:tagLst xmlns:a="http://schemas.openxmlformats.org/drawingml/2006/main" xmlns:r="http://schemas.openxmlformats.org/officeDocument/2006/relationships" xmlns:p="http://schemas.openxmlformats.org/presentationml/2006/main">
  <p:tag name="TIMING" val="|11.8|7.1"/>
</p:tagLst>
</file>

<file path=ppt/tags/tag12.xml><?xml version="1.0" encoding="utf-8"?>
<p:tagLst xmlns:a="http://schemas.openxmlformats.org/drawingml/2006/main" xmlns:r="http://schemas.openxmlformats.org/officeDocument/2006/relationships" xmlns:p="http://schemas.openxmlformats.org/presentationml/2006/main">
  <p:tag name="TIMING" val="|6.4|6.1|4.1|8.4|14.1|2|5.1|5.4|6|20.8"/>
</p:tagLst>
</file>

<file path=ppt/tags/tag13.xml><?xml version="1.0" encoding="utf-8"?>
<p:tagLst xmlns:a="http://schemas.openxmlformats.org/drawingml/2006/main" xmlns:r="http://schemas.openxmlformats.org/officeDocument/2006/relationships" xmlns:p="http://schemas.openxmlformats.org/presentationml/2006/main">
  <p:tag name="TIMING" val="|8.9|5.1|5|9.6|10"/>
</p:tagLst>
</file>

<file path=ppt/tags/tag14.xml><?xml version="1.0" encoding="utf-8"?>
<p:tagLst xmlns:a="http://schemas.openxmlformats.org/drawingml/2006/main" xmlns:r="http://schemas.openxmlformats.org/officeDocument/2006/relationships" xmlns:p="http://schemas.openxmlformats.org/presentationml/2006/main">
  <p:tag name="TIMING" val="|12.3|12.1|10.7|11.1|13.3"/>
</p:tagLst>
</file>

<file path=ppt/tags/tag15.xml><?xml version="1.0" encoding="utf-8"?>
<p:tagLst xmlns:a="http://schemas.openxmlformats.org/drawingml/2006/main" xmlns:r="http://schemas.openxmlformats.org/officeDocument/2006/relationships" xmlns:p="http://schemas.openxmlformats.org/presentationml/2006/main">
  <p:tag name="TIMING" val="|15|11.4|50.8"/>
</p:tagLst>
</file>

<file path=ppt/tags/tag16.xml><?xml version="1.0" encoding="utf-8"?>
<p:tagLst xmlns:a="http://schemas.openxmlformats.org/drawingml/2006/main" xmlns:r="http://schemas.openxmlformats.org/officeDocument/2006/relationships" xmlns:p="http://schemas.openxmlformats.org/presentationml/2006/main">
  <p:tag name="TIMING" val="|26.7|12.6|10.1"/>
</p:tagLst>
</file>

<file path=ppt/tags/tag17.xml><?xml version="1.0" encoding="utf-8"?>
<p:tagLst xmlns:a="http://schemas.openxmlformats.org/drawingml/2006/main" xmlns:r="http://schemas.openxmlformats.org/officeDocument/2006/relationships" xmlns:p="http://schemas.openxmlformats.org/presentationml/2006/main">
  <p:tag name="TIMING" val="|12.5|19.5"/>
</p:tagLst>
</file>

<file path=ppt/tags/tag18.xml><?xml version="1.0" encoding="utf-8"?>
<p:tagLst xmlns:a="http://schemas.openxmlformats.org/drawingml/2006/main" xmlns:r="http://schemas.openxmlformats.org/officeDocument/2006/relationships" xmlns:p="http://schemas.openxmlformats.org/presentationml/2006/main">
  <p:tag name="TIMING" val="|17.6"/>
</p:tagLst>
</file>

<file path=ppt/tags/tag19.xml><?xml version="1.0" encoding="utf-8"?>
<p:tagLst xmlns:a="http://schemas.openxmlformats.org/drawingml/2006/main" xmlns:r="http://schemas.openxmlformats.org/officeDocument/2006/relationships" xmlns:p="http://schemas.openxmlformats.org/presentationml/2006/main">
  <p:tag name="TIMING" val="|44.7|17.9"/>
</p:tagLst>
</file>

<file path=ppt/tags/tag2.xml><?xml version="1.0" encoding="utf-8"?>
<p:tagLst xmlns:a="http://schemas.openxmlformats.org/drawingml/2006/main" xmlns:r="http://schemas.openxmlformats.org/officeDocument/2006/relationships" xmlns:p="http://schemas.openxmlformats.org/presentationml/2006/main">
  <p:tag name="TIMING" val="|30"/>
</p:tagLst>
</file>

<file path=ppt/tags/tag3.xml><?xml version="1.0" encoding="utf-8"?>
<p:tagLst xmlns:a="http://schemas.openxmlformats.org/drawingml/2006/main" xmlns:r="http://schemas.openxmlformats.org/officeDocument/2006/relationships" xmlns:p="http://schemas.openxmlformats.org/presentationml/2006/main">
  <p:tag name="TIMING" val="|22.2|4|1.3|1.1"/>
</p:tagLst>
</file>

<file path=ppt/tags/tag4.xml><?xml version="1.0" encoding="utf-8"?>
<p:tagLst xmlns:a="http://schemas.openxmlformats.org/drawingml/2006/main" xmlns:r="http://schemas.openxmlformats.org/officeDocument/2006/relationships" xmlns:p="http://schemas.openxmlformats.org/presentationml/2006/main">
  <p:tag name="TIMING" val="|17.2|13.4|24.8"/>
</p:tagLst>
</file>

<file path=ppt/tags/tag5.xml><?xml version="1.0" encoding="utf-8"?>
<p:tagLst xmlns:a="http://schemas.openxmlformats.org/drawingml/2006/main" xmlns:r="http://schemas.openxmlformats.org/officeDocument/2006/relationships" xmlns:p="http://schemas.openxmlformats.org/presentationml/2006/main">
  <p:tag name="TIMING" val="|9.8"/>
</p:tagLst>
</file>

<file path=ppt/tags/tag6.xml><?xml version="1.0" encoding="utf-8"?>
<p:tagLst xmlns:a="http://schemas.openxmlformats.org/drawingml/2006/main" xmlns:r="http://schemas.openxmlformats.org/officeDocument/2006/relationships" xmlns:p="http://schemas.openxmlformats.org/presentationml/2006/main">
  <p:tag name="TIMING" val="|23.8|20.7"/>
</p:tagLst>
</file>

<file path=ppt/tags/tag7.xml><?xml version="1.0" encoding="utf-8"?>
<p:tagLst xmlns:a="http://schemas.openxmlformats.org/drawingml/2006/main" xmlns:r="http://schemas.openxmlformats.org/officeDocument/2006/relationships" xmlns:p="http://schemas.openxmlformats.org/presentationml/2006/main">
  <p:tag name="TIMING" val="|25.4|24.1"/>
</p:tagLst>
</file>

<file path=ppt/tags/tag8.xml><?xml version="1.0" encoding="utf-8"?>
<p:tagLst xmlns:a="http://schemas.openxmlformats.org/drawingml/2006/main" xmlns:r="http://schemas.openxmlformats.org/officeDocument/2006/relationships" xmlns:p="http://schemas.openxmlformats.org/presentationml/2006/main">
  <p:tag name="TIMING" val="|7.1|5.3|2.9|4.8|5.4"/>
</p:tagLst>
</file>

<file path=ppt/tags/tag9.xml><?xml version="1.0" encoding="utf-8"?>
<p:tagLst xmlns:a="http://schemas.openxmlformats.org/drawingml/2006/main" xmlns:r="http://schemas.openxmlformats.org/officeDocument/2006/relationships" xmlns:p="http://schemas.openxmlformats.org/presentationml/2006/main">
  <p:tag name="TIMING" val="|5.9|6.3|9.9|10.1"/>
</p:tagLst>
</file>

<file path=ppt/theme/theme1.xml><?xml version="1.0" encoding="utf-8"?>
<a:theme xmlns:a="http://schemas.openxmlformats.org/drawingml/2006/main" name="CompCertELF5">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POPL_5mins</Template>
  <TotalTime>11388</TotalTime>
  <Words>2455</Words>
  <Application>Microsoft Office PowerPoint</Application>
  <PresentationFormat>宽屏</PresentationFormat>
  <Paragraphs>551</Paragraphs>
  <Slides>22</Slides>
  <Notes>15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Bookmania</vt:lpstr>
      <vt:lpstr>等线</vt:lpstr>
      <vt:lpstr>Arial</vt:lpstr>
      <vt:lpstr>Arial Black</vt:lpstr>
      <vt:lpstr>Cambria Math</vt:lpstr>
      <vt:lpstr>Franklin Gothic Medium Cond</vt:lpstr>
      <vt:lpstr>CompCertELF5</vt:lpstr>
      <vt:lpstr>Verified Compilation of C Programs with a Nominal Memory Model</vt:lpstr>
      <vt:lpstr>Background</vt:lpstr>
      <vt:lpstr>The State-of-the Art</vt:lpstr>
      <vt:lpstr>Restrictions</vt:lpstr>
      <vt:lpstr>Problems</vt:lpstr>
      <vt:lpstr>Big Picture</vt:lpstr>
      <vt:lpstr>Our Contributions</vt:lpstr>
      <vt:lpstr>Memory Representation with Nominal Names</vt:lpstr>
      <vt:lpstr>Nominal Memory Model </vt:lpstr>
      <vt:lpstr>Benefits</vt:lpstr>
      <vt:lpstr>Nominal CompCert</vt:lpstr>
      <vt:lpstr>Enhanced Verified Compilation</vt:lpstr>
      <vt:lpstr>Structured Memory Space</vt:lpstr>
      <vt:lpstr>Structural Injection Functions</vt:lpstr>
      <vt:lpstr>Reasoning about Local Memory Transformations</vt:lpstr>
      <vt:lpstr>Nominal CompCert with Structured Memory</vt:lpstr>
      <vt:lpstr>Contextual Compilation with Multiple Stacks</vt:lpstr>
      <vt:lpstr>New Approach to Support Finite Stacks</vt:lpstr>
      <vt:lpstr>Multi-Stack CompCert</vt:lpstr>
      <vt:lpstr>Contextual Compilation to Multi-Stack Machine</vt:lpstr>
      <vt:lpstr>Evaluation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Yuting Wang</dc:creator>
  <cp:lastModifiedBy>Wang Yuting</cp:lastModifiedBy>
  <cp:revision>753</cp:revision>
  <dcterms:created xsi:type="dcterms:W3CDTF">2021-06-01T02:26:55Z</dcterms:created>
  <dcterms:modified xsi:type="dcterms:W3CDTF">2022-01-21T13:20:37Z</dcterms:modified>
</cp:coreProperties>
</file>