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22" r:id="rId9"/>
    <p:sldId id="304" r:id="rId10"/>
    <p:sldId id="309" r:id="rId11"/>
    <p:sldId id="323" r:id="rId12"/>
    <p:sldId id="324" r:id="rId13"/>
    <p:sldId id="325" r:id="rId14"/>
    <p:sldId id="326" r:id="rId15"/>
    <p:sldId id="330" r:id="rId16"/>
    <p:sldId id="327" r:id="rId17"/>
    <p:sldId id="308" r:id="rId18"/>
    <p:sldId id="332" r:id="rId19"/>
    <p:sldId id="286" r:id="rId20"/>
    <p:sldId id="312" r:id="rId21"/>
    <p:sldId id="333" r:id="rId22"/>
    <p:sldId id="337" r:id="rId23"/>
    <p:sldId id="334" r:id="rId24"/>
    <p:sldId id="338" r:id="rId25"/>
    <p:sldId id="287" r:id="rId26"/>
    <p:sldId id="336" r:id="rId27"/>
    <p:sldId id="316" r:id="rId28"/>
    <p:sldId id="339" r:id="rId29"/>
    <p:sldId id="320" r:id="rId30"/>
    <p:sldId id="318" r:id="rId31"/>
    <p:sldId id="319" r:id="rId32"/>
    <p:sldId id="321" r:id="rId3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F9E02C-E4C8-0A45-B4C9-CDF5A2663881}">
          <p14:sldIdLst>
            <p14:sldId id="256"/>
            <p14:sldId id="298"/>
            <p14:sldId id="299"/>
          </p14:sldIdLst>
        </p14:section>
        <p14:section name="Introduction" id="{72A97762-F182-994E-AE50-364F59115FBE}">
          <p14:sldIdLst>
            <p14:sldId id="300"/>
            <p14:sldId id="301"/>
            <p14:sldId id="302"/>
            <p14:sldId id="303"/>
            <p14:sldId id="322"/>
            <p14:sldId id="304"/>
            <p14:sldId id="309"/>
            <p14:sldId id="323"/>
            <p14:sldId id="324"/>
            <p14:sldId id="325"/>
            <p14:sldId id="326"/>
            <p14:sldId id="330"/>
            <p14:sldId id="327"/>
            <p14:sldId id="308"/>
            <p14:sldId id="332"/>
            <p14:sldId id="286"/>
            <p14:sldId id="312"/>
            <p14:sldId id="333"/>
            <p14:sldId id="337"/>
            <p14:sldId id="334"/>
            <p14:sldId id="338"/>
            <p14:sldId id="287"/>
            <p14:sldId id="336"/>
            <p14:sldId id="316"/>
            <p14:sldId id="339"/>
            <p14:sldId id="320"/>
            <p14:sldId id="318"/>
            <p14:sldId id="319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先生 吴" initials="先生" lastIdx="1" clrIdx="0">
    <p:extLst>
      <p:ext uri="{19B8F6BF-5375-455C-9EA6-DF929625EA0E}">
        <p15:presenceInfo xmlns:p15="http://schemas.microsoft.com/office/powerpoint/2012/main" userId="cb0fcbd644dfc0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5"/>
    <p:restoredTop sz="86573"/>
  </p:normalViewPr>
  <p:slideViewPr>
    <p:cSldViewPr snapToGrid="0" snapToObjects="1">
      <p:cViewPr varScale="1">
        <p:scale>
          <a:sx n="77" d="100"/>
          <a:sy n="77" d="100"/>
        </p:scale>
        <p:origin x="92" y="120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8F37E-7784-2F4C-BC5E-E52C8487894C}" type="datetimeFigureOut">
              <a:rPr lang="en-CN" smtClean="0"/>
              <a:t>02/17/2024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FDF8-FE0E-E340-99D1-9F37ADDD5EF2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1311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7222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6611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68962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8827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0512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45143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The second step is to concatenate the sections, the symbol table and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the relocation tables. And then generate the ELF header to store the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meta data of the file and generate the section headers to record the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attribute of each section.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83321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74590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58897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abstraction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38381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5366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05683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2703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60349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68297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no completely!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39652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29994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consistent proofs =&gt; mutual inversion</a:t>
            </a:r>
          </a:p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30351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94235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57540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21757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change to simulation in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29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7361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10235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linker draw a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30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79789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31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50029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32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1806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0073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4989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3842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3621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4928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D4D4D4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CFDF8-FE0E-E340-99D1-9F37ADDD5EF2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8156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5F705-5CEA-F346-BF41-0D36A9A64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1D9FF-3AD7-F540-8390-FA310BA7A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0503D-9FB3-7E40-96F7-23D0CFAB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1EB4-F45B-BE43-9E0F-6660A86C8085}" type="datetime1">
              <a:rPr lang="en-US" smtClean="0"/>
              <a:t>2/17/2024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558D-FD38-8E42-BCFB-36D14C22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F66C9-D6F8-544F-AE6A-17401333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0742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000-7F60-4648-907B-25FD31EA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3A557-CEEF-8949-B5B2-1E028C5FE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99470-AC6B-814D-A210-0044BC81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0DB4-FAB6-EB4E-8BEF-9187268710AC}" type="datetime1">
              <a:rPr lang="en-US" smtClean="0"/>
              <a:t>2/17/2024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A8ED9-B37E-D44C-BD7D-0BDEDF438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3E11A-A106-3142-9554-C8EDD517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1448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458A1-9938-CC40-8CA7-C0CD11AFB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C18A2-B000-3640-9743-59D16972D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411DB-0EB8-D342-AFB9-1BAAD45A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415-4733-E641-BAD3-33192BE093B4}" type="datetime1">
              <a:rPr lang="en-US" smtClean="0"/>
              <a:t>2/17/2024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07A1F-860F-A140-B453-4B9EC9F9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5FD66-FCBD-194E-98C2-88E397EB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8757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46C6D-04EB-B94F-ACBD-C1DBB8E4E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A8FC6-2BB2-7E4A-8D82-066D93C9C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84D63-3B56-7044-A158-304CC7D8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0E4-F439-CB4F-BCC4-486C091CFA94}" type="datetime1">
              <a:rPr lang="en-US" smtClean="0"/>
              <a:t>2/17/2024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BF205-6C6E-1643-A260-0D966740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F687B-5881-4F4A-BE5D-4B08EAEC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544" y="6356350"/>
            <a:ext cx="2743200" cy="365125"/>
          </a:xfrm>
        </p:spPr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1878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561E-D46D-D042-AE2B-E20F244D8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3EB16-56BA-5745-9D98-C452CC79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1D30D-47DF-3E40-93E0-CB150C6A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B1E6-77AC-6C4F-BAE3-4F1110E29CD1}" type="datetime1">
              <a:rPr lang="en-US" smtClean="0"/>
              <a:t>2/17/2024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4EF7F-0CB1-C940-B910-2B697F01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FA6DA-AC81-A847-B83A-43251AEC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202" y="6356349"/>
            <a:ext cx="2743200" cy="365125"/>
          </a:xfrm>
        </p:spPr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2189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5D15-7C6A-2A4E-A03C-642576EB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BE85E-2C18-3245-9BF9-9D84096C5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6BCA4-EA54-0648-A18A-CBE799F9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B96B0-2744-AD4E-9EF6-3E9835C9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C3DC-EE2C-8B4F-BBBA-7816FD4331A3}" type="datetime1">
              <a:rPr lang="en-US" smtClean="0"/>
              <a:t>2/17/2024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12540-0149-CA4E-8FD2-5E8DF5E9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765F6-97FA-354B-9BEE-E16F73DC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6060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F411-D1DC-254A-8C64-96D5D426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2A0DA-F51B-A045-9572-90BB42DE3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979AD-9B20-BF48-9B2E-43908305A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87901-F2EF-474B-98CB-C3480EFCE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F987F-3B2E-B346-8C2C-5C63AE0F6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233CC8-CD5B-6D4E-AC2C-4ACABDE0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9A08-5607-6A48-A26E-261D3ABF42CD}" type="datetime1">
              <a:rPr lang="en-US" smtClean="0"/>
              <a:t>2/17/2024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D67FC-4AE6-FC48-8031-558CF27E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A9944-F7E1-FA40-9FCD-F26066E6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2604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6257-AC3B-7542-AC56-B606FCD3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868E8-1D61-B048-9232-775AEE37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0F98C-4EB7-5D41-9874-C7D20AF2A24C}" type="datetime1">
              <a:rPr lang="en-US" smtClean="0"/>
              <a:t>2/17/2024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E6398-112B-9D45-95D4-2E9F05A5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6FF59-B1CC-874C-A8D5-03200024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6473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50C61-27D9-244E-9484-85E3028D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ABCA-FC31-1642-A05A-3B389DCBE46A}" type="datetime1">
              <a:rPr lang="en-US" smtClean="0"/>
              <a:t>2/17/2024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0FC1A-D6E2-9247-8C47-09C8C3D2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B7414-BE2E-7348-B42C-CAD3BAFC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742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12CEC-A357-0442-B556-2D3F2A40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9CEC1-01FE-D541-AF36-C928FE4F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B5F50-8312-E045-A1C8-7EB1088B8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31053-CFBF-DB4B-A477-EDFABE60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5FB1-A9AC-834C-A16B-7C1B4B2FA775}" type="datetime1">
              <a:rPr lang="en-US" smtClean="0"/>
              <a:t>2/17/2024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D5B18-4687-4247-B168-4D1B27BB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D937A-B068-424F-A440-E51EAFB4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5387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F9FC4-1570-8B40-A673-B7FD7C633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9248D-608C-7644-82C8-6E45C4FB8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D235D-9952-4F43-B276-ACC1B8E5B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005E5-E0B8-2D45-8B80-5C3EAFD9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0398-A0B5-494B-85AA-2DEB0117DCC6}" type="datetime1">
              <a:rPr lang="en-US" smtClean="0"/>
              <a:t>2/17/2024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FBF1C-E994-2E49-A78B-59DB71B6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D9962-94E1-9F4C-90A1-2A14E393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1307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CD1E0-2E77-984B-9977-59C86FB5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DF7BF-EE2B-3F40-97CB-99E3BE8D1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78195"/>
            <a:ext cx="10515600" cy="519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32408-87F3-734C-96DA-C51236993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4DCA-A669-6849-87AD-8B731A936CA3}" type="datetime1">
              <a:rPr lang="en-US" smtClean="0"/>
              <a:t>2/17/2024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6344E-3463-C643-A7D3-17A426791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9C303-60D6-BA49-B182-44A697128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7694-76D9-7443-936C-DE43064B1FE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022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11" Type="http://schemas.openxmlformats.org/officeDocument/2006/relationships/image" Target="../media/image120.png"/><Relationship Id="rId15" Type="http://schemas.openxmlformats.org/officeDocument/2006/relationships/image" Target="../media/image16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3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51.png"/><Relationship Id="rId18" Type="http://schemas.openxmlformats.org/officeDocument/2006/relationships/image" Target="../media/image43.png"/><Relationship Id="rId26" Type="http://schemas.openxmlformats.org/officeDocument/2006/relationships/image" Target="../media/image422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231.png"/><Relationship Id="rId7" Type="http://schemas.openxmlformats.org/officeDocument/2006/relationships/image" Target="../media/image14.png"/><Relationship Id="rId12" Type="http://schemas.openxmlformats.org/officeDocument/2006/relationships/image" Target="../media/image140.png"/><Relationship Id="rId17" Type="http://schemas.openxmlformats.org/officeDocument/2006/relationships/image" Target="../media/image42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20" Type="http://schemas.openxmlformats.org/officeDocument/2006/relationships/image" Target="../media/image412.png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11" Type="http://schemas.openxmlformats.org/officeDocument/2006/relationships/image" Target="../media/image39.png"/><Relationship Id="rId15" Type="http://schemas.openxmlformats.org/officeDocument/2006/relationships/image" Target="../media/image40.png"/><Relationship Id="rId23" Type="http://schemas.openxmlformats.org/officeDocument/2006/relationships/image" Target="../media/image250.png"/><Relationship Id="rId10" Type="http://schemas.openxmlformats.org/officeDocument/2006/relationships/image" Target="../media/image120.png"/><Relationship Id="rId19" Type="http://schemas.openxmlformats.org/officeDocument/2006/relationships/image" Target="../media/image222.png"/><Relationship Id="rId9" Type="http://schemas.openxmlformats.org/officeDocument/2006/relationships/image" Target="../media/image24.png"/><Relationship Id="rId14" Type="http://schemas.openxmlformats.org/officeDocument/2006/relationships/image" Target="../media/image161.png"/><Relationship Id="rId22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png"/><Relationship Id="rId9" Type="http://schemas.openxmlformats.org/officeDocument/2006/relationships/image" Target="../media/image4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6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5.png"/><Relationship Id="rId11" Type="http://schemas.openxmlformats.org/officeDocument/2006/relationships/image" Target="../media/image460.png"/><Relationship Id="rId10" Type="http://schemas.openxmlformats.org/officeDocument/2006/relationships/image" Target="../media/image450.png"/><Relationship Id="rId9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4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1.png"/><Relationship Id="rId12" Type="http://schemas.openxmlformats.org/officeDocument/2006/relationships/image" Target="../media/image2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10" Type="http://schemas.openxmlformats.org/officeDocument/2006/relationships/image" Target="../media/image222.png"/><Relationship Id="rId9" Type="http://schemas.openxmlformats.org/officeDocument/2006/relationships/image" Target="../media/image48.png"/><Relationship Id="rId14" Type="http://schemas.openxmlformats.org/officeDocument/2006/relationships/image" Target="../media/image2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1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png"/><Relationship Id="rId1" Type="http://schemas.openxmlformats.org/officeDocument/2006/relationships/tags" Target="../tags/tag19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13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491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40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1.png"/><Relationship Id="rId12" Type="http://schemas.openxmlformats.org/officeDocument/2006/relationships/image" Target="../media/image2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10" Type="http://schemas.openxmlformats.org/officeDocument/2006/relationships/image" Target="../media/image222.png"/><Relationship Id="rId9" Type="http://schemas.openxmlformats.org/officeDocument/2006/relationships/image" Target="../media/image48.png"/><Relationship Id="rId14" Type="http://schemas.openxmlformats.org/officeDocument/2006/relationships/image" Target="../media/image2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63.png"/><Relationship Id="rId11" Type="http://schemas.openxmlformats.org/officeDocument/2006/relationships/image" Target="../media/image610.png"/><Relationship Id="rId10" Type="http://schemas.openxmlformats.org/officeDocument/2006/relationships/image" Target="../media/image67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36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0.png"/><Relationship Id="rId12" Type="http://schemas.openxmlformats.org/officeDocument/2006/relationships/image" Target="../media/image3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9.png"/><Relationship Id="rId11" Type="http://schemas.openxmlformats.org/officeDocument/2006/relationships/image" Target="../media/image340.png"/><Relationship Id="rId10" Type="http://schemas.openxmlformats.org/officeDocument/2006/relationships/image" Target="../media/image380.png"/><Relationship Id="rId9" Type="http://schemas.openxmlformats.org/officeDocument/2006/relationships/image" Target="../media/image73.png"/><Relationship Id="rId14" Type="http://schemas.openxmlformats.org/officeDocument/2006/relationships/image" Target="../media/image3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77.png"/><Relationship Id="rId18" Type="http://schemas.openxmlformats.org/officeDocument/2006/relationships/image" Target="../media/image79.png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82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20" Type="http://schemas.openxmlformats.org/officeDocument/2006/relationships/image" Target="../media/image81.png"/><Relationship Id="rId1" Type="http://schemas.openxmlformats.org/officeDocument/2006/relationships/tags" Target="../tags/tag24.xml"/><Relationship Id="rId6" Type="http://schemas.openxmlformats.org/officeDocument/2006/relationships/image" Target="../media/image410.png"/><Relationship Id="rId11" Type="http://schemas.openxmlformats.org/officeDocument/2006/relationships/image" Target="../media/image76.png"/><Relationship Id="rId15" Type="http://schemas.openxmlformats.org/officeDocument/2006/relationships/image" Target="../media/image44.png"/><Relationship Id="rId10" Type="http://schemas.openxmlformats.org/officeDocument/2006/relationships/image" Target="../media/image75.png"/><Relationship Id="rId19" Type="http://schemas.openxmlformats.org/officeDocument/2006/relationships/image" Target="../media/image80.png"/><Relationship Id="rId9" Type="http://schemas.openxmlformats.org/officeDocument/2006/relationships/image" Target="../media/image440.png"/><Relationship Id="rId1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87.png"/><Relationship Id="rId4" Type="http://schemas.openxmlformats.org/officeDocument/2006/relationships/hyperlink" Target="https://zenodo.org/records/836354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0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4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11" Type="http://schemas.openxmlformats.org/officeDocument/2006/relationships/image" Target="../media/image120.png"/><Relationship Id="rId15" Type="http://schemas.openxmlformats.org/officeDocument/2006/relationships/image" Target="../media/image16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1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6335-5261-E74B-AA35-E7542ADB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0441"/>
            <a:ext cx="9144000" cy="1542940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SFBX1440"/>
              </a:rPr>
              <a:t>Towards a Framework for Developing Verified Assemblers for the ELF Format </a:t>
            </a:r>
            <a:endParaRPr lang="en-US" sz="11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C365A-E5BF-474B-A97F-7E5C9FB56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5456"/>
            <a:ext cx="9144000" cy="2812618"/>
          </a:xfrm>
        </p:spPr>
        <p:txBody>
          <a:bodyPr>
            <a:normAutofit/>
          </a:bodyPr>
          <a:lstStyle/>
          <a:p>
            <a:r>
              <a:rPr lang="en-US" u="sng" dirty="0"/>
              <a:t>Jinhua Wu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Yuting</a:t>
            </a:r>
            <a:r>
              <a:rPr lang="en-US" dirty="0"/>
              <a:t> Wang</a:t>
            </a:r>
            <a:r>
              <a:rPr lang="en-US" baseline="30000" dirty="0"/>
              <a:t>*1</a:t>
            </a:r>
            <a:r>
              <a:rPr lang="en-US" dirty="0"/>
              <a:t>, Meng Sun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Xiangzhe</a:t>
            </a:r>
            <a:r>
              <a:rPr lang="en-US" dirty="0"/>
              <a:t> Xu</a:t>
            </a:r>
            <a:r>
              <a:rPr lang="en-US" baseline="30000" dirty="0"/>
              <a:t>2</a:t>
            </a:r>
            <a:r>
              <a:rPr lang="en-US" dirty="0"/>
              <a:t>, and </a:t>
            </a:r>
            <a:r>
              <a:rPr lang="en-US" dirty="0" err="1"/>
              <a:t>Yichen</a:t>
            </a:r>
            <a:r>
              <a:rPr lang="en-US" dirty="0"/>
              <a:t> Song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sz="1800" baseline="30000" dirty="0">
                <a:latin typeface="CMR6"/>
              </a:rPr>
              <a:t>1  </a:t>
            </a:r>
            <a:r>
              <a:rPr lang="en-US" sz="1800" dirty="0">
                <a:effectLst/>
                <a:latin typeface="SFRM0900"/>
              </a:rPr>
              <a:t>Shanghai Jiao Tong University, Shanghai, China </a:t>
            </a:r>
            <a:endParaRPr lang="en-US" dirty="0"/>
          </a:p>
          <a:p>
            <a:r>
              <a:rPr lang="en-US" sz="1800" baseline="30000" dirty="0">
                <a:effectLst/>
                <a:latin typeface="CMR6"/>
              </a:rPr>
              <a:t>2  </a:t>
            </a:r>
            <a:r>
              <a:rPr lang="en-US" sz="1800" dirty="0">
                <a:effectLst/>
                <a:latin typeface="SFRM0900"/>
              </a:rPr>
              <a:t>Purdue University, West Lafayette, USA </a:t>
            </a:r>
          </a:p>
          <a:p>
            <a:endParaRPr lang="en-US" dirty="0"/>
          </a:p>
          <a:p>
            <a:r>
              <a:rPr lang="en-US" sz="2800" dirty="0"/>
              <a:t>APLAS 2023</a:t>
            </a:r>
          </a:p>
          <a:p>
            <a:r>
              <a:rPr lang="en-US" dirty="0"/>
              <a:t>2023.11.28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59E6F-136C-924B-B7E5-F3EB9445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30935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74EA-AC05-AE47-8EEC-C538F3AE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 Running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F8D68-22DD-394F-B556-7D62748BB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ED8C3A-98FF-D645-8BDE-452FE87CDF8F}"/>
              </a:ext>
            </a:extLst>
          </p:cNvPr>
          <p:cNvSpPr txBox="1"/>
          <p:nvPr/>
        </p:nvSpPr>
        <p:spPr>
          <a:xfrm>
            <a:off x="944390" y="1975682"/>
            <a:ext cx="2223655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/* </a:t>
            </a:r>
            <a:r>
              <a:rPr lang="en-US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main.c</a:t>
            </a:r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*/</a:t>
            </a:r>
          </a:p>
          <a:p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 counter = 0;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 </a:t>
            </a:r>
            <a:r>
              <a:rPr lang="en-US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(){</a:t>
            </a:r>
          </a:p>
          <a:p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counter++;</a:t>
            </a:r>
          </a:p>
          <a:p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 main(){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5682D4-C311-2E4A-97C6-77027A62F229}"/>
              </a:ext>
            </a:extLst>
          </p:cNvPr>
          <p:cNvGrpSpPr/>
          <p:nvPr/>
        </p:nvGrpSpPr>
        <p:grpSpPr>
          <a:xfrm>
            <a:off x="5140701" y="1592643"/>
            <a:ext cx="2718438" cy="3775778"/>
            <a:chOff x="9021663" y="1069931"/>
            <a:chExt cx="2718438" cy="37757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BFA2ED-BA25-E941-AED0-86AED1827968}"/>
                </a:ext>
              </a:extLst>
            </p:cNvPr>
            <p:cNvSpPr/>
            <p:nvPr/>
          </p:nvSpPr>
          <p:spPr>
            <a:xfrm>
              <a:off x="9021663" y="1829376"/>
              <a:ext cx="2718438" cy="177478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function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 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counter,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leal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1(%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 counter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B2BD99-516C-4D40-A096-CA7532127A14}"/>
                </a:ext>
              </a:extLst>
            </p:cNvPr>
            <p:cNvSpPr/>
            <p:nvPr/>
          </p:nvSpPr>
          <p:spPr>
            <a:xfrm>
              <a:off x="9021663" y="3604162"/>
              <a:ext cx="2718438" cy="1241547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function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main: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call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15121B-ABD7-0945-8E47-9F3F3438C110}"/>
                </a:ext>
              </a:extLst>
            </p:cNvPr>
            <p:cNvSpPr/>
            <p:nvPr/>
          </p:nvSpPr>
          <p:spPr>
            <a:xfrm>
              <a:off x="9021663" y="1069931"/>
              <a:ext cx="2718438" cy="759444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variable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counter: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data = 0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BC6C855-0D14-A34A-A433-A6E464792B7C}"/>
              </a:ext>
            </a:extLst>
          </p:cNvPr>
          <p:cNvSpPr txBox="1"/>
          <p:nvPr/>
        </p:nvSpPr>
        <p:spPr>
          <a:xfrm>
            <a:off x="5442147" y="1223310"/>
            <a:ext cx="19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Assembly program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46F8806F-E7C1-E142-A129-66EF6BD01ED7}"/>
              </a:ext>
            </a:extLst>
          </p:cNvPr>
          <p:cNvSpPr/>
          <p:nvPr/>
        </p:nvSpPr>
        <p:spPr>
          <a:xfrm>
            <a:off x="3330820" y="3085403"/>
            <a:ext cx="1703691" cy="51098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D7253B-9654-A647-AEB9-2AB23A5B7E22}"/>
              </a:ext>
            </a:extLst>
          </p:cNvPr>
          <p:cNvSpPr txBox="1"/>
          <p:nvPr/>
        </p:nvSpPr>
        <p:spPr>
          <a:xfrm>
            <a:off x="3386615" y="2479936"/>
            <a:ext cx="159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CompCert</a:t>
            </a:r>
            <a:r>
              <a:rPr lang="en-US" altLang="zh-CN" dirty="0"/>
              <a:t> and </a:t>
            </a:r>
          </a:p>
          <a:p>
            <a:r>
              <a:rPr lang="en-US" altLang="zh-CN" dirty="0"/>
              <a:t>Target Printer</a:t>
            </a:r>
            <a:endParaRPr lang="en-CN" dirty="0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CC668127-0157-8440-A7D6-9178344A0175}"/>
              </a:ext>
            </a:extLst>
          </p:cNvPr>
          <p:cNvCxnSpPr>
            <a:cxnSpLocks/>
            <a:stCxn id="25" idx="0"/>
          </p:cNvCxnSpPr>
          <p:nvPr/>
        </p:nvCxnSpPr>
        <p:spPr>
          <a:xfrm rot="5400000" flipH="1" flipV="1">
            <a:off x="8336031" y="-853073"/>
            <a:ext cx="146642" cy="4006124"/>
          </a:xfrm>
          <a:prstGeom prst="curvedConnector3">
            <a:avLst>
              <a:gd name="adj1" fmla="val 512242"/>
            </a:avLst>
          </a:prstGeom>
          <a:ln w="25400" cap="sq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9C61B06-3802-C441-9FE4-BE84BA2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10</a:t>
            </a:fld>
            <a:endParaRPr lang="en-CN"/>
          </a:p>
        </p:txBody>
      </p:sp>
      <p:grpSp>
        <p:nvGrpSpPr>
          <p:cNvPr id="30" name="framework">
            <a:extLst>
              <a:ext uri="{FF2B5EF4-FFF2-40B4-BE49-F238E27FC236}">
                <a16:creationId xmlns:a16="http://schemas.microsoft.com/office/drawing/2014/main" id="{207586A0-579E-8C47-BD03-EE7B5D97B0CA}"/>
              </a:ext>
            </a:extLst>
          </p:cNvPr>
          <p:cNvGrpSpPr/>
          <p:nvPr/>
        </p:nvGrpSpPr>
        <p:grpSpPr>
          <a:xfrm>
            <a:off x="8973068" y="1076668"/>
            <a:ext cx="2909052" cy="4737056"/>
            <a:chOff x="9108135" y="735917"/>
            <a:chExt cx="2909052" cy="4737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8B9C398-2C19-4F42-BDB2-EB76B03BD44A}"/>
                    </a:ext>
                  </a:extLst>
                </p:cNvPr>
                <p:cNvSpPr/>
                <p:nvPr/>
              </p:nvSpPr>
              <p:spPr>
                <a:xfrm>
                  <a:off x="9108135" y="1251892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Programs </a:t>
                  </a: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8B9C398-2C19-4F42-BDB2-EB76B03BD4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35" y="1251892"/>
                  <a:ext cx="2909047" cy="672353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3CDD766-10D3-4F4A-A991-F65E0BBC1361}"/>
                    </a:ext>
                  </a:extLst>
                </p:cNvPr>
                <p:cNvSpPr/>
                <p:nvPr/>
              </p:nvSpPr>
              <p:spPr>
                <a:xfrm>
                  <a:off x="9108135" y="2270122"/>
                  <a:ext cx="2909047" cy="6718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Relocation Tables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3CDD766-10D3-4F4A-A991-F65E0BBC13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35" y="2270122"/>
                  <a:ext cx="2909047" cy="671866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CDF0F86-CDD2-5743-AA83-E8BE5A21C5BA}"/>
                    </a:ext>
                  </a:extLst>
                </p:cNvPr>
                <p:cNvSpPr/>
                <p:nvPr/>
              </p:nvSpPr>
              <p:spPr>
                <a:xfrm>
                  <a:off x="9108140" y="3294562"/>
                  <a:ext cx="2909047" cy="66942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N" dirty="0"/>
                    <a:t>: Instruction and </a:t>
                  </a:r>
                </a:p>
                <a:p>
                  <a:pPr algn="ctr"/>
                  <a:r>
                    <a:rPr lang="en-CN" dirty="0"/>
                    <a:t>Data Encoding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CDF0F86-CDD2-5743-AA83-E8BE5A21C5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40" y="3294562"/>
                  <a:ext cx="2909047" cy="669426"/>
                </a:xfrm>
                <a:prstGeom prst="rect">
                  <a:avLst/>
                </a:prstGeom>
                <a:blipFill>
                  <a:blip r:embed="rId9"/>
                  <a:stretch>
                    <a:fillRect b="-1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360634B-D37C-7A49-A609-6CCF93768ADB}"/>
                    </a:ext>
                  </a:extLst>
                </p:cNvPr>
                <p:cNvSpPr/>
                <p:nvPr/>
              </p:nvSpPr>
              <p:spPr>
                <a:xfrm>
                  <a:off x="9108140" y="4312305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ELF </a:t>
                  </a: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360634B-D37C-7A49-A609-6CCF9376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40" y="4312305"/>
                  <a:ext cx="2909047" cy="672353"/>
                </a:xfrm>
                <a:prstGeom prst="rect">
                  <a:avLst/>
                </a:prstGeom>
                <a:blipFill>
                  <a:blip r:embed="rId10"/>
                  <a:stretch>
                    <a:fillRect b="-89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F9637A-D34D-7445-B6EF-F3DAA766F293}"/>
                    </a:ext>
                  </a:extLst>
                </p:cNvPr>
                <p:cNvSpPr txBox="1"/>
                <p:nvPr/>
              </p:nvSpPr>
              <p:spPr>
                <a:xfrm>
                  <a:off x="9364443" y="735917"/>
                  <a:ext cx="236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Assembly programs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759B5F-F7FE-1C4D-9949-CA4230A3A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443" y="735917"/>
                  <a:ext cx="2366075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r="-1070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AE7929D-24B5-324B-A57F-65066A6F3230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>
              <a:off x="10562659" y="1924245"/>
              <a:ext cx="0" cy="3458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0630BB5-CE36-6A4B-B237-D6B630A49147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>
              <a:off x="10562659" y="2941988"/>
              <a:ext cx="5" cy="3525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41B5E81-CD5B-9A44-BBFA-63B5C7403969}"/>
                </a:ext>
              </a:extLst>
            </p:cNvPr>
            <p:cNvCxnSpPr>
              <a:cxnSpLocks/>
              <a:stCxn id="34" idx="2"/>
              <a:endCxn id="35" idx="0"/>
            </p:cNvCxnSpPr>
            <p:nvPr/>
          </p:nvCxnSpPr>
          <p:spPr>
            <a:xfrm>
              <a:off x="10562664" y="3963988"/>
              <a:ext cx="0" cy="3483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EE6ABBE-9029-F84A-BDEB-BD92479A3C39}"/>
                    </a:ext>
                  </a:extLst>
                </p:cNvPr>
                <p:cNvSpPr txBox="1"/>
                <p:nvPr/>
              </p:nvSpPr>
              <p:spPr>
                <a:xfrm>
                  <a:off x="9122402" y="5103641"/>
                  <a:ext cx="28501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ELF object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A39869-EB15-8645-AF37-A5C9DB3AAA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402" y="5103641"/>
                  <a:ext cx="2850155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72B200A-6A94-3741-8234-B2CF75D042EE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10562656" y="1072857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A19C679-B65A-E14F-8C51-05A90BECEA7A}"/>
                    </a:ext>
                  </a:extLst>
                </p:cNvPr>
                <p:cNvSpPr txBox="1"/>
                <p:nvPr/>
              </p:nvSpPr>
              <p:spPr>
                <a:xfrm>
                  <a:off x="10086304" y="1894056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B94FB3D-5F63-5A4D-BE66-DBAF1BD92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304" y="1894056"/>
                  <a:ext cx="47635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095251D-A02B-464B-8B5D-7971AE0D1AD7}"/>
                    </a:ext>
                  </a:extLst>
                </p:cNvPr>
                <p:cNvSpPr txBox="1"/>
                <p:nvPr/>
              </p:nvSpPr>
              <p:spPr>
                <a:xfrm>
                  <a:off x="10086304" y="3942973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4A3147-DA98-9545-8240-35665B824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304" y="3942973"/>
                  <a:ext cx="47635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6A51BB4-BF3D-9C41-9306-E9714E63DB3F}"/>
                    </a:ext>
                  </a:extLst>
                </p:cNvPr>
                <p:cNvSpPr txBox="1"/>
                <p:nvPr/>
              </p:nvSpPr>
              <p:spPr>
                <a:xfrm>
                  <a:off x="10086307" y="2922303"/>
                  <a:ext cx="476352" cy="3456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B8259E7-23AB-4D41-9A77-913F4CDF05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307" y="2922303"/>
                  <a:ext cx="476352" cy="345600"/>
                </a:xfrm>
                <a:prstGeom prst="rect">
                  <a:avLst/>
                </a:prstGeom>
                <a:blipFill>
                  <a:blip r:embed="rId15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316FD5D-D8C8-F548-AC96-A22715DE14D6}"/>
                </a:ext>
              </a:extLst>
            </p:cNvPr>
            <p:cNvCxnSpPr>
              <a:cxnSpLocks/>
            </p:cNvCxnSpPr>
            <p:nvPr/>
          </p:nvCxnSpPr>
          <p:spPr>
            <a:xfrm>
              <a:off x="10562653" y="4981731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27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AEE0-FCED-D341-A447-0D36C7BA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97" y="136019"/>
            <a:ext cx="10515600" cy="730028"/>
          </a:xfrm>
        </p:spPr>
        <p:txBody>
          <a:bodyPr/>
          <a:lstStyle/>
          <a:p>
            <a:r>
              <a:rPr lang="en-US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CN" dirty="0"/>
              <a:t>Generation of Relocatable Programs</a:t>
            </a:r>
          </a:p>
        </p:txBody>
      </p:sp>
      <p:grpSp>
        <p:nvGrpSpPr>
          <p:cNvPr id="4" name="Group 3" hidden="1">
            <a:extLst>
              <a:ext uri="{FF2B5EF4-FFF2-40B4-BE49-F238E27FC236}">
                <a16:creationId xmlns:a16="http://schemas.microsoft.com/office/drawing/2014/main" id="{4091D1FA-C7A5-0048-B65F-E2286CA787AB}"/>
              </a:ext>
            </a:extLst>
          </p:cNvPr>
          <p:cNvGrpSpPr/>
          <p:nvPr/>
        </p:nvGrpSpPr>
        <p:grpSpPr>
          <a:xfrm>
            <a:off x="9042827" y="307996"/>
            <a:ext cx="2909047" cy="1669302"/>
            <a:chOff x="7823627" y="1460893"/>
            <a:chExt cx="2909047" cy="1669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3647EA8-1EF5-0F4A-802A-CB3AC217E7AE}"/>
                    </a:ext>
                  </a:extLst>
                </p:cNvPr>
                <p:cNvSpPr/>
                <p:nvPr/>
              </p:nvSpPr>
              <p:spPr>
                <a:xfrm>
                  <a:off x="7823627" y="1976868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Programs 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8F239D4-1AF8-414D-BE44-35985339B1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627" y="1976868"/>
                  <a:ext cx="2909047" cy="672353"/>
                </a:xfrm>
                <a:prstGeom prst="rect">
                  <a:avLst/>
                </a:prstGeom>
                <a:blipFill>
                  <a:blip r:embed="rId6"/>
                  <a:stretch>
                    <a:fillRect t="-1818"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1E1985-59B3-1D4E-BC8B-634F7715F083}"/>
                    </a:ext>
                  </a:extLst>
                </p:cNvPr>
                <p:cNvSpPr txBox="1"/>
                <p:nvPr/>
              </p:nvSpPr>
              <p:spPr>
                <a:xfrm>
                  <a:off x="8079935" y="1460893"/>
                  <a:ext cx="236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Assembly programs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1E1985-59B3-1D4E-BC8B-634F7715F0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935" y="1460893"/>
                  <a:ext cx="2366075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667" r="-1070" b="-2333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32AC575-9DAA-D44F-B3A9-999CA4B37CCF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9278148" y="1797833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9926E56-D218-EB4B-8E98-A50228AC0838}"/>
                    </a:ext>
                  </a:extLst>
                </p:cNvPr>
                <p:cNvSpPr txBox="1"/>
                <p:nvPr/>
              </p:nvSpPr>
              <p:spPr>
                <a:xfrm>
                  <a:off x="8079935" y="2760863"/>
                  <a:ext cx="263358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Relocatable Programs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9926E56-D218-EB4B-8E98-A50228AC0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935" y="2760863"/>
                  <a:ext cx="2633587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5FEA87D-1F3B-A74A-A9EB-7100E721BC6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9278151" y="2649221"/>
              <a:ext cx="0" cy="2018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25FEB5-558A-9B41-A0E4-114190B879D0}"/>
              </a:ext>
            </a:extLst>
          </p:cNvPr>
          <p:cNvSpPr txBox="1"/>
          <p:nvPr/>
        </p:nvSpPr>
        <p:spPr>
          <a:xfrm>
            <a:off x="9477536" y="1823420"/>
            <a:ext cx="138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symbol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F2DAD4-4BDB-B24E-B31E-6852219BA5C5}"/>
                  </a:ext>
                </a:extLst>
              </p:cNvPr>
              <p:cNvSpPr txBox="1"/>
              <p:nvPr/>
            </p:nvSpPr>
            <p:spPr>
              <a:xfrm>
                <a:off x="1050937" y="1477702"/>
                <a:ext cx="2366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N" dirty="0"/>
                  <a:t> Assembly programs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F2DAD4-4BDB-B24E-B31E-6852219BA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37" y="1477702"/>
                <a:ext cx="2366075" cy="369332"/>
              </a:xfrm>
              <a:prstGeom prst="rect">
                <a:avLst/>
              </a:prstGeom>
              <a:blipFill>
                <a:blip r:embed="rId9"/>
                <a:stretch>
                  <a:fillRect t="-6667" r="-532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>
            <a:extLst>
              <a:ext uri="{FF2B5EF4-FFF2-40B4-BE49-F238E27FC236}">
                <a16:creationId xmlns:a16="http://schemas.microsoft.com/office/drawing/2014/main" id="{F443436E-36FD-064C-B0F2-04CC2656AB19}"/>
              </a:ext>
            </a:extLst>
          </p:cNvPr>
          <p:cNvSpPr/>
          <p:nvPr/>
        </p:nvSpPr>
        <p:spPr>
          <a:xfrm>
            <a:off x="3912479" y="3785956"/>
            <a:ext cx="1048870" cy="51098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71EE27-D5B6-9D40-81B2-775525D36485}"/>
                  </a:ext>
                </a:extLst>
              </p:cNvPr>
              <p:cNvSpPr txBox="1"/>
              <p:nvPr/>
            </p:nvSpPr>
            <p:spPr>
              <a:xfrm>
                <a:off x="4194732" y="3558669"/>
                <a:ext cx="479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71EE27-D5B6-9D40-81B2-775525D36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32" y="3558669"/>
                <a:ext cx="47904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868F45-6F03-9749-B67E-91EDB86A85C5}"/>
                  </a:ext>
                </a:extLst>
              </p:cNvPr>
              <p:cNvSpPr txBox="1"/>
              <p:nvPr/>
            </p:nvSpPr>
            <p:spPr>
              <a:xfrm>
                <a:off x="7033138" y="1477702"/>
                <a:ext cx="26335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N" dirty="0"/>
                  <a:t> Relocatable Programs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5868F45-6F03-9749-B67E-91EDB86A8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138" y="1477702"/>
                <a:ext cx="2633587" cy="369332"/>
              </a:xfrm>
              <a:prstGeom prst="rect">
                <a:avLst/>
              </a:prstGeom>
              <a:blipFill>
                <a:blip r:embed="rId11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BA5618F-79B7-964F-8E47-E78EC64DC62D}"/>
              </a:ext>
            </a:extLst>
          </p:cNvPr>
          <p:cNvGrpSpPr/>
          <p:nvPr/>
        </p:nvGrpSpPr>
        <p:grpSpPr>
          <a:xfrm>
            <a:off x="874755" y="2307857"/>
            <a:ext cx="2718438" cy="3775778"/>
            <a:chOff x="9021663" y="1069931"/>
            <a:chExt cx="2718438" cy="37757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E00CB2-906D-8540-B363-82D3B87C9573}"/>
                </a:ext>
              </a:extLst>
            </p:cNvPr>
            <p:cNvSpPr/>
            <p:nvPr/>
          </p:nvSpPr>
          <p:spPr>
            <a:xfrm>
              <a:off x="9021663" y="1829376"/>
              <a:ext cx="2718438" cy="177478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function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 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counter,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leal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1(%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 counter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A47800F-69C0-7D49-B780-9AA1E5668088}"/>
                </a:ext>
              </a:extLst>
            </p:cNvPr>
            <p:cNvSpPr/>
            <p:nvPr/>
          </p:nvSpPr>
          <p:spPr>
            <a:xfrm>
              <a:off x="9021663" y="3604162"/>
              <a:ext cx="2718438" cy="1241547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code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secion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main: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call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27DDBC-B134-2341-8C29-6900A2302058}"/>
                </a:ext>
              </a:extLst>
            </p:cNvPr>
            <p:cNvSpPr/>
            <p:nvPr/>
          </p:nvSpPr>
          <p:spPr>
            <a:xfrm>
              <a:off x="9021663" y="1069931"/>
              <a:ext cx="2718438" cy="759444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variable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counter: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data = 0</a:t>
              </a:r>
            </a:p>
          </p:txBody>
        </p:sp>
      </p:grpSp>
      <p:grpSp>
        <p:nvGrpSpPr>
          <p:cNvPr id="10" name="section table" hidden="1">
            <a:extLst>
              <a:ext uri="{FF2B5EF4-FFF2-40B4-BE49-F238E27FC236}">
                <a16:creationId xmlns:a16="http://schemas.microsoft.com/office/drawing/2014/main" id="{7F118108-B162-BD42-B80B-3E37B2B06F08}"/>
              </a:ext>
            </a:extLst>
          </p:cNvPr>
          <p:cNvGrpSpPr/>
          <p:nvPr/>
        </p:nvGrpSpPr>
        <p:grpSpPr>
          <a:xfrm>
            <a:off x="5337205" y="3039002"/>
            <a:ext cx="2335306" cy="2100291"/>
            <a:chOff x="5337205" y="2978042"/>
            <a:chExt cx="2335306" cy="210029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124967-5F30-734E-B4E9-19F2A2803333}"/>
                </a:ext>
              </a:extLst>
            </p:cNvPr>
            <p:cNvSpPr/>
            <p:nvPr/>
          </p:nvSpPr>
          <p:spPr>
            <a:xfrm>
              <a:off x="5337205" y="2978042"/>
              <a:ext cx="2335306" cy="620436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5">
                      <a:lumMod val="75000"/>
                    </a:schemeClr>
                  </a:solidFill>
                </a:rPr>
                <a:t>data section</a:t>
              </a:r>
              <a:r>
                <a:rPr lang="en-CN" dirty="0"/>
                <a:t>: counter</a:t>
              </a:r>
            </a:p>
            <a:p>
              <a:pPr algn="ctr"/>
              <a:endParaRPr lang="en-CN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BAC9C6D-BF4F-0642-882D-0F44E1C337AC}"/>
                </a:ext>
              </a:extLst>
            </p:cNvPr>
            <p:cNvSpPr/>
            <p:nvPr/>
          </p:nvSpPr>
          <p:spPr>
            <a:xfrm>
              <a:off x="5337205" y="3716883"/>
              <a:ext cx="2335306" cy="620436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5">
                      <a:lumMod val="75000"/>
                    </a:schemeClr>
                  </a:solidFill>
                </a:rPr>
                <a:t>code section</a:t>
              </a:r>
              <a:r>
                <a:rPr lang="en-CN" dirty="0"/>
                <a:t>: incr</a:t>
              </a:r>
            </a:p>
            <a:p>
              <a:pPr algn="ctr"/>
              <a:endParaRPr lang="en-CN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8982993-F0D6-2446-945F-A6EDD01F4139}"/>
                </a:ext>
              </a:extLst>
            </p:cNvPr>
            <p:cNvSpPr/>
            <p:nvPr/>
          </p:nvSpPr>
          <p:spPr>
            <a:xfrm>
              <a:off x="5337205" y="4457897"/>
              <a:ext cx="2335306" cy="620436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5">
                      <a:lumMod val="75000"/>
                    </a:schemeClr>
                  </a:solidFill>
                </a:rPr>
                <a:t>code section</a:t>
              </a:r>
              <a:r>
                <a:rPr lang="en-CN" dirty="0"/>
                <a:t>: main</a:t>
              </a:r>
            </a:p>
            <a:p>
              <a:pPr algn="ctr"/>
              <a:endParaRPr lang="en-CN" dirty="0"/>
            </a:p>
          </p:txBody>
        </p:sp>
      </p:grpSp>
      <p:sp>
        <p:nvSpPr>
          <p:cNvPr id="20" name="TextBox 19" hidden="1">
            <a:extLst>
              <a:ext uri="{FF2B5EF4-FFF2-40B4-BE49-F238E27FC236}">
                <a16:creationId xmlns:a16="http://schemas.microsoft.com/office/drawing/2014/main" id="{5BC70E6F-35ED-3F42-9FDA-116188995BCA}"/>
              </a:ext>
            </a:extLst>
          </p:cNvPr>
          <p:cNvSpPr txBox="1"/>
          <p:nvPr/>
        </p:nvSpPr>
        <p:spPr>
          <a:xfrm>
            <a:off x="5808953" y="2518678"/>
            <a:ext cx="138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section table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11EE05-94B0-2F44-A1D8-398EB8A71547}"/>
              </a:ext>
            </a:extLst>
          </p:cNvPr>
          <p:cNvGrpSpPr/>
          <p:nvPr/>
        </p:nvGrpSpPr>
        <p:grpSpPr>
          <a:xfrm>
            <a:off x="5193632" y="2307857"/>
            <a:ext cx="2841000" cy="3983406"/>
            <a:chOff x="9017677" y="1069931"/>
            <a:chExt cx="2841000" cy="398340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808438-9438-2B48-8D64-9E9B89A63AB6}"/>
                </a:ext>
              </a:extLst>
            </p:cNvPr>
            <p:cNvSpPr/>
            <p:nvPr/>
          </p:nvSpPr>
          <p:spPr>
            <a:xfrm>
              <a:off x="9017677" y="1933190"/>
              <a:ext cx="2837014" cy="177478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code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secion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 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counter,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leal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1(%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 counter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F89DC5-E863-9848-BCA3-FB6511A0A689}"/>
                </a:ext>
              </a:extLst>
            </p:cNvPr>
            <p:cNvSpPr/>
            <p:nvPr/>
          </p:nvSpPr>
          <p:spPr>
            <a:xfrm>
              <a:off x="9021663" y="3811790"/>
              <a:ext cx="2833028" cy="1241547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code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secion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main: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call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7129C1E-40B0-6B41-89F8-84BD4593DA51}"/>
                </a:ext>
              </a:extLst>
            </p:cNvPr>
            <p:cNvSpPr/>
            <p:nvPr/>
          </p:nvSpPr>
          <p:spPr>
            <a:xfrm>
              <a:off x="9021662" y="1069931"/>
              <a:ext cx="2837015" cy="759444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data section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counter: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data = 0</a:t>
              </a: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61666CC-0761-3E47-8BAA-5E9EEEA9F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620022"/>
              </p:ext>
            </p:extLst>
          </p:nvPr>
        </p:nvGraphicFramePr>
        <p:xfrm>
          <a:off x="8349932" y="3087345"/>
          <a:ext cx="3638344" cy="1582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132">
                  <a:extLst>
                    <a:ext uri="{9D8B030D-6E8A-4147-A177-3AD203B41FA5}">
                      <a16:colId xmlns:a16="http://schemas.microsoft.com/office/drawing/2014/main" val="3041237304"/>
                    </a:ext>
                  </a:extLst>
                </a:gridCol>
                <a:gridCol w="982961">
                  <a:extLst>
                    <a:ext uri="{9D8B030D-6E8A-4147-A177-3AD203B41FA5}">
                      <a16:colId xmlns:a16="http://schemas.microsoft.com/office/drawing/2014/main" val="386702999"/>
                    </a:ext>
                  </a:extLst>
                </a:gridCol>
                <a:gridCol w="672513">
                  <a:extLst>
                    <a:ext uri="{9D8B030D-6E8A-4147-A177-3AD203B41FA5}">
                      <a16:colId xmlns:a16="http://schemas.microsoft.com/office/drawing/2014/main" val="3461964156"/>
                    </a:ext>
                  </a:extLst>
                </a:gridCol>
                <a:gridCol w="1033738">
                  <a:extLst>
                    <a:ext uri="{9D8B030D-6E8A-4147-A177-3AD203B41FA5}">
                      <a16:colId xmlns:a16="http://schemas.microsoft.com/office/drawing/2014/main" val="3851177369"/>
                    </a:ext>
                  </a:extLst>
                </a:gridCol>
              </a:tblGrid>
              <a:tr h="395586"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type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size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section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42262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counter 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data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counter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11182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incr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function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52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incr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859989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main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function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main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8099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090E1769-46CB-BE44-ACD5-1436BC8DEF2D}"/>
              </a:ext>
            </a:extLst>
          </p:cNvPr>
          <p:cNvSpPr txBox="1"/>
          <p:nvPr/>
        </p:nvSpPr>
        <p:spPr>
          <a:xfrm>
            <a:off x="5917686" y="1823420"/>
            <a:ext cx="138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section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B88F1-E7DD-CE45-B6E6-EC5C6D6A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11</a:t>
            </a:fld>
            <a:endParaRPr lang="en-CN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5D6C0F3-AECD-AF4A-9702-45B3E49C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10515600" cy="5198768"/>
          </a:xfrm>
        </p:spPr>
        <p:txBody>
          <a:bodyPr/>
          <a:lstStyle/>
          <a:p>
            <a:r>
              <a:rPr lang="en-CN" dirty="0"/>
              <a:t>Transform assembly programs to relocatable programs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80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7" grpId="0"/>
      <p:bldP spid="28" grpId="0"/>
      <p:bldP spid="2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A2C5-DF77-B042-97D9-5C5F5CA7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Pass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CN" dirty="0"/>
              <a:t>Generation of Relocation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49D68-8DED-F74B-97C8-AC1DA595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4548628" cy="5198768"/>
          </a:xfrm>
        </p:spPr>
        <p:txBody>
          <a:bodyPr>
            <a:normAutofit/>
          </a:bodyPr>
          <a:lstStyle/>
          <a:p>
            <a:r>
              <a:rPr lang="en-CN" sz="2400" dirty="0"/>
              <a:t>Relocation tables: record the symbol references</a:t>
            </a:r>
          </a:p>
          <a:p>
            <a:pPr marL="0" indent="0">
              <a:buNone/>
            </a:pPr>
            <a:endParaRPr lang="en-CN" sz="2400" dirty="0"/>
          </a:p>
          <a:p>
            <a:r>
              <a:rPr lang="en-CN" sz="2400" dirty="0"/>
              <a:t>Step 1: generate relocation entry</a:t>
            </a:r>
          </a:p>
          <a:p>
            <a:r>
              <a:rPr lang="en-CN" sz="2400" dirty="0"/>
              <a:t>Step 2: update the instruction</a:t>
            </a:r>
          </a:p>
          <a:p>
            <a:endParaRPr lang="en-CN" sz="2400" dirty="0"/>
          </a:p>
          <a:p>
            <a:r>
              <a:rPr lang="en-CN" sz="2400" dirty="0"/>
              <a:t>In the linking process:</a:t>
            </a:r>
          </a:p>
          <a:p>
            <a:pPr lvl="1"/>
            <a:r>
              <a:rPr lang="en-CN" sz="2000" dirty="0"/>
              <a:t>Linker follows the relocation tables to replace the zero with the concrete address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F2C658-575D-9545-B49B-2FA4112A51C7}"/>
                  </a:ext>
                </a:extLst>
              </p:cNvPr>
              <p:cNvSpPr txBox="1"/>
              <p:nvPr/>
            </p:nvSpPr>
            <p:spPr>
              <a:xfrm>
                <a:off x="7540598" y="1283711"/>
                <a:ext cx="26335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N" dirty="0"/>
                  <a:t> Relocatable Programs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F2C658-575D-9545-B49B-2FA4112A5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598" y="1283711"/>
                <a:ext cx="2633587" cy="369332"/>
              </a:xfrm>
              <a:prstGeom prst="rect">
                <a:avLst/>
              </a:prstGeom>
              <a:blipFill>
                <a:blip r:embed="rId6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 hidden="1">
            <a:extLst>
              <a:ext uri="{FF2B5EF4-FFF2-40B4-BE49-F238E27FC236}">
                <a16:creationId xmlns:a16="http://schemas.microsoft.com/office/drawing/2014/main" id="{64CB10BF-4A73-5D45-94B1-46D104E37B43}"/>
              </a:ext>
            </a:extLst>
          </p:cNvPr>
          <p:cNvGrpSpPr/>
          <p:nvPr/>
        </p:nvGrpSpPr>
        <p:grpSpPr>
          <a:xfrm>
            <a:off x="8890426" y="136525"/>
            <a:ext cx="2909047" cy="2161603"/>
            <a:chOff x="8890426" y="136525"/>
            <a:chExt cx="2909047" cy="2161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9BE530-D1D5-FF41-BFDE-8EDAFBDD96FB}"/>
                    </a:ext>
                  </a:extLst>
                </p:cNvPr>
                <p:cNvSpPr/>
                <p:nvPr/>
              </p:nvSpPr>
              <p:spPr>
                <a:xfrm>
                  <a:off x="8890426" y="666580"/>
                  <a:ext cx="2909047" cy="11517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Relocation Tables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9BE530-D1D5-FF41-BFDE-8EDAFBDD96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0426" y="666580"/>
                  <a:ext cx="2909047" cy="1151721"/>
                </a:xfrm>
                <a:prstGeom prst="rect">
                  <a:avLst/>
                </a:prstGeom>
                <a:blipFill>
                  <a:blip r:embed="rId7"/>
                  <a:stretch>
                    <a:fillRect t="-32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1ADF83-5CB8-1F4C-8146-3AB67583D1DD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10344945" y="1818301"/>
              <a:ext cx="5" cy="1859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041841F-BB65-154B-B959-E30B9808F891}"/>
                </a:ext>
              </a:extLst>
            </p:cNvPr>
            <p:cNvCxnSpPr>
              <a:cxnSpLocks/>
            </p:cNvCxnSpPr>
            <p:nvPr/>
          </p:nvCxnSpPr>
          <p:spPr>
            <a:xfrm>
              <a:off x="10344945" y="458442"/>
              <a:ext cx="0" cy="207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68A3717-4AF2-0A4E-89E7-39E419AD6CDA}"/>
                    </a:ext>
                  </a:extLst>
                </p:cNvPr>
                <p:cNvSpPr txBox="1"/>
                <p:nvPr/>
              </p:nvSpPr>
              <p:spPr>
                <a:xfrm>
                  <a:off x="9054371" y="136525"/>
                  <a:ext cx="25811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/>
                    <a:t>: Relocatable programs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68A3717-4AF2-0A4E-89E7-39E419AD6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371" y="136525"/>
                  <a:ext cx="258114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FB8E1E-77E0-974D-90BF-7AC6844FFF91}"/>
                    </a:ext>
                  </a:extLst>
                </p:cNvPr>
                <p:cNvSpPr txBox="1"/>
                <p:nvPr/>
              </p:nvSpPr>
              <p:spPr>
                <a:xfrm>
                  <a:off x="9054371" y="1928796"/>
                  <a:ext cx="25811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Relocatable programs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FB8E1E-77E0-974D-90BF-7AC6844FF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371" y="1928796"/>
                  <a:ext cx="258114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interface" hidden="1">
                <a:extLst>
                  <a:ext uri="{FF2B5EF4-FFF2-40B4-BE49-F238E27FC236}">
                    <a16:creationId xmlns:a16="http://schemas.microsoft.com/office/drawing/2014/main" id="{51D90F1F-6579-FA4C-AED3-E6C285D52957}"/>
                  </a:ext>
                </a:extLst>
              </p:cNvPr>
              <p:cNvSpPr/>
              <p:nvPr/>
            </p:nvSpPr>
            <p:spPr>
              <a:xfrm>
                <a:off x="10008974" y="1350496"/>
                <a:ext cx="1503838" cy="364889"/>
              </a:xfrm>
              <a:prstGeom prst="rect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𝑔𝑒𝑛</m:t>
                      </m:r>
                      <m:r>
                        <a:rPr lang="en-US" sz="18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CN" sz="1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𝑟𝑒𝑙𝑜𝑐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4" name="interface" hidden="1">
                <a:extLst>
                  <a:ext uri="{FF2B5EF4-FFF2-40B4-BE49-F238E27FC236}">
                    <a16:creationId xmlns:a16="http://schemas.microsoft.com/office/drawing/2014/main" id="{51D90F1F-6579-FA4C-AED3-E6C285D52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974" y="1350496"/>
                <a:ext cx="1503838" cy="364889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  <a:ln w="19050">
                <a:solidFill>
                  <a:schemeClr val="accent2"/>
                </a:solidFill>
                <a:prstDash val="dash"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P1">
            <a:extLst>
              <a:ext uri="{FF2B5EF4-FFF2-40B4-BE49-F238E27FC236}">
                <a16:creationId xmlns:a16="http://schemas.microsoft.com/office/drawing/2014/main" id="{07F235BE-AE3B-904C-9F2E-90B641303BD6}"/>
              </a:ext>
            </a:extLst>
          </p:cNvPr>
          <p:cNvGrpSpPr/>
          <p:nvPr/>
        </p:nvGrpSpPr>
        <p:grpSpPr>
          <a:xfrm>
            <a:off x="5554295" y="1655434"/>
            <a:ext cx="2838562" cy="4404207"/>
            <a:chOff x="636190" y="2306385"/>
            <a:chExt cx="2838562" cy="4404207"/>
          </a:xfrm>
        </p:grpSpPr>
        <p:grpSp>
          <p:nvGrpSpPr>
            <p:cNvPr id="31" name="sectbl">
              <a:extLst>
                <a:ext uri="{FF2B5EF4-FFF2-40B4-BE49-F238E27FC236}">
                  <a16:creationId xmlns:a16="http://schemas.microsoft.com/office/drawing/2014/main" id="{B46F070B-75D7-274F-ACE9-A19FE34B84CF}"/>
                </a:ext>
              </a:extLst>
            </p:cNvPr>
            <p:cNvGrpSpPr/>
            <p:nvPr/>
          </p:nvGrpSpPr>
          <p:grpSpPr>
            <a:xfrm>
              <a:off x="636190" y="2716395"/>
              <a:ext cx="2838562" cy="3994197"/>
              <a:chOff x="9021662" y="1069931"/>
              <a:chExt cx="2838562" cy="399419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4640A1B-4C69-054E-91EB-F7653BBB6843}"/>
                  </a:ext>
                </a:extLst>
              </p:cNvPr>
              <p:cNvSpPr/>
              <p:nvPr/>
            </p:nvSpPr>
            <p:spPr>
              <a:xfrm>
                <a:off x="9021663" y="1936000"/>
                <a:ext cx="2837014" cy="1774742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secion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incr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  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movl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, 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leal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1(%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movl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38A758C-478D-A648-A28B-40F452C6760A}"/>
                  </a:ext>
                </a:extLst>
              </p:cNvPr>
              <p:cNvSpPr/>
              <p:nvPr/>
            </p:nvSpPr>
            <p:spPr>
              <a:xfrm>
                <a:off x="9023211" y="3822581"/>
                <a:ext cx="2837013" cy="1241547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section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main: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call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0D38986-F2E1-4F4A-87C3-6630C75BA034}"/>
                  </a:ext>
                </a:extLst>
              </p:cNvPr>
              <p:cNvSpPr/>
              <p:nvPr/>
            </p:nvSpPr>
            <p:spPr>
              <a:xfrm>
                <a:off x="9021662" y="1069931"/>
                <a:ext cx="2837015" cy="759444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N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data section </a:t>
                </a:r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counter:</a:t>
                </a:r>
              </a:p>
              <a:p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data = 0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3258839-BFA9-1840-8E94-3A0733F35179}"/>
                </a:ext>
              </a:extLst>
            </p:cNvPr>
            <p:cNvSpPr txBox="1"/>
            <p:nvPr/>
          </p:nvSpPr>
          <p:spPr>
            <a:xfrm>
              <a:off x="1300956" y="2306385"/>
              <a:ext cx="1388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section 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2">
                <a:extLst>
                  <a:ext uri="{FF2B5EF4-FFF2-40B4-BE49-F238E27FC236}">
                    <a16:creationId xmlns:a16="http://schemas.microsoft.com/office/drawing/2014/main" id="{97FFAF40-729C-F143-881A-CA514BCBC0B2}"/>
                  </a:ext>
                </a:extLst>
              </p:cNvPr>
              <p:cNvSpPr txBox="1"/>
              <p:nvPr/>
            </p:nvSpPr>
            <p:spPr>
              <a:xfrm>
                <a:off x="7540598" y="1289720"/>
                <a:ext cx="26335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N" dirty="0"/>
                  <a:t> Relocatable Programs</a:t>
                </a:r>
              </a:p>
            </p:txBody>
          </p:sp>
        </mc:Choice>
        <mc:Fallback xmlns="">
          <p:sp>
            <p:nvSpPr>
              <p:cNvPr id="30" name="P2">
                <a:extLst>
                  <a:ext uri="{FF2B5EF4-FFF2-40B4-BE49-F238E27FC236}">
                    <a16:creationId xmlns:a16="http://schemas.microsoft.com/office/drawing/2014/main" id="{97FFAF40-729C-F143-881A-CA514BCBC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598" y="1289720"/>
                <a:ext cx="2633587" cy="369332"/>
              </a:xfrm>
              <a:prstGeom prst="rect">
                <a:avLst/>
              </a:prstGeom>
              <a:blipFill>
                <a:blip r:embed="rId11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relocation tables">
            <a:extLst>
              <a:ext uri="{FF2B5EF4-FFF2-40B4-BE49-F238E27FC236}">
                <a16:creationId xmlns:a16="http://schemas.microsoft.com/office/drawing/2014/main" id="{55ABFA2F-292A-D842-907A-805BB1F48A95}"/>
              </a:ext>
            </a:extLst>
          </p:cNvPr>
          <p:cNvGrpSpPr/>
          <p:nvPr/>
        </p:nvGrpSpPr>
        <p:grpSpPr>
          <a:xfrm>
            <a:off x="9087054" y="1655434"/>
            <a:ext cx="2335306" cy="4086268"/>
            <a:chOff x="4136266" y="2271886"/>
            <a:chExt cx="2335306" cy="408626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D17030-8EF5-9344-9057-D3796789E302}"/>
                </a:ext>
              </a:extLst>
            </p:cNvPr>
            <p:cNvSpPr/>
            <p:nvPr/>
          </p:nvSpPr>
          <p:spPr>
            <a:xfrm>
              <a:off x="4136266" y="3948828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E89E325-A65A-374F-AAB1-71C8639401BD}"/>
                </a:ext>
              </a:extLst>
            </p:cNvPr>
            <p:cNvSpPr/>
            <p:nvPr/>
          </p:nvSpPr>
          <p:spPr>
            <a:xfrm>
              <a:off x="4136266" y="5679375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main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482503A-BEC1-8949-BC3C-56006ACABFBE}"/>
                </a:ext>
              </a:extLst>
            </p:cNvPr>
            <p:cNvSpPr/>
            <p:nvPr/>
          </p:nvSpPr>
          <p:spPr>
            <a:xfrm>
              <a:off x="4136266" y="6017496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entry1: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A0A88F-D136-E945-9A6B-00ACAE939328}"/>
                </a:ext>
              </a:extLst>
            </p:cNvPr>
            <p:cNvSpPr/>
            <p:nvPr/>
          </p:nvSpPr>
          <p:spPr>
            <a:xfrm>
              <a:off x="4136266" y="4286207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entry1: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5BA2189-3C53-EC40-8440-6173F6CD8CD7}"/>
                </a:ext>
              </a:extLst>
            </p:cNvPr>
            <p:cNvSpPr/>
            <p:nvPr/>
          </p:nvSpPr>
          <p:spPr>
            <a:xfrm>
              <a:off x="4136266" y="4624328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entry2: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3F182C-B399-5049-9A53-23A41FBE030C}"/>
                </a:ext>
              </a:extLst>
            </p:cNvPr>
            <p:cNvSpPr txBox="1"/>
            <p:nvPr/>
          </p:nvSpPr>
          <p:spPr>
            <a:xfrm>
              <a:off x="4430250" y="2271886"/>
              <a:ext cx="1747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relocation tables</a:t>
              </a:r>
            </a:p>
          </p:txBody>
        </p:sp>
      </p:grpSp>
      <p:sp>
        <p:nvSpPr>
          <p:cNvPr id="54" name="counter1">
            <a:extLst>
              <a:ext uri="{FF2B5EF4-FFF2-40B4-BE49-F238E27FC236}">
                <a16:creationId xmlns:a16="http://schemas.microsoft.com/office/drawing/2014/main" id="{CEDD34FA-7004-8F4D-AE61-3680258E2F86}"/>
              </a:ext>
            </a:extLst>
          </p:cNvPr>
          <p:cNvSpPr txBox="1"/>
          <p:nvPr/>
        </p:nvSpPr>
        <p:spPr>
          <a:xfrm>
            <a:off x="6427803" y="3497580"/>
            <a:ext cx="110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</a:p>
        </p:txBody>
      </p:sp>
      <p:sp>
        <p:nvSpPr>
          <p:cNvPr id="58" name="counter2">
            <a:extLst>
              <a:ext uri="{FF2B5EF4-FFF2-40B4-BE49-F238E27FC236}">
                <a16:creationId xmlns:a16="http://schemas.microsoft.com/office/drawing/2014/main" id="{7E68D5FE-6E03-F446-9423-E04D906E6AC5}"/>
              </a:ext>
            </a:extLst>
          </p:cNvPr>
          <p:cNvSpPr txBox="1"/>
          <p:nvPr/>
        </p:nvSpPr>
        <p:spPr>
          <a:xfrm>
            <a:off x="7186570" y="404108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</a:p>
        </p:txBody>
      </p:sp>
      <p:sp>
        <p:nvSpPr>
          <p:cNvPr id="67" name="incr">
            <a:extLst>
              <a:ext uri="{FF2B5EF4-FFF2-40B4-BE49-F238E27FC236}">
                <a16:creationId xmlns:a16="http://schemas.microsoft.com/office/drawing/2014/main" id="{F3C714A8-4734-1045-B962-ADDB939BE248}"/>
              </a:ext>
            </a:extLst>
          </p:cNvPr>
          <p:cNvSpPr txBox="1"/>
          <p:nvPr/>
        </p:nvSpPr>
        <p:spPr>
          <a:xfrm>
            <a:off x="6436426" y="53867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endParaRPr lang="en-CN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354A418B-1FC4-3747-8BC9-35AE8A71368D}"/>
              </a:ext>
            </a:extLst>
          </p:cNvPr>
          <p:cNvCxnSpPr>
            <a:cxnSpLocks/>
            <a:stCxn id="43" idx="1"/>
            <a:endCxn id="54" idx="0"/>
          </p:cNvCxnSpPr>
          <p:nvPr/>
        </p:nvCxnSpPr>
        <p:spPr>
          <a:xfrm rot="10800000">
            <a:off x="6979910" y="3497580"/>
            <a:ext cx="2107145" cy="342504"/>
          </a:xfrm>
          <a:prstGeom prst="bentConnector4">
            <a:avLst>
              <a:gd name="adj1" fmla="val 20346"/>
              <a:gd name="adj2" fmla="val 15023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F4AF9E8E-E563-BD43-AB9B-CBA860A53360}"/>
              </a:ext>
            </a:extLst>
          </p:cNvPr>
          <p:cNvCxnSpPr>
            <a:cxnSpLocks/>
            <a:stCxn id="44" idx="1"/>
            <a:endCxn id="58" idx="2"/>
          </p:cNvCxnSpPr>
          <p:nvPr/>
        </p:nvCxnSpPr>
        <p:spPr>
          <a:xfrm rot="10800000" flipV="1">
            <a:off x="7722134" y="4178205"/>
            <a:ext cx="1364920" cy="232212"/>
          </a:xfrm>
          <a:prstGeom prst="bentConnector4">
            <a:avLst>
              <a:gd name="adj1" fmla="val 30381"/>
              <a:gd name="adj2" fmla="val 19844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>
            <a:extLst>
              <a:ext uri="{FF2B5EF4-FFF2-40B4-BE49-F238E27FC236}">
                <a16:creationId xmlns:a16="http://schemas.microsoft.com/office/drawing/2014/main" id="{B08FD9A3-8464-364F-8BCF-311861E5FEA5}"/>
              </a:ext>
            </a:extLst>
          </p:cNvPr>
          <p:cNvCxnSpPr>
            <a:cxnSpLocks/>
            <a:stCxn id="42" idx="1"/>
            <a:endCxn id="67" idx="3"/>
          </p:cNvCxnSpPr>
          <p:nvPr/>
        </p:nvCxnSpPr>
        <p:spPr>
          <a:xfrm rot="10800000" flipV="1">
            <a:off x="7127642" y="5571372"/>
            <a:ext cx="1959413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to eliminate">
            <a:extLst>
              <a:ext uri="{FF2B5EF4-FFF2-40B4-BE49-F238E27FC236}">
                <a16:creationId xmlns:a16="http://schemas.microsoft.com/office/drawing/2014/main" id="{440BF627-B7BF-664F-82E1-0F581A9D2498}"/>
              </a:ext>
            </a:extLst>
          </p:cNvPr>
          <p:cNvGrpSpPr/>
          <p:nvPr/>
        </p:nvGrpSpPr>
        <p:grpSpPr>
          <a:xfrm>
            <a:off x="6470732" y="3497580"/>
            <a:ext cx="1415473" cy="2272796"/>
            <a:chOff x="5359825" y="4094736"/>
            <a:chExt cx="1415473" cy="2272796"/>
          </a:xfrm>
        </p:grpSpPr>
        <p:sp>
          <p:nvSpPr>
            <p:cNvPr id="76" name="counter1">
              <a:extLst>
                <a:ext uri="{FF2B5EF4-FFF2-40B4-BE49-F238E27FC236}">
                  <a16:creationId xmlns:a16="http://schemas.microsoft.com/office/drawing/2014/main" id="{59AED12E-4D77-5142-8049-2CEDC56B86B6}"/>
                </a:ext>
              </a:extLst>
            </p:cNvPr>
            <p:cNvSpPr txBox="1"/>
            <p:nvPr/>
          </p:nvSpPr>
          <p:spPr>
            <a:xfrm>
              <a:off x="5456275" y="4094736"/>
              <a:ext cx="913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0</a:t>
              </a:r>
            </a:p>
          </p:txBody>
        </p:sp>
        <p:sp>
          <p:nvSpPr>
            <p:cNvPr id="77" name="counter2">
              <a:extLst>
                <a:ext uri="{FF2B5EF4-FFF2-40B4-BE49-F238E27FC236}">
                  <a16:creationId xmlns:a16="http://schemas.microsoft.com/office/drawing/2014/main" id="{2CA60C4B-576D-AD47-8A9C-668226D8387B}"/>
                </a:ext>
              </a:extLst>
            </p:cNvPr>
            <p:cNvSpPr txBox="1"/>
            <p:nvPr/>
          </p:nvSpPr>
          <p:spPr>
            <a:xfrm>
              <a:off x="6084083" y="4647724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0</a:t>
              </a:r>
            </a:p>
          </p:txBody>
        </p:sp>
        <p:sp>
          <p:nvSpPr>
            <p:cNvPr id="78" name="incr">
              <a:extLst>
                <a:ext uri="{FF2B5EF4-FFF2-40B4-BE49-F238E27FC236}">
                  <a16:creationId xmlns:a16="http://schemas.microsoft.com/office/drawing/2014/main" id="{ED0147FD-6412-DE44-A729-F4D039C6B138}"/>
                </a:ext>
              </a:extLst>
            </p:cNvPr>
            <p:cNvSpPr txBox="1"/>
            <p:nvPr/>
          </p:nvSpPr>
          <p:spPr>
            <a:xfrm>
              <a:off x="5359825" y="59982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0</a:t>
              </a:r>
              <a:endParaRPr lang="en-CN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9DED1-CE15-3749-9FD6-57806646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12</a:t>
            </a:fld>
            <a:endParaRPr lang="en-CN"/>
          </a:p>
        </p:txBody>
      </p:sp>
      <p:grpSp>
        <p:nvGrpSpPr>
          <p:cNvPr id="39" name="concrete addresses">
            <a:extLst>
              <a:ext uri="{FF2B5EF4-FFF2-40B4-BE49-F238E27FC236}">
                <a16:creationId xmlns:a16="http://schemas.microsoft.com/office/drawing/2014/main" id="{F749AF22-ED74-9C4F-B46B-C402BB50EE67}"/>
              </a:ext>
            </a:extLst>
          </p:cNvPr>
          <p:cNvGrpSpPr/>
          <p:nvPr/>
        </p:nvGrpSpPr>
        <p:grpSpPr>
          <a:xfrm>
            <a:off x="6076070" y="3510908"/>
            <a:ext cx="2228242" cy="2237371"/>
            <a:chOff x="4972255" y="4108064"/>
            <a:chExt cx="2228242" cy="2237371"/>
          </a:xfrm>
        </p:grpSpPr>
        <p:sp>
          <p:nvSpPr>
            <p:cNvPr id="40" name="counter1">
              <a:extLst>
                <a:ext uri="{FF2B5EF4-FFF2-40B4-BE49-F238E27FC236}">
                  <a16:creationId xmlns:a16="http://schemas.microsoft.com/office/drawing/2014/main" id="{DEACF847-704D-4D43-960D-E002613057B8}"/>
                </a:ext>
              </a:extLst>
            </p:cNvPr>
            <p:cNvSpPr txBox="1"/>
            <p:nvPr/>
          </p:nvSpPr>
          <p:spPr>
            <a:xfrm>
              <a:off x="4972255" y="4108064"/>
              <a:ext cx="2103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FFFF0734</a:t>
              </a:r>
            </a:p>
          </p:txBody>
        </p:sp>
        <p:sp>
          <p:nvSpPr>
            <p:cNvPr id="46" name="counter2">
              <a:extLst>
                <a:ext uri="{FF2B5EF4-FFF2-40B4-BE49-F238E27FC236}">
                  <a16:creationId xmlns:a16="http://schemas.microsoft.com/office/drawing/2014/main" id="{F6CC22C8-48B2-3543-A91D-DFD96CE00348}"/>
                </a:ext>
              </a:extLst>
            </p:cNvPr>
            <p:cNvSpPr txBox="1"/>
            <p:nvPr/>
          </p:nvSpPr>
          <p:spPr>
            <a:xfrm>
              <a:off x="5876095" y="4657414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FFFF0734</a:t>
              </a:r>
            </a:p>
          </p:txBody>
        </p:sp>
        <p:sp>
          <p:nvSpPr>
            <p:cNvPr id="47" name="incr">
              <a:extLst>
                <a:ext uri="{FF2B5EF4-FFF2-40B4-BE49-F238E27FC236}">
                  <a16:creationId xmlns:a16="http://schemas.microsoft.com/office/drawing/2014/main" id="{BBC4ECCB-F124-7E4B-998F-C878B4D06F44}"/>
                </a:ext>
              </a:extLst>
            </p:cNvPr>
            <p:cNvSpPr txBox="1"/>
            <p:nvPr/>
          </p:nvSpPr>
          <p:spPr>
            <a:xfrm>
              <a:off x="5142656" y="5976103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FFFF11CB</a:t>
              </a:r>
              <a:endParaRPr lang="en-CN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08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31276 -0.0002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-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5118 -0.0085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0.04097 L 0.31276 0.020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30" grpId="0"/>
      <p:bldP spid="54" grpId="0"/>
      <p:bldP spid="58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E5F4-B3EA-774A-B375-CA150964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Pass 3: Instruction and Data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4853-F0B5-A64B-B603-7261BDF04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Encode the instructions and data into bytes</a:t>
            </a:r>
          </a:p>
        </p:txBody>
      </p:sp>
      <p:grpSp>
        <p:nvGrpSpPr>
          <p:cNvPr id="22" name="P1">
            <a:extLst>
              <a:ext uri="{FF2B5EF4-FFF2-40B4-BE49-F238E27FC236}">
                <a16:creationId xmlns:a16="http://schemas.microsoft.com/office/drawing/2014/main" id="{C9F76D9E-6700-FD4A-912C-9CDFDD76357E}"/>
              </a:ext>
            </a:extLst>
          </p:cNvPr>
          <p:cNvGrpSpPr/>
          <p:nvPr/>
        </p:nvGrpSpPr>
        <p:grpSpPr>
          <a:xfrm>
            <a:off x="2440927" y="1642981"/>
            <a:ext cx="2838562" cy="4404207"/>
            <a:chOff x="636190" y="2306385"/>
            <a:chExt cx="2838562" cy="4404207"/>
          </a:xfrm>
        </p:grpSpPr>
        <p:grpSp>
          <p:nvGrpSpPr>
            <p:cNvPr id="23" name="sectbl">
              <a:extLst>
                <a:ext uri="{FF2B5EF4-FFF2-40B4-BE49-F238E27FC236}">
                  <a16:creationId xmlns:a16="http://schemas.microsoft.com/office/drawing/2014/main" id="{C14C0A80-F1A3-E94F-8A74-AF991DC9B5A0}"/>
                </a:ext>
              </a:extLst>
            </p:cNvPr>
            <p:cNvGrpSpPr/>
            <p:nvPr/>
          </p:nvGrpSpPr>
          <p:grpSpPr>
            <a:xfrm>
              <a:off x="636190" y="2716395"/>
              <a:ext cx="2838562" cy="3994197"/>
              <a:chOff x="9021662" y="1069931"/>
              <a:chExt cx="2838562" cy="399419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C67898C-415F-4343-9C16-377E3A369224}"/>
                  </a:ext>
                </a:extLst>
              </p:cNvPr>
              <p:cNvSpPr/>
              <p:nvPr/>
            </p:nvSpPr>
            <p:spPr>
              <a:xfrm>
                <a:off x="9021663" y="1936000"/>
                <a:ext cx="2837014" cy="1774742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secion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incr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  <a:p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D1DCC9C-3640-FC4E-B97B-3D35D020E52E}"/>
                  </a:ext>
                </a:extLst>
              </p:cNvPr>
              <p:cNvSpPr/>
              <p:nvPr/>
            </p:nvSpPr>
            <p:spPr>
              <a:xfrm>
                <a:off x="9023211" y="3822581"/>
                <a:ext cx="2837013" cy="1241547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secion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main: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  <a:p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27524F3-B8EF-524C-B362-6A192CA32EC8}"/>
                  </a:ext>
                </a:extLst>
              </p:cNvPr>
              <p:cNvSpPr/>
              <p:nvPr/>
            </p:nvSpPr>
            <p:spPr>
              <a:xfrm>
                <a:off x="9021662" y="1069931"/>
                <a:ext cx="2837015" cy="759444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N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data section </a:t>
                </a:r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counter:</a:t>
                </a:r>
              </a:p>
              <a:p>
                <a:endParaRPr lang="en-CN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57A6F3-E093-A246-B82D-D254A5B0AEC4}"/>
                </a:ext>
              </a:extLst>
            </p:cNvPr>
            <p:cNvSpPr txBox="1"/>
            <p:nvPr/>
          </p:nvSpPr>
          <p:spPr>
            <a:xfrm>
              <a:off x="1300956" y="2306385"/>
              <a:ext cx="1388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section table</a:t>
              </a:r>
            </a:p>
          </p:txBody>
        </p:sp>
      </p:grpSp>
      <p:grpSp>
        <p:nvGrpSpPr>
          <p:cNvPr id="30" name="binary code and data">
            <a:extLst>
              <a:ext uri="{FF2B5EF4-FFF2-40B4-BE49-F238E27FC236}">
                <a16:creationId xmlns:a16="http://schemas.microsoft.com/office/drawing/2014/main" id="{F06AEDA0-3416-854A-B8EE-0F89D82F7680}"/>
              </a:ext>
            </a:extLst>
          </p:cNvPr>
          <p:cNvGrpSpPr/>
          <p:nvPr/>
        </p:nvGrpSpPr>
        <p:grpSpPr>
          <a:xfrm>
            <a:off x="2702847" y="2402916"/>
            <a:ext cx="2337499" cy="3378434"/>
            <a:chOff x="705797" y="2523730"/>
            <a:chExt cx="2337499" cy="3378434"/>
          </a:xfrm>
        </p:grpSpPr>
        <p:sp>
          <p:nvSpPr>
            <p:cNvPr id="31" name="incr code">
              <a:extLst>
                <a:ext uri="{FF2B5EF4-FFF2-40B4-BE49-F238E27FC236}">
                  <a16:creationId xmlns:a16="http://schemas.microsoft.com/office/drawing/2014/main" id="{8CD1E0B9-06BC-CB47-93F7-5F69319DAC08}"/>
                </a:ext>
              </a:extLst>
            </p:cNvPr>
            <p:cNvSpPr txBox="1"/>
            <p:nvPr/>
          </p:nvSpPr>
          <p:spPr>
            <a:xfrm>
              <a:off x="705797" y="3627070"/>
              <a:ext cx="23374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8b 05 00 00 00 00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67 8d 40 01</a:t>
              </a:r>
            </a:p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89 05 00 00 00 00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841445-D151-924E-802E-7CEFA3D8A6FD}"/>
                </a:ext>
              </a:extLst>
            </p:cNvPr>
            <p:cNvSpPr txBox="1"/>
            <p:nvPr/>
          </p:nvSpPr>
          <p:spPr>
            <a:xfrm>
              <a:off x="705797" y="5532832"/>
              <a:ext cx="195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e8 00 00 00 00</a:t>
              </a:r>
              <a:endPara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597BAE-84A8-D743-8F49-6A61189CAAB5}"/>
                </a:ext>
              </a:extLst>
            </p:cNvPr>
            <p:cNvSpPr txBox="1"/>
            <p:nvPr/>
          </p:nvSpPr>
          <p:spPr>
            <a:xfrm>
              <a:off x="705797" y="252373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</p:grpSp>
      <p:grpSp>
        <p:nvGrpSpPr>
          <p:cNvPr id="29" name="to encode">
            <a:extLst>
              <a:ext uri="{FF2B5EF4-FFF2-40B4-BE49-F238E27FC236}">
                <a16:creationId xmlns:a16="http://schemas.microsoft.com/office/drawing/2014/main" id="{EE8A9C99-AECA-8343-9A22-4161B530BB65}"/>
              </a:ext>
            </a:extLst>
          </p:cNvPr>
          <p:cNvGrpSpPr/>
          <p:nvPr/>
        </p:nvGrpSpPr>
        <p:grpSpPr>
          <a:xfrm>
            <a:off x="2692460" y="2412343"/>
            <a:ext cx="2474523" cy="3358554"/>
            <a:chOff x="705797" y="2533157"/>
            <a:chExt cx="2474523" cy="3358554"/>
          </a:xfrm>
        </p:grpSpPr>
        <p:sp>
          <p:nvSpPr>
            <p:cNvPr id="26" name="incr code">
              <a:extLst>
                <a:ext uri="{FF2B5EF4-FFF2-40B4-BE49-F238E27FC236}">
                  <a16:creationId xmlns:a16="http://schemas.microsoft.com/office/drawing/2014/main" id="{48B1255F-1BD9-1446-A114-D6DF1869DC33}"/>
                </a:ext>
              </a:extLst>
            </p:cNvPr>
            <p:cNvSpPr txBox="1"/>
            <p:nvPr/>
          </p:nvSpPr>
          <p:spPr>
            <a:xfrm>
              <a:off x="716184" y="3631212"/>
              <a:ext cx="24641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0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leal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1(%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 0</a:t>
              </a:r>
              <a:endParaRPr lang="en-CN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3061CD-4CE8-CB44-8C53-FBF3F3875A10}"/>
                </a:ext>
              </a:extLst>
            </p:cNvPr>
            <p:cNvSpPr txBox="1"/>
            <p:nvPr/>
          </p:nvSpPr>
          <p:spPr>
            <a:xfrm>
              <a:off x="716184" y="5522379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call 0</a:t>
              </a:r>
              <a:endPara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C3045B-6F62-CA48-895F-2EDFF5F4C8FC}"/>
                </a:ext>
              </a:extLst>
            </p:cNvPr>
            <p:cNvSpPr txBox="1"/>
            <p:nvPr/>
          </p:nvSpPr>
          <p:spPr>
            <a:xfrm>
              <a:off x="705797" y="2533157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data = 0</a:t>
              </a:r>
            </a:p>
          </p:txBody>
        </p:sp>
      </p:grpSp>
      <p:grpSp>
        <p:nvGrpSpPr>
          <p:cNvPr id="36" name="relocation tables">
            <a:extLst>
              <a:ext uri="{FF2B5EF4-FFF2-40B4-BE49-F238E27FC236}">
                <a16:creationId xmlns:a16="http://schemas.microsoft.com/office/drawing/2014/main" id="{D3CE4C9F-EC8E-7E4B-BED5-B82EE399DDBA}"/>
              </a:ext>
            </a:extLst>
          </p:cNvPr>
          <p:cNvGrpSpPr/>
          <p:nvPr/>
        </p:nvGrpSpPr>
        <p:grpSpPr>
          <a:xfrm>
            <a:off x="6096000" y="1642981"/>
            <a:ext cx="2335306" cy="4123410"/>
            <a:chOff x="4136266" y="2234744"/>
            <a:chExt cx="2335306" cy="412341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231FA38-1D6D-0647-99FE-9CE705BF95FA}"/>
                </a:ext>
              </a:extLst>
            </p:cNvPr>
            <p:cNvSpPr/>
            <p:nvPr/>
          </p:nvSpPr>
          <p:spPr>
            <a:xfrm>
              <a:off x="4136266" y="3948828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E805D5-DBEF-DB47-8109-FA9D2B2EAD74}"/>
                </a:ext>
              </a:extLst>
            </p:cNvPr>
            <p:cNvSpPr/>
            <p:nvPr/>
          </p:nvSpPr>
          <p:spPr>
            <a:xfrm>
              <a:off x="4136266" y="5679375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main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3AE6D2-CAB3-9E4F-B695-BD844EA810F6}"/>
                </a:ext>
              </a:extLst>
            </p:cNvPr>
            <p:cNvSpPr/>
            <p:nvPr/>
          </p:nvSpPr>
          <p:spPr>
            <a:xfrm>
              <a:off x="4136266" y="6017496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entry1:incr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84105F5-AEB6-234C-85D7-9C85B58FC00F}"/>
                </a:ext>
              </a:extLst>
            </p:cNvPr>
            <p:cNvSpPr/>
            <p:nvPr/>
          </p:nvSpPr>
          <p:spPr>
            <a:xfrm>
              <a:off x="4136266" y="4286207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entry1:counter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117AD9-EC27-3344-9099-57F53CA7D99F}"/>
                </a:ext>
              </a:extLst>
            </p:cNvPr>
            <p:cNvSpPr/>
            <p:nvPr/>
          </p:nvSpPr>
          <p:spPr>
            <a:xfrm>
              <a:off x="4136266" y="4624328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entry2:counter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BCDFA8-CA7A-434D-B83F-B649E2DDE728}"/>
                </a:ext>
              </a:extLst>
            </p:cNvPr>
            <p:cNvSpPr txBox="1"/>
            <p:nvPr/>
          </p:nvSpPr>
          <p:spPr>
            <a:xfrm>
              <a:off x="4430250" y="2234744"/>
              <a:ext cx="1747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relocation tables</a:t>
              </a:r>
            </a:p>
          </p:txBody>
        </p:sp>
      </p:grpSp>
      <p:grpSp>
        <p:nvGrpSpPr>
          <p:cNvPr id="11" name="arrow 1">
            <a:extLst>
              <a:ext uri="{FF2B5EF4-FFF2-40B4-BE49-F238E27FC236}">
                <a16:creationId xmlns:a16="http://schemas.microsoft.com/office/drawing/2014/main" id="{5F9AE651-5EC4-CD4D-9D74-B2A2F936E135}"/>
              </a:ext>
            </a:extLst>
          </p:cNvPr>
          <p:cNvGrpSpPr/>
          <p:nvPr/>
        </p:nvGrpSpPr>
        <p:grpSpPr>
          <a:xfrm>
            <a:off x="3233154" y="3517899"/>
            <a:ext cx="2862847" cy="2078164"/>
            <a:chOff x="3233154" y="3517899"/>
            <a:chExt cx="2862847" cy="2078164"/>
          </a:xfrm>
        </p:grpSpPr>
        <p:cxnSp>
          <p:nvCxnSpPr>
            <p:cNvPr id="43" name="Elbow Connector 42">
              <a:extLst>
                <a:ext uri="{FF2B5EF4-FFF2-40B4-BE49-F238E27FC236}">
                  <a16:creationId xmlns:a16="http://schemas.microsoft.com/office/drawing/2014/main" id="{08B0F1E6-703E-2446-AC34-145455B4F8FB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rot="10800000">
              <a:off x="3618250" y="3517899"/>
              <a:ext cx="2477751" cy="346874"/>
            </a:xfrm>
            <a:prstGeom prst="bentConnector4">
              <a:avLst>
                <a:gd name="adj1" fmla="val 15797"/>
                <a:gd name="adj2" fmla="val 15775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>
              <a:extLst>
                <a:ext uri="{FF2B5EF4-FFF2-40B4-BE49-F238E27FC236}">
                  <a16:creationId xmlns:a16="http://schemas.microsoft.com/office/drawing/2014/main" id="{37EE328E-646F-F149-A430-A33D75DA1019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rot="10800000" flipV="1">
              <a:off x="3606368" y="4202893"/>
              <a:ext cx="2489633" cy="226693"/>
            </a:xfrm>
            <a:prstGeom prst="bentConnector4">
              <a:avLst>
                <a:gd name="adj1" fmla="val 15960"/>
                <a:gd name="adj2" fmla="val 17589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CBB2E8E1-8188-B34B-86F3-D786E4095E93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rot="10800000">
              <a:off x="3233154" y="5422472"/>
              <a:ext cx="2862847" cy="173591"/>
            </a:xfrm>
            <a:prstGeom prst="bentConnector4">
              <a:avLst>
                <a:gd name="adj1" fmla="val 13813"/>
                <a:gd name="adj2" fmla="val 215397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arrow 2">
            <a:extLst>
              <a:ext uri="{FF2B5EF4-FFF2-40B4-BE49-F238E27FC236}">
                <a16:creationId xmlns:a16="http://schemas.microsoft.com/office/drawing/2014/main" id="{2827E522-0384-B549-8340-06282368B3F3}"/>
              </a:ext>
            </a:extLst>
          </p:cNvPr>
          <p:cNvGrpSpPr/>
          <p:nvPr/>
        </p:nvGrpSpPr>
        <p:grpSpPr>
          <a:xfrm>
            <a:off x="3487154" y="3517899"/>
            <a:ext cx="2608847" cy="2078164"/>
            <a:chOff x="8389846" y="2472714"/>
            <a:chExt cx="2608847" cy="2078164"/>
          </a:xfrm>
        </p:grpSpPr>
        <p:cxnSp>
          <p:nvCxnSpPr>
            <p:cNvPr id="46" name="Elbow Connector 45">
              <a:extLst>
                <a:ext uri="{FF2B5EF4-FFF2-40B4-BE49-F238E27FC236}">
                  <a16:creationId xmlns:a16="http://schemas.microsoft.com/office/drawing/2014/main" id="{7E88C8F1-E057-4D49-9771-22B6B3D9611F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rot="10800000">
              <a:off x="8491968" y="2472714"/>
              <a:ext cx="2506725" cy="346874"/>
            </a:xfrm>
            <a:prstGeom prst="bentConnector4">
              <a:avLst>
                <a:gd name="adj1" fmla="val 15817"/>
                <a:gd name="adj2" fmla="val 15775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887503AA-2121-1046-8EDE-2E49B891C506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rot="10800000" flipV="1">
              <a:off x="9142852" y="3157708"/>
              <a:ext cx="1855841" cy="248165"/>
            </a:xfrm>
            <a:prstGeom prst="bentConnector4">
              <a:avLst>
                <a:gd name="adj1" fmla="val 21606"/>
                <a:gd name="adj2" fmla="val 157929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>
              <a:extLst>
                <a:ext uri="{FF2B5EF4-FFF2-40B4-BE49-F238E27FC236}">
                  <a16:creationId xmlns:a16="http://schemas.microsoft.com/office/drawing/2014/main" id="{6A6D59A3-66B3-7540-8EFE-CD28DCE77D01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 rot="10800000">
              <a:off x="8389846" y="4380549"/>
              <a:ext cx="2608847" cy="170329"/>
            </a:xfrm>
            <a:prstGeom prst="bentConnector4">
              <a:avLst>
                <a:gd name="adj1" fmla="val 14986"/>
                <a:gd name="adj2" fmla="val 217607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094F8-2741-4E48-BF47-F68D06717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13</a:t>
            </a:fld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E3F5-7D45-FF48-A266-AE2276FB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Pass 4: Generation of ELF </a:t>
            </a:r>
          </a:p>
        </p:txBody>
      </p:sp>
      <p:grpSp>
        <p:nvGrpSpPr>
          <p:cNvPr id="40" name="almost all relocprog">
            <a:extLst>
              <a:ext uri="{FF2B5EF4-FFF2-40B4-BE49-F238E27FC236}">
                <a16:creationId xmlns:a16="http://schemas.microsoft.com/office/drawing/2014/main" id="{7792F764-7840-2E47-8AF6-884046F16A26}"/>
              </a:ext>
            </a:extLst>
          </p:cNvPr>
          <p:cNvGrpSpPr/>
          <p:nvPr/>
        </p:nvGrpSpPr>
        <p:grpSpPr>
          <a:xfrm>
            <a:off x="1243723" y="1274588"/>
            <a:ext cx="8974916" cy="4404955"/>
            <a:chOff x="1243723" y="1274588"/>
            <a:chExt cx="8974916" cy="440495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AD60D63-CC8E-7C43-A295-2D768623AFB6}"/>
                </a:ext>
              </a:extLst>
            </p:cNvPr>
            <p:cNvGrpSpPr/>
            <p:nvPr/>
          </p:nvGrpSpPr>
          <p:grpSpPr>
            <a:xfrm>
              <a:off x="1243723" y="1275336"/>
              <a:ext cx="2838562" cy="4404207"/>
              <a:chOff x="1243723" y="1275336"/>
              <a:chExt cx="2838562" cy="4404207"/>
            </a:xfrm>
          </p:grpSpPr>
          <p:grpSp>
            <p:nvGrpSpPr>
              <p:cNvPr id="5" name="sectbl">
                <a:extLst>
                  <a:ext uri="{FF2B5EF4-FFF2-40B4-BE49-F238E27FC236}">
                    <a16:creationId xmlns:a16="http://schemas.microsoft.com/office/drawing/2014/main" id="{BB589DF0-4509-7547-BE42-55F55CF714D2}"/>
                  </a:ext>
                </a:extLst>
              </p:cNvPr>
              <p:cNvGrpSpPr/>
              <p:nvPr/>
            </p:nvGrpSpPr>
            <p:grpSpPr>
              <a:xfrm>
                <a:off x="1243723" y="1685346"/>
                <a:ext cx="2838562" cy="3994197"/>
                <a:chOff x="9021662" y="1069931"/>
                <a:chExt cx="2838562" cy="3994197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3327D51-126E-C549-9C7A-1767D08447D7}"/>
                    </a:ext>
                  </a:extLst>
                </p:cNvPr>
                <p:cNvSpPr/>
                <p:nvPr/>
              </p:nvSpPr>
              <p:spPr>
                <a:xfrm>
                  <a:off x="9021663" y="1936000"/>
                  <a:ext cx="2837014" cy="1774742"/>
                </a:xfrm>
                <a:prstGeom prst="rect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chemeClr val="accent5">
                          <a:lumMod val="75000"/>
                        </a:schemeClr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code </a:t>
                  </a:r>
                  <a:r>
                    <a:rPr lang="en-US" dirty="0" err="1">
                      <a:solidFill>
                        <a:schemeClr val="accent5">
                          <a:lumMod val="75000"/>
                        </a:schemeClr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secion</a:t>
                  </a:r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 </a:t>
                  </a:r>
                  <a:r>
                    <a:rPr lang="en-US" dirty="0" err="1">
                      <a:latin typeface="Consolas" panose="020B0609020204030204" pitchFamily="49" charset="0"/>
                      <a:cs typeface="Consolas" panose="020B0609020204030204" pitchFamily="49" charset="0"/>
                    </a:rPr>
                    <a:t>incr</a:t>
                  </a:r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:</a:t>
                  </a:r>
                </a:p>
                <a:p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  ...</a:t>
                  </a:r>
                </a:p>
                <a:p>
                  <a:endParaRPr lang="en-US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  <a:p>
                  <a:endParaRPr lang="en-US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  <a:p>
                  <a:endParaRPr lang="en-US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  <a:p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  ...</a:t>
                  </a: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A09E537-99A5-484A-AC9E-CCC8BFBC038C}"/>
                    </a:ext>
                  </a:extLst>
                </p:cNvPr>
                <p:cNvSpPr/>
                <p:nvPr/>
              </p:nvSpPr>
              <p:spPr>
                <a:xfrm>
                  <a:off x="9023211" y="3822581"/>
                  <a:ext cx="2837013" cy="1241547"/>
                </a:xfrm>
                <a:prstGeom prst="rect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dirty="0">
                      <a:solidFill>
                        <a:schemeClr val="accent5">
                          <a:lumMod val="75000"/>
                        </a:schemeClr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code </a:t>
                  </a:r>
                  <a:r>
                    <a:rPr lang="en-US" dirty="0" err="1">
                      <a:solidFill>
                        <a:schemeClr val="accent5">
                          <a:lumMod val="75000"/>
                        </a:schemeClr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secion</a:t>
                  </a:r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 main:</a:t>
                  </a:r>
                </a:p>
                <a:p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  ...</a:t>
                  </a:r>
                </a:p>
                <a:p>
                  <a:endParaRPr lang="en-US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  <a:p>
                  <a:r>
                    <a:rPr lang="en-US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  ...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E1C3515-27CE-784E-BE50-2D98A6123749}"/>
                    </a:ext>
                  </a:extLst>
                </p:cNvPr>
                <p:cNvSpPr/>
                <p:nvPr/>
              </p:nvSpPr>
              <p:spPr>
                <a:xfrm>
                  <a:off x="9021662" y="1069931"/>
                  <a:ext cx="2837015" cy="759444"/>
                </a:xfrm>
                <a:prstGeom prst="rect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CN" dirty="0">
                      <a:solidFill>
                        <a:schemeClr val="accent5">
                          <a:lumMod val="75000"/>
                        </a:schemeClr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data section </a:t>
                  </a:r>
                  <a:r>
                    <a:rPr lang="en-CN" dirty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counter:</a:t>
                  </a:r>
                </a:p>
                <a:p>
                  <a:endParaRPr lang="en-CN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E7FEC5-6E11-7044-AD1D-A46176A10728}"/>
                  </a:ext>
                </a:extLst>
              </p:cNvPr>
              <p:cNvSpPr txBox="1"/>
              <p:nvPr/>
            </p:nvSpPr>
            <p:spPr>
              <a:xfrm>
                <a:off x="1908489" y="1275336"/>
                <a:ext cx="1388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section table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6259D6-0E5C-2548-A093-F7627575A92A}"/>
                </a:ext>
              </a:extLst>
            </p:cNvPr>
            <p:cNvGrpSpPr/>
            <p:nvPr/>
          </p:nvGrpSpPr>
          <p:grpSpPr>
            <a:xfrm>
              <a:off x="1505643" y="2035271"/>
              <a:ext cx="2337499" cy="3378434"/>
              <a:chOff x="1505643" y="2035271"/>
              <a:chExt cx="2337499" cy="3378434"/>
            </a:xfrm>
          </p:grpSpPr>
          <p:sp>
            <p:nvSpPr>
              <p:cNvPr id="11" name="incr code">
                <a:extLst>
                  <a:ext uri="{FF2B5EF4-FFF2-40B4-BE49-F238E27FC236}">
                    <a16:creationId xmlns:a16="http://schemas.microsoft.com/office/drawing/2014/main" id="{3D3C2F15-E2EC-F44A-90A4-0470DC3CCF46}"/>
                  </a:ext>
                </a:extLst>
              </p:cNvPr>
              <p:cNvSpPr txBox="1"/>
              <p:nvPr/>
            </p:nvSpPr>
            <p:spPr>
              <a:xfrm>
                <a:off x="1505643" y="3138611"/>
                <a:ext cx="233749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8b 05 00 00 00 00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67 8d 40 01</a:t>
                </a:r>
              </a:p>
              <a:p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89 05 00 00 00 00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080794-809C-824A-8BE4-7B067B12A4B8}"/>
                  </a:ext>
                </a:extLst>
              </p:cNvPr>
              <p:cNvSpPr txBox="1"/>
              <p:nvPr/>
            </p:nvSpPr>
            <p:spPr>
              <a:xfrm>
                <a:off x="1505643" y="5044373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e8 00 00 00 00</a:t>
                </a:r>
                <a:endParaRPr lang="en-US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65C6F8-698C-E444-BCA7-4A5D22A4F92A}"/>
                  </a:ext>
                </a:extLst>
              </p:cNvPr>
              <p:cNvSpPr txBox="1"/>
              <p:nvPr/>
            </p:nvSpPr>
            <p:spPr>
              <a:xfrm>
                <a:off x="1505643" y="2035271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00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02B769A-4ED0-E542-B008-4CB2F580E649}"/>
                </a:ext>
              </a:extLst>
            </p:cNvPr>
            <p:cNvGrpSpPr/>
            <p:nvPr/>
          </p:nvGrpSpPr>
          <p:grpSpPr>
            <a:xfrm>
              <a:off x="4898796" y="1274588"/>
              <a:ext cx="2335306" cy="4124158"/>
              <a:chOff x="4898796" y="1274588"/>
              <a:chExt cx="2335306" cy="412415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D07958-8AA7-C54C-B9F1-0F2C6E1E39D7}"/>
                  </a:ext>
                </a:extLst>
              </p:cNvPr>
              <p:cNvSpPr/>
              <p:nvPr/>
            </p:nvSpPr>
            <p:spPr>
              <a:xfrm>
                <a:off x="4898796" y="2989420"/>
                <a:ext cx="2335306" cy="340658"/>
              </a:xfrm>
              <a:prstGeom prst="rect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incr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0E7BC87-B4D8-DB4C-91D0-7032AFFE1CA3}"/>
                  </a:ext>
                </a:extLst>
              </p:cNvPr>
              <p:cNvSpPr/>
              <p:nvPr/>
            </p:nvSpPr>
            <p:spPr>
              <a:xfrm>
                <a:off x="4898796" y="4719967"/>
                <a:ext cx="2335306" cy="340658"/>
              </a:xfrm>
              <a:prstGeom prst="rect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main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3DAEF56-A2DF-1649-96A5-EDBE1A547365}"/>
                  </a:ext>
                </a:extLst>
              </p:cNvPr>
              <p:cNvSpPr/>
              <p:nvPr/>
            </p:nvSpPr>
            <p:spPr>
              <a:xfrm>
                <a:off x="4898796" y="5058088"/>
                <a:ext cx="2335306" cy="340658"/>
              </a:xfrm>
              <a:prstGeom prst="rect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entry1:incr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ED5F2DC-BAD4-3147-99BA-A37B93993C68}"/>
                  </a:ext>
                </a:extLst>
              </p:cNvPr>
              <p:cNvSpPr/>
              <p:nvPr/>
            </p:nvSpPr>
            <p:spPr>
              <a:xfrm>
                <a:off x="4898796" y="3326799"/>
                <a:ext cx="2335306" cy="340658"/>
              </a:xfrm>
              <a:prstGeom prst="rect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entry1:counter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3843D9-047D-8D4B-AD66-51507952B33C}"/>
                  </a:ext>
                </a:extLst>
              </p:cNvPr>
              <p:cNvSpPr/>
              <p:nvPr/>
            </p:nvSpPr>
            <p:spPr>
              <a:xfrm>
                <a:off x="4898796" y="3664920"/>
                <a:ext cx="2335306" cy="340658"/>
              </a:xfrm>
              <a:prstGeom prst="rect">
                <a:avLst/>
              </a:prstGeom>
              <a:ln w="2540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entry2:counter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14F8B5-0315-B54B-9430-DA24F0CB041E}"/>
                  </a:ext>
                </a:extLst>
              </p:cNvPr>
              <p:cNvSpPr txBox="1"/>
              <p:nvPr/>
            </p:nvSpPr>
            <p:spPr>
              <a:xfrm>
                <a:off x="5192780" y="1274588"/>
                <a:ext cx="1747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relocation tables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D806767-5742-F145-922B-363E3FDD1781}"/>
                </a:ext>
              </a:extLst>
            </p:cNvPr>
            <p:cNvGrpSpPr/>
            <p:nvPr/>
          </p:nvGrpSpPr>
          <p:grpSpPr>
            <a:xfrm>
              <a:off x="2289950" y="3150254"/>
              <a:ext cx="2608847" cy="2078164"/>
              <a:chOff x="2289950" y="3150254"/>
              <a:chExt cx="2608847" cy="2078164"/>
            </a:xfrm>
          </p:grpSpPr>
          <p:cxnSp>
            <p:nvCxnSpPr>
              <p:cNvPr id="30" name="Elbow Connector 29">
                <a:extLst>
                  <a:ext uri="{FF2B5EF4-FFF2-40B4-BE49-F238E27FC236}">
                    <a16:creationId xmlns:a16="http://schemas.microsoft.com/office/drawing/2014/main" id="{0475A443-368C-4446-A065-984B0F78AC0E}"/>
                  </a:ext>
                </a:extLst>
              </p:cNvPr>
              <p:cNvCxnSpPr>
                <a:cxnSpLocks/>
                <a:stCxn id="22" idx="1"/>
              </p:cNvCxnSpPr>
              <p:nvPr/>
            </p:nvCxnSpPr>
            <p:spPr>
              <a:xfrm rot="10800000">
                <a:off x="2392072" y="3150254"/>
                <a:ext cx="2506725" cy="346874"/>
              </a:xfrm>
              <a:prstGeom prst="bentConnector4">
                <a:avLst>
                  <a:gd name="adj1" fmla="val 15817"/>
                  <a:gd name="adj2" fmla="val 157750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30">
                <a:extLst>
                  <a:ext uri="{FF2B5EF4-FFF2-40B4-BE49-F238E27FC236}">
                    <a16:creationId xmlns:a16="http://schemas.microsoft.com/office/drawing/2014/main" id="{28589268-BCF7-1641-B445-6CAC5D80C9C4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rot="10800000" flipV="1">
                <a:off x="3042956" y="3835248"/>
                <a:ext cx="1855841" cy="248165"/>
              </a:xfrm>
              <a:prstGeom prst="bentConnector4">
                <a:avLst>
                  <a:gd name="adj1" fmla="val 21606"/>
                  <a:gd name="adj2" fmla="val 157929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lbow Connector 31">
                <a:extLst>
                  <a:ext uri="{FF2B5EF4-FFF2-40B4-BE49-F238E27FC236}">
                    <a16:creationId xmlns:a16="http://schemas.microsoft.com/office/drawing/2014/main" id="{5658F0C7-4DFB-DA46-B7E4-7DC8E9B3CF2D}"/>
                  </a:ext>
                </a:extLst>
              </p:cNvPr>
              <p:cNvCxnSpPr>
                <a:cxnSpLocks/>
                <a:stCxn id="21" idx="1"/>
              </p:cNvCxnSpPr>
              <p:nvPr/>
            </p:nvCxnSpPr>
            <p:spPr>
              <a:xfrm rot="10800000">
                <a:off x="2289950" y="5058089"/>
                <a:ext cx="2608847" cy="170329"/>
              </a:xfrm>
              <a:prstGeom prst="bentConnector4">
                <a:avLst>
                  <a:gd name="adj1" fmla="val 14986"/>
                  <a:gd name="adj2" fmla="val 217607"/>
                </a:avLst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E10F91-5FA3-5149-9468-43BC74B4BA6B}"/>
                </a:ext>
              </a:extLst>
            </p:cNvPr>
            <p:cNvSpPr txBox="1"/>
            <p:nvPr/>
          </p:nvSpPr>
          <p:spPr>
            <a:xfrm>
              <a:off x="8835503" y="1274588"/>
              <a:ext cx="1383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symbol table</a:t>
              </a:r>
            </a:p>
          </p:txBody>
        </p:sp>
      </p:grpSp>
      <p:graphicFrame>
        <p:nvGraphicFramePr>
          <p:cNvPr id="35" name="Table 11">
            <a:extLst>
              <a:ext uri="{FF2B5EF4-FFF2-40B4-BE49-F238E27FC236}">
                <a16:creationId xmlns:a16="http://schemas.microsoft.com/office/drawing/2014/main" id="{BD0783E0-3353-EE46-8530-9FA5F723D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341112"/>
              </p:ext>
            </p:extLst>
          </p:nvPr>
        </p:nvGraphicFramePr>
        <p:xfrm>
          <a:off x="7707899" y="3119269"/>
          <a:ext cx="3638344" cy="1582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132">
                  <a:extLst>
                    <a:ext uri="{9D8B030D-6E8A-4147-A177-3AD203B41FA5}">
                      <a16:colId xmlns:a16="http://schemas.microsoft.com/office/drawing/2014/main" val="3041237304"/>
                    </a:ext>
                  </a:extLst>
                </a:gridCol>
                <a:gridCol w="982961">
                  <a:extLst>
                    <a:ext uri="{9D8B030D-6E8A-4147-A177-3AD203B41FA5}">
                      <a16:colId xmlns:a16="http://schemas.microsoft.com/office/drawing/2014/main" val="386702999"/>
                    </a:ext>
                  </a:extLst>
                </a:gridCol>
                <a:gridCol w="672513">
                  <a:extLst>
                    <a:ext uri="{9D8B030D-6E8A-4147-A177-3AD203B41FA5}">
                      <a16:colId xmlns:a16="http://schemas.microsoft.com/office/drawing/2014/main" val="3461964156"/>
                    </a:ext>
                  </a:extLst>
                </a:gridCol>
                <a:gridCol w="1033738">
                  <a:extLst>
                    <a:ext uri="{9D8B030D-6E8A-4147-A177-3AD203B41FA5}">
                      <a16:colId xmlns:a16="http://schemas.microsoft.com/office/drawing/2014/main" val="3851177369"/>
                    </a:ext>
                  </a:extLst>
                </a:gridCol>
              </a:tblGrid>
              <a:tr h="395586"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type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size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section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42262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counter 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data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counter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11182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incr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function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52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incr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859989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main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function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main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80999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2A64A15-F206-FA4D-8FC2-FB395D33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14</a:t>
            </a:fld>
            <a:endParaRPr lang="en-CN"/>
          </a:p>
        </p:txBody>
      </p:sp>
      <p:grpSp>
        <p:nvGrpSpPr>
          <p:cNvPr id="10" name="binary reloc">
            <a:extLst>
              <a:ext uri="{FF2B5EF4-FFF2-40B4-BE49-F238E27FC236}">
                <a16:creationId xmlns:a16="http://schemas.microsoft.com/office/drawing/2014/main" id="{5EB72ACC-E85A-9D4B-A89A-8B639F5C7852}"/>
              </a:ext>
            </a:extLst>
          </p:cNvPr>
          <p:cNvGrpSpPr/>
          <p:nvPr/>
        </p:nvGrpSpPr>
        <p:grpSpPr>
          <a:xfrm>
            <a:off x="4898796" y="2987990"/>
            <a:ext cx="2335306" cy="2409326"/>
            <a:chOff x="6249409" y="4312149"/>
            <a:chExt cx="2335306" cy="240932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E922DB-CC8D-E34C-BDC4-F4DCD790428A}"/>
                </a:ext>
              </a:extLst>
            </p:cNvPr>
            <p:cNvSpPr/>
            <p:nvPr/>
          </p:nvSpPr>
          <p:spPr>
            <a:xfrm>
              <a:off x="6249409" y="4312149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00 00 00 01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3D882D7-0C2D-AC47-A83A-6E22DB38307F}"/>
                </a:ext>
              </a:extLst>
            </p:cNvPr>
            <p:cNvSpPr/>
            <p:nvPr/>
          </p:nvSpPr>
          <p:spPr>
            <a:xfrm>
              <a:off x="6249409" y="6042696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00 00 00 02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A80D3D3-A498-3C45-8B3C-C35C8BD28EDC}"/>
                </a:ext>
              </a:extLst>
            </p:cNvPr>
            <p:cNvSpPr/>
            <p:nvPr/>
          </p:nvSpPr>
          <p:spPr>
            <a:xfrm>
              <a:off x="6249409" y="6380817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01 FF 3C 01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007AE86-33E4-AD48-9959-D72CCD6B77A0}"/>
                </a:ext>
              </a:extLst>
            </p:cNvPr>
            <p:cNvSpPr/>
            <p:nvPr/>
          </p:nvSpPr>
          <p:spPr>
            <a:xfrm>
              <a:off x="6249409" y="4649528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01 0F 00 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95C5937-65F9-BB4E-9E65-4DC9D111A8C6}"/>
                </a:ext>
              </a:extLst>
            </p:cNvPr>
            <p:cNvSpPr/>
            <p:nvPr/>
          </p:nvSpPr>
          <p:spPr>
            <a:xfrm>
              <a:off x="6249409" y="4987649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01 1F B3 00</a:t>
              </a:r>
            </a:p>
          </p:txBody>
        </p:sp>
      </p:grpSp>
      <p:graphicFrame>
        <p:nvGraphicFramePr>
          <p:cNvPr id="47" name="binary symb">
            <a:extLst>
              <a:ext uri="{FF2B5EF4-FFF2-40B4-BE49-F238E27FC236}">
                <a16:creationId xmlns:a16="http://schemas.microsoft.com/office/drawing/2014/main" id="{E27D2120-835D-944B-AEDC-FEE7AB42C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98209"/>
              </p:ext>
            </p:extLst>
          </p:nvPr>
        </p:nvGraphicFramePr>
        <p:xfrm>
          <a:off x="7707899" y="3123760"/>
          <a:ext cx="3638344" cy="1582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132">
                  <a:extLst>
                    <a:ext uri="{9D8B030D-6E8A-4147-A177-3AD203B41FA5}">
                      <a16:colId xmlns:a16="http://schemas.microsoft.com/office/drawing/2014/main" val="3041237304"/>
                    </a:ext>
                  </a:extLst>
                </a:gridCol>
                <a:gridCol w="982961">
                  <a:extLst>
                    <a:ext uri="{9D8B030D-6E8A-4147-A177-3AD203B41FA5}">
                      <a16:colId xmlns:a16="http://schemas.microsoft.com/office/drawing/2014/main" val="386702999"/>
                    </a:ext>
                  </a:extLst>
                </a:gridCol>
                <a:gridCol w="672513">
                  <a:extLst>
                    <a:ext uri="{9D8B030D-6E8A-4147-A177-3AD203B41FA5}">
                      <a16:colId xmlns:a16="http://schemas.microsoft.com/office/drawing/2014/main" val="3461964156"/>
                    </a:ext>
                  </a:extLst>
                </a:gridCol>
                <a:gridCol w="1033738">
                  <a:extLst>
                    <a:ext uri="{9D8B030D-6E8A-4147-A177-3AD203B41FA5}">
                      <a16:colId xmlns:a16="http://schemas.microsoft.com/office/drawing/2014/main" val="3851177369"/>
                    </a:ext>
                  </a:extLst>
                </a:gridCol>
              </a:tblGrid>
              <a:tr h="395586"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00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00 02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42262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00 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00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04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00 00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11182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01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01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44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00 01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859989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02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01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34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00 02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8099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436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D3DF-815B-5940-B46A-4237D134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Pass 4: Generation of ELF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A328-DE10-984F-88EB-A6403F857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2FA0A-C542-2B4E-A03B-DC52D9FFD300}"/>
              </a:ext>
            </a:extLst>
          </p:cNvPr>
          <p:cNvSpPr/>
          <p:nvPr/>
        </p:nvSpPr>
        <p:spPr>
          <a:xfrm>
            <a:off x="4647414" y="5215877"/>
            <a:ext cx="2897171" cy="812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Section headers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999B2-E35F-DB48-B196-1D545B99E4ED}"/>
              </a:ext>
            </a:extLst>
          </p:cNvPr>
          <p:cNvSpPr/>
          <p:nvPr/>
        </p:nvSpPr>
        <p:spPr>
          <a:xfrm>
            <a:off x="4647413" y="1382030"/>
            <a:ext cx="2897171" cy="7083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ELF header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858371-097C-AD4C-A872-FC468F72622F}"/>
              </a:ext>
            </a:extLst>
          </p:cNvPr>
          <p:cNvGrpSpPr/>
          <p:nvPr/>
        </p:nvGrpSpPr>
        <p:grpSpPr>
          <a:xfrm>
            <a:off x="4647414" y="2099169"/>
            <a:ext cx="2897173" cy="3116708"/>
            <a:chOff x="4647414" y="2099169"/>
            <a:chExt cx="2897173" cy="31167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728929-22E9-6D47-980D-A423110335B7}"/>
                </a:ext>
              </a:extLst>
            </p:cNvPr>
            <p:cNvSpPr/>
            <p:nvPr/>
          </p:nvSpPr>
          <p:spPr>
            <a:xfrm>
              <a:off x="4647414" y="2614646"/>
              <a:ext cx="2897171" cy="51849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code section</a:t>
              </a:r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 incr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71C875-4DE9-7D42-B077-C18DF088159F}"/>
                </a:ext>
              </a:extLst>
            </p:cNvPr>
            <p:cNvSpPr/>
            <p:nvPr/>
          </p:nvSpPr>
          <p:spPr>
            <a:xfrm>
              <a:off x="4647414" y="3133141"/>
              <a:ext cx="2897171" cy="51849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code section</a:t>
              </a:r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 main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44866B-851E-0540-8999-A0C5371E1C9B}"/>
                </a:ext>
              </a:extLst>
            </p:cNvPr>
            <p:cNvSpPr/>
            <p:nvPr/>
          </p:nvSpPr>
          <p:spPr>
            <a:xfrm>
              <a:off x="4647414" y="3660392"/>
              <a:ext cx="2897171" cy="51849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symbol table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81F924-F253-1A48-A8DD-512A16189CE1}"/>
                </a:ext>
              </a:extLst>
            </p:cNvPr>
            <p:cNvSpPr/>
            <p:nvPr/>
          </p:nvSpPr>
          <p:spPr>
            <a:xfrm>
              <a:off x="4647415" y="4178887"/>
              <a:ext cx="2897172" cy="51849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relocation table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78249C-FF01-5B4A-BEE6-D7E2B59D88C1}"/>
                </a:ext>
              </a:extLst>
            </p:cNvPr>
            <p:cNvSpPr/>
            <p:nvPr/>
          </p:nvSpPr>
          <p:spPr>
            <a:xfrm>
              <a:off x="4647415" y="4697382"/>
              <a:ext cx="2897172" cy="51849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relocation table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main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AC5568-C6AB-B54C-90FC-69031A9FAA85}"/>
                </a:ext>
              </a:extLst>
            </p:cNvPr>
            <p:cNvSpPr/>
            <p:nvPr/>
          </p:nvSpPr>
          <p:spPr>
            <a:xfrm>
              <a:off x="4647415" y="2099169"/>
              <a:ext cx="2897170" cy="51849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data section</a:t>
              </a:r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 counter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69E5D8-3863-6A40-9270-C4A5AEEC7B71}"/>
              </a:ext>
            </a:extLst>
          </p:cNvPr>
          <p:cNvSpPr txBox="1"/>
          <p:nvPr/>
        </p:nvSpPr>
        <p:spPr>
          <a:xfrm>
            <a:off x="5352846" y="973727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ELF object file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6FCD404-5E3F-0047-8A87-F959C972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15</a:t>
            </a:fld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4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1D7E-B4F8-454D-9C79-D30374E0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F466C-BC29-C44C-934E-86F22624F9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8195"/>
                <a:ext cx="10515600" cy="5743280"/>
              </a:xfrm>
            </p:spPr>
            <p:txBody>
              <a:bodyPr/>
              <a:lstStyle/>
              <a:p>
                <a:r>
                  <a:rPr lang="en-CN" dirty="0"/>
                  <a:t>Semantics model: labelled transition system</a:t>
                </a:r>
              </a:p>
              <a:p>
                <a:pPr lvl="1"/>
                <a:r>
                  <a:rPr lang="en-CN" dirty="0"/>
                  <a:t>Semantics definitions: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</m:oMath>
                </a14:m>
                <a:r>
                  <a:rPr lang="en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</m:oMath>
                </a14:m>
                <a:r>
                  <a:rPr lang="en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sub>
                    </m:sSub>
                  </m:oMath>
                </a14:m>
                <a:endParaRPr lang="en-CN" dirty="0"/>
              </a:p>
              <a:p>
                <a:pPr lvl="1"/>
                <a:endParaRPr lang="en-CN" dirty="0"/>
              </a:p>
              <a:p>
                <a:endParaRPr lang="en-CN" dirty="0"/>
              </a:p>
              <a:p>
                <a:endParaRPr lang="en-CN" dirty="0"/>
              </a:p>
              <a:p>
                <a:r>
                  <a:rPr lang="en-CN" dirty="0"/>
                  <a:t>Correctness theorem: lock-step forward simulation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sub>
                    </m:sSub>
                  </m:oMath>
                </a14:m>
                <a:r>
                  <a:rPr lang="en-CN" dirty="0"/>
                  <a:t>: the relation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CN" dirty="0"/>
                  <a:t> satisfies the following diagram</a:t>
                </a:r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F466C-BC29-C44C-934E-86F22624F9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8195"/>
                <a:ext cx="10515600" cy="5743280"/>
              </a:xfrm>
              <a:blipFill>
                <a:blip r:embed="rId6"/>
                <a:stretch>
                  <a:fillRect l="-1086" t="-15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45C738D-6D74-784B-BB83-0996701A4E2F}"/>
              </a:ext>
            </a:extLst>
          </p:cNvPr>
          <p:cNvGrpSpPr/>
          <p:nvPr/>
        </p:nvGrpSpPr>
        <p:grpSpPr>
          <a:xfrm>
            <a:off x="1025321" y="4371964"/>
            <a:ext cx="9706246" cy="1457448"/>
            <a:chOff x="1025321" y="3919966"/>
            <a:chExt cx="9706246" cy="1457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CBCAF64-303B-204C-B11B-9CFED64CF0FF}"/>
                    </a:ext>
                  </a:extLst>
                </p:cNvPr>
                <p:cNvSpPr txBox="1"/>
                <p:nvPr/>
              </p:nvSpPr>
              <p:spPr>
                <a:xfrm>
                  <a:off x="1642651" y="4139263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CBCAF64-303B-204C-B11B-9CFED64CF0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651" y="4139263"/>
                  <a:ext cx="11401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BBFF453-4D7C-524B-BE23-837BF7DBCECC}"/>
                    </a:ext>
                  </a:extLst>
                </p:cNvPr>
                <p:cNvSpPr txBox="1"/>
                <p:nvPr/>
              </p:nvSpPr>
              <p:spPr>
                <a:xfrm>
                  <a:off x="1642651" y="4999234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BBFF453-4D7C-524B-BE23-837BF7DBCE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651" y="4999234"/>
                  <a:ext cx="112954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1C33ED0-950F-C545-8432-DF78DE25B473}"/>
                    </a:ext>
                  </a:extLst>
                </p:cNvPr>
                <p:cNvSpPr txBox="1"/>
                <p:nvPr/>
              </p:nvSpPr>
              <p:spPr>
                <a:xfrm>
                  <a:off x="1804747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1C33ED0-950F-C545-8432-DF78DE25B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747" y="4569248"/>
                  <a:ext cx="40267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132EF1-46E7-754C-9BA5-9B90A6AF0A52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flipH="1">
              <a:off x="2207421" y="4508595"/>
              <a:ext cx="5322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97EA791-2278-0F43-B9A3-C4C4EFF79566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1025321" y="4323929"/>
              <a:ext cx="6173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A4A5E3-EB7B-854F-9A38-3245E9B0513D}"/>
                </a:ext>
              </a:extLst>
            </p:cNvPr>
            <p:cNvSpPr txBox="1"/>
            <p:nvPr/>
          </p:nvSpPr>
          <p:spPr>
            <a:xfrm>
              <a:off x="1089368" y="3954597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init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5606F22-CCEB-BB4E-BF2E-34FBE796430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1025321" y="5183900"/>
              <a:ext cx="6173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71396B-FB3E-6C48-8855-1A16AD75383A}"/>
                </a:ext>
              </a:extLst>
            </p:cNvPr>
            <p:cNvSpPr txBox="1"/>
            <p:nvPr/>
          </p:nvSpPr>
          <p:spPr>
            <a:xfrm>
              <a:off x="1088782" y="4814568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init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B4B6469-F5EB-6649-99C5-A77C6D2E449A}"/>
                    </a:ext>
                  </a:extLst>
                </p:cNvPr>
                <p:cNvSpPr txBox="1"/>
                <p:nvPr/>
              </p:nvSpPr>
              <p:spPr>
                <a:xfrm>
                  <a:off x="3761168" y="4139263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B4B6469-F5EB-6649-99C5-A77C6D2E44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68" y="4139263"/>
                  <a:ext cx="112954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8F4C872-67CD-C648-9A3D-67F563B0AEC8}"/>
                    </a:ext>
                  </a:extLst>
                </p:cNvPr>
                <p:cNvSpPr txBox="1"/>
                <p:nvPr/>
              </p:nvSpPr>
              <p:spPr>
                <a:xfrm>
                  <a:off x="3761168" y="4999234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8F4C872-67CD-C648-9A3D-67F563B0A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68" y="4999234"/>
                  <a:ext cx="112954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29EB9F3-DF5A-AE49-A81C-B6C0ABDE9583}"/>
                </a:ext>
              </a:extLst>
            </p:cNvPr>
            <p:cNvCxnSpPr>
              <a:cxnSpLocks/>
              <a:stCxn id="5" idx="3"/>
              <a:endCxn id="17" idx="1"/>
            </p:cNvCxnSpPr>
            <p:nvPr/>
          </p:nvCxnSpPr>
          <p:spPr>
            <a:xfrm>
              <a:off x="2782835" y="4323929"/>
              <a:ext cx="97833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BC4F694-FD73-9946-850F-6E1B8B4CC2C5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2772191" y="5183900"/>
              <a:ext cx="98897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E9CCBA3-E627-2F45-B893-CC2CCAB4CC01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>
              <a:off x="4325938" y="4508595"/>
              <a:ext cx="0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74E90BB-15B3-0042-BFC9-113AEBA2094B}"/>
                    </a:ext>
                  </a:extLst>
                </p:cNvPr>
                <p:cNvSpPr txBox="1"/>
                <p:nvPr/>
              </p:nvSpPr>
              <p:spPr>
                <a:xfrm>
                  <a:off x="3982575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74E90BB-15B3-0042-BFC9-113AEBA209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575" y="4569248"/>
                  <a:ext cx="4026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861E2C-6830-094A-8A9C-C03D52CB5CC4}"/>
                </a:ext>
              </a:extLst>
            </p:cNvPr>
            <p:cNvSpPr txBox="1"/>
            <p:nvPr/>
          </p:nvSpPr>
          <p:spPr>
            <a:xfrm>
              <a:off x="2968646" y="3919966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2E5310-E9E1-0E4D-8BE7-AC9D6021B4B2}"/>
                </a:ext>
              </a:extLst>
            </p:cNvPr>
            <p:cNvSpPr txBox="1"/>
            <p:nvPr/>
          </p:nvSpPr>
          <p:spPr>
            <a:xfrm>
              <a:off x="2968646" y="4779937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4E67DCB-4ECA-BC4A-BB34-E632EF7C9549}"/>
                    </a:ext>
                  </a:extLst>
                </p:cNvPr>
                <p:cNvSpPr txBox="1"/>
                <p:nvPr/>
              </p:nvSpPr>
              <p:spPr>
                <a:xfrm>
                  <a:off x="5874363" y="4139263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4E67DCB-4ECA-BC4A-BB34-E632EF7C95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363" y="4139263"/>
                  <a:ext cx="114018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21F4DF-5E38-3544-BE2B-E5C665CBCAA2}"/>
                    </a:ext>
                  </a:extLst>
                </p:cNvPr>
                <p:cNvSpPr txBox="1"/>
                <p:nvPr/>
              </p:nvSpPr>
              <p:spPr>
                <a:xfrm>
                  <a:off x="5874363" y="4999234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21F4DF-5E38-3544-BE2B-E5C665CBC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363" y="4999234"/>
                  <a:ext cx="114018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3469E5F-5A8E-444E-8E10-537604631220}"/>
                </a:ext>
              </a:extLst>
            </p:cNvPr>
            <p:cNvCxnSpPr>
              <a:cxnSpLocks/>
              <a:stCxn id="17" idx="3"/>
              <a:endCxn id="38" idx="1"/>
            </p:cNvCxnSpPr>
            <p:nvPr/>
          </p:nvCxnSpPr>
          <p:spPr>
            <a:xfrm>
              <a:off x="4890708" y="4323929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11559F2-6A9E-BE4F-A206-0873D9582AAD}"/>
                </a:ext>
              </a:extLst>
            </p:cNvPr>
            <p:cNvCxnSpPr>
              <a:cxnSpLocks/>
              <a:stCxn id="18" idx="3"/>
              <a:endCxn id="39" idx="1"/>
            </p:cNvCxnSpPr>
            <p:nvPr/>
          </p:nvCxnSpPr>
          <p:spPr>
            <a:xfrm>
              <a:off x="4890708" y="5183900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E73E5CE-DC4C-7A4F-9092-460F6334068C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>
            <a:xfrm>
              <a:off x="6444455" y="4508595"/>
              <a:ext cx="0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E0142-9BD4-CA49-8A6F-022A2E8FFEB3}"/>
                    </a:ext>
                  </a:extLst>
                </p:cNvPr>
                <p:cNvSpPr txBox="1"/>
                <p:nvPr/>
              </p:nvSpPr>
              <p:spPr>
                <a:xfrm>
                  <a:off x="6095770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DFE0142-9BD4-CA49-8A6F-022A2E8FFE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770" y="4569248"/>
                  <a:ext cx="4026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9F21AC-819D-1641-A1D3-C8AF8B97AD2B}"/>
                </a:ext>
              </a:extLst>
            </p:cNvPr>
            <p:cNvSpPr txBox="1"/>
            <p:nvPr/>
          </p:nvSpPr>
          <p:spPr>
            <a:xfrm>
              <a:off x="5081841" y="3919966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039B940-04ED-CF46-9508-3EEA8ADE9B2E}"/>
                </a:ext>
              </a:extLst>
            </p:cNvPr>
            <p:cNvSpPr txBox="1"/>
            <p:nvPr/>
          </p:nvSpPr>
          <p:spPr>
            <a:xfrm>
              <a:off x="5081841" y="4779937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95C2736-145E-FC42-8983-7893C3C9AF05}"/>
                    </a:ext>
                  </a:extLst>
                </p:cNvPr>
                <p:cNvSpPr txBox="1"/>
                <p:nvPr/>
              </p:nvSpPr>
              <p:spPr>
                <a:xfrm>
                  <a:off x="8917224" y="4139263"/>
                  <a:ext cx="1207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95C2736-145E-FC42-8983-7893C3C9A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224" y="4139263"/>
                  <a:ext cx="12075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1A82AB2-485F-E248-8284-731BD60A7252}"/>
                    </a:ext>
                  </a:extLst>
                </p:cNvPr>
                <p:cNvSpPr txBox="1"/>
                <p:nvPr/>
              </p:nvSpPr>
              <p:spPr>
                <a:xfrm>
                  <a:off x="8917224" y="4999234"/>
                  <a:ext cx="1207510" cy="378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1A82AB2-485F-E248-8284-731BD60A7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224" y="4999234"/>
                  <a:ext cx="1207510" cy="37818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57D0FC2-30CB-D44D-A120-166C51ED530D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>
              <a:off x="7933569" y="4323929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132073A-C99C-B641-92E7-D6A654262F4D}"/>
                </a:ext>
              </a:extLst>
            </p:cNvPr>
            <p:cNvCxnSpPr>
              <a:cxnSpLocks/>
              <a:endCxn id="79" idx="1"/>
            </p:cNvCxnSpPr>
            <p:nvPr/>
          </p:nvCxnSpPr>
          <p:spPr>
            <a:xfrm>
              <a:off x="7933569" y="5183900"/>
              <a:ext cx="983655" cy="442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525F12E-6B33-ED41-84CE-E276493F3C00}"/>
                </a:ext>
              </a:extLst>
            </p:cNvPr>
            <p:cNvCxnSpPr>
              <a:cxnSpLocks/>
              <a:stCxn id="78" idx="2"/>
              <a:endCxn id="79" idx="0"/>
            </p:cNvCxnSpPr>
            <p:nvPr/>
          </p:nvCxnSpPr>
          <p:spPr>
            <a:xfrm>
              <a:off x="9520979" y="4508595"/>
              <a:ext cx="0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7CF217B-9243-EA41-BDC5-7C4E2E92238D}"/>
                    </a:ext>
                  </a:extLst>
                </p:cNvPr>
                <p:cNvSpPr txBox="1"/>
                <p:nvPr/>
              </p:nvSpPr>
              <p:spPr>
                <a:xfrm>
                  <a:off x="9138631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7CF217B-9243-EA41-BDC5-7C4E2E9223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8631" y="4569248"/>
                  <a:ext cx="4026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678F73-2429-5C43-BDF9-901AD5FA7077}"/>
                </a:ext>
              </a:extLst>
            </p:cNvPr>
            <p:cNvSpPr txBox="1"/>
            <p:nvPr/>
          </p:nvSpPr>
          <p:spPr>
            <a:xfrm>
              <a:off x="8124702" y="3919966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96DD54C-CA6A-9A48-B3E9-65A15EAC5A20}"/>
                </a:ext>
              </a:extLst>
            </p:cNvPr>
            <p:cNvSpPr txBox="1"/>
            <p:nvPr/>
          </p:nvSpPr>
          <p:spPr>
            <a:xfrm>
              <a:off x="8124702" y="4779937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390875C-BD25-8140-B0E9-823069B48FC5}"/>
                </a:ext>
              </a:extLst>
            </p:cNvPr>
            <p:cNvSpPr txBox="1"/>
            <p:nvPr/>
          </p:nvSpPr>
          <p:spPr>
            <a:xfrm>
              <a:off x="7223741" y="410463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E86A08D-0A1A-484F-A4EC-4620FE5B7DEB}"/>
                </a:ext>
              </a:extLst>
            </p:cNvPr>
            <p:cNvSpPr txBox="1"/>
            <p:nvPr/>
          </p:nvSpPr>
          <p:spPr>
            <a:xfrm>
              <a:off x="7223511" y="4925471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99771B1-DC3F-724F-A175-31FAB7BF63D6}"/>
                </a:ext>
              </a:extLst>
            </p:cNvPr>
            <p:cNvCxnSpPr>
              <a:cxnSpLocks/>
              <a:endCxn id="78" idx="3"/>
            </p:cNvCxnSpPr>
            <p:nvPr/>
          </p:nvCxnSpPr>
          <p:spPr>
            <a:xfrm flipH="1">
              <a:off x="10124734" y="4323929"/>
              <a:ext cx="5160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BBB9885D-5ECA-5048-B3CA-404FE492DC45}"/>
                </a:ext>
              </a:extLst>
            </p:cNvPr>
            <p:cNvCxnSpPr>
              <a:cxnSpLocks/>
              <a:endCxn id="79" idx="3"/>
            </p:cNvCxnSpPr>
            <p:nvPr/>
          </p:nvCxnSpPr>
          <p:spPr>
            <a:xfrm flipH="1">
              <a:off x="10124734" y="5183900"/>
              <a:ext cx="516040" cy="44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A1D59F0-3371-194C-AF11-28343CE36FF3}"/>
                </a:ext>
              </a:extLst>
            </p:cNvPr>
            <p:cNvSpPr txBox="1"/>
            <p:nvPr/>
          </p:nvSpPr>
          <p:spPr>
            <a:xfrm>
              <a:off x="10138135" y="394095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final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EC1B32B-AC76-A74B-B22E-86355C1A44B9}"/>
                </a:ext>
              </a:extLst>
            </p:cNvPr>
            <p:cNvSpPr txBox="1"/>
            <p:nvPr/>
          </p:nvSpPr>
          <p:spPr>
            <a:xfrm>
              <a:off x="10133468" y="4779937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final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A1C72A-5DFC-C040-854A-69BB4F556BA6}"/>
              </a:ext>
            </a:extLst>
          </p:cNvPr>
          <p:cNvGrpSpPr/>
          <p:nvPr/>
        </p:nvGrpSpPr>
        <p:grpSpPr>
          <a:xfrm>
            <a:off x="1025321" y="2062433"/>
            <a:ext cx="9706246" cy="588629"/>
            <a:chOff x="1025321" y="1813004"/>
            <a:chExt cx="9706246" cy="588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C419087-D129-1A48-B627-37B737CB2EE8}"/>
                    </a:ext>
                  </a:extLst>
                </p:cNvPr>
                <p:cNvSpPr txBox="1"/>
                <p:nvPr/>
              </p:nvSpPr>
              <p:spPr>
                <a:xfrm>
                  <a:off x="1642651" y="2032301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C419087-D129-1A48-B627-37B737CB2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651" y="2032301"/>
                  <a:ext cx="114018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F961FA3D-C375-5A44-BD56-6DBEDC9F0567}"/>
                </a:ext>
              </a:extLst>
            </p:cNvPr>
            <p:cNvCxnSpPr>
              <a:cxnSpLocks/>
              <a:endCxn id="96" idx="1"/>
            </p:cNvCxnSpPr>
            <p:nvPr/>
          </p:nvCxnSpPr>
          <p:spPr>
            <a:xfrm>
              <a:off x="1025321" y="2216967"/>
              <a:ext cx="6173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098D156-0AEA-8E49-BECF-A837E7740CB1}"/>
                </a:ext>
              </a:extLst>
            </p:cNvPr>
            <p:cNvSpPr txBox="1"/>
            <p:nvPr/>
          </p:nvSpPr>
          <p:spPr>
            <a:xfrm>
              <a:off x="1089368" y="1847635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init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C9F7614-7EB3-5944-ADDF-5377E15E781B}"/>
                    </a:ext>
                  </a:extLst>
                </p:cNvPr>
                <p:cNvSpPr txBox="1"/>
                <p:nvPr/>
              </p:nvSpPr>
              <p:spPr>
                <a:xfrm>
                  <a:off x="3761168" y="2032301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8C9F7614-7EB3-5944-ADDF-5377E15E7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68" y="2032301"/>
                  <a:ext cx="112954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9E28C5B6-727A-AF40-A15D-9416118B0083}"/>
                </a:ext>
              </a:extLst>
            </p:cNvPr>
            <p:cNvCxnSpPr>
              <a:cxnSpLocks/>
              <a:stCxn id="96" idx="3"/>
              <a:endCxn id="99" idx="1"/>
            </p:cNvCxnSpPr>
            <p:nvPr/>
          </p:nvCxnSpPr>
          <p:spPr>
            <a:xfrm>
              <a:off x="2782835" y="2216967"/>
              <a:ext cx="97833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CF1F08D-8FA8-AD49-B72A-3FAA91C4B5B3}"/>
                </a:ext>
              </a:extLst>
            </p:cNvPr>
            <p:cNvSpPr txBox="1"/>
            <p:nvPr/>
          </p:nvSpPr>
          <p:spPr>
            <a:xfrm>
              <a:off x="2968646" y="1813004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05FA640-B39C-914F-B763-F133D30FB987}"/>
                    </a:ext>
                  </a:extLst>
                </p:cNvPr>
                <p:cNvSpPr txBox="1"/>
                <p:nvPr/>
              </p:nvSpPr>
              <p:spPr>
                <a:xfrm>
                  <a:off x="5874363" y="2032301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05FA640-B39C-914F-B763-F133D30FB9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363" y="2032301"/>
                  <a:ext cx="1140184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84525DC-FC36-A245-99EB-63A861568845}"/>
                </a:ext>
              </a:extLst>
            </p:cNvPr>
            <p:cNvCxnSpPr>
              <a:cxnSpLocks/>
              <a:stCxn id="99" idx="3"/>
              <a:endCxn id="102" idx="1"/>
            </p:cNvCxnSpPr>
            <p:nvPr/>
          </p:nvCxnSpPr>
          <p:spPr>
            <a:xfrm>
              <a:off x="4890708" y="2216967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63FAB22-02FC-964D-BF2A-8E610F50C919}"/>
                </a:ext>
              </a:extLst>
            </p:cNvPr>
            <p:cNvSpPr txBox="1"/>
            <p:nvPr/>
          </p:nvSpPr>
          <p:spPr>
            <a:xfrm>
              <a:off x="5081841" y="1813004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534DC87D-C890-0B4F-95F9-257C5352BBA8}"/>
                    </a:ext>
                  </a:extLst>
                </p:cNvPr>
                <p:cNvSpPr txBox="1"/>
                <p:nvPr/>
              </p:nvSpPr>
              <p:spPr>
                <a:xfrm>
                  <a:off x="8917224" y="2032301"/>
                  <a:ext cx="1207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534DC87D-C890-0B4F-95F9-257C5352B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224" y="2032301"/>
                  <a:ext cx="120751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286EEB31-D153-7B47-B818-F64C5F34BA26}"/>
                </a:ext>
              </a:extLst>
            </p:cNvPr>
            <p:cNvCxnSpPr>
              <a:cxnSpLocks/>
              <a:endCxn id="105" idx="1"/>
            </p:cNvCxnSpPr>
            <p:nvPr/>
          </p:nvCxnSpPr>
          <p:spPr>
            <a:xfrm>
              <a:off x="7933569" y="2216967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B0AC630-E3A5-294E-AF37-9C5013CD10F4}"/>
                </a:ext>
              </a:extLst>
            </p:cNvPr>
            <p:cNvSpPr txBox="1"/>
            <p:nvPr/>
          </p:nvSpPr>
          <p:spPr>
            <a:xfrm>
              <a:off x="8124702" y="1813004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36636BD-8950-E749-B7A8-9D4FCFC28E49}"/>
                </a:ext>
              </a:extLst>
            </p:cNvPr>
            <p:cNvSpPr txBox="1"/>
            <p:nvPr/>
          </p:nvSpPr>
          <p:spPr>
            <a:xfrm>
              <a:off x="7223741" y="199767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97F7799F-419D-D448-94BE-B93B67742096}"/>
                </a:ext>
              </a:extLst>
            </p:cNvPr>
            <p:cNvCxnSpPr>
              <a:cxnSpLocks/>
              <a:endCxn id="105" idx="3"/>
            </p:cNvCxnSpPr>
            <p:nvPr/>
          </p:nvCxnSpPr>
          <p:spPr>
            <a:xfrm flipH="1">
              <a:off x="10124734" y="2216967"/>
              <a:ext cx="5160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D5359F2-4FFA-5F40-ADD6-880983C1C9D9}"/>
                </a:ext>
              </a:extLst>
            </p:cNvPr>
            <p:cNvSpPr txBox="1"/>
            <p:nvPr/>
          </p:nvSpPr>
          <p:spPr>
            <a:xfrm>
              <a:off x="10138135" y="1833993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final</a:t>
              </a:r>
            </a:p>
          </p:txBody>
        </p:sp>
      </p:grpSp>
      <p:sp>
        <p:nvSpPr>
          <p:cNvPr id="113" name="Slide Number Placeholder 112">
            <a:extLst>
              <a:ext uri="{FF2B5EF4-FFF2-40B4-BE49-F238E27FC236}">
                <a16:creationId xmlns:a16="http://schemas.microsoft.com/office/drawing/2014/main" id="{3BD151CA-2998-2541-9C54-8AC2CFE0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16</a:t>
            </a:fld>
            <a:endParaRPr lang="en-CN"/>
          </a:p>
        </p:txBody>
      </p:sp>
      <p:grpSp>
        <p:nvGrpSpPr>
          <p:cNvPr id="13" name="initial state">
            <a:extLst>
              <a:ext uri="{FF2B5EF4-FFF2-40B4-BE49-F238E27FC236}">
                <a16:creationId xmlns:a16="http://schemas.microsoft.com/office/drawing/2014/main" id="{BE894C99-D8C4-7C49-81C2-1FA53E1BC3D3}"/>
              </a:ext>
            </a:extLst>
          </p:cNvPr>
          <p:cNvGrpSpPr/>
          <p:nvPr/>
        </p:nvGrpSpPr>
        <p:grpSpPr>
          <a:xfrm>
            <a:off x="782027" y="2075921"/>
            <a:ext cx="1942553" cy="1180449"/>
            <a:chOff x="782027" y="2075921"/>
            <a:chExt cx="1942553" cy="118044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81726CB-417C-394F-A37B-7FE32F80A9A2}"/>
                </a:ext>
              </a:extLst>
            </p:cNvPr>
            <p:cNvSpPr/>
            <p:nvPr/>
          </p:nvSpPr>
          <p:spPr>
            <a:xfrm>
              <a:off x="782027" y="2075921"/>
              <a:ext cx="1942553" cy="7665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EA6FBC-EFDC-6F4C-AC4A-FB7AFA38DD6D}"/>
                </a:ext>
              </a:extLst>
            </p:cNvPr>
            <p:cNvSpPr txBox="1"/>
            <p:nvPr/>
          </p:nvSpPr>
          <p:spPr>
            <a:xfrm>
              <a:off x="1084701" y="2887038"/>
              <a:ext cx="1218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chemeClr val="accent1"/>
                  </a:solidFill>
                </a:rPr>
                <a:t>initial state</a:t>
              </a:r>
            </a:p>
          </p:txBody>
        </p:sp>
      </p:grpSp>
      <p:grpSp>
        <p:nvGrpSpPr>
          <p:cNvPr id="14" name="single step">
            <a:extLst>
              <a:ext uri="{FF2B5EF4-FFF2-40B4-BE49-F238E27FC236}">
                <a16:creationId xmlns:a16="http://schemas.microsoft.com/office/drawing/2014/main" id="{60A316DC-69E6-A340-9AC4-030C886CA0C4}"/>
              </a:ext>
            </a:extLst>
          </p:cNvPr>
          <p:cNvGrpSpPr/>
          <p:nvPr/>
        </p:nvGrpSpPr>
        <p:grpSpPr>
          <a:xfrm>
            <a:off x="1671537" y="2092049"/>
            <a:ext cx="3201110" cy="1165530"/>
            <a:chOff x="1671537" y="2092049"/>
            <a:chExt cx="3201110" cy="116553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DDA875D-C291-B741-B8E8-283D10A2119B}"/>
                </a:ext>
              </a:extLst>
            </p:cNvPr>
            <p:cNvSpPr/>
            <p:nvPr/>
          </p:nvSpPr>
          <p:spPr>
            <a:xfrm>
              <a:off x="1671537" y="2092049"/>
              <a:ext cx="3201110" cy="73433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2B990D0-7A62-6C4F-B41B-765B3CAD3D03}"/>
                </a:ext>
              </a:extLst>
            </p:cNvPr>
            <p:cNvSpPr txBox="1"/>
            <p:nvPr/>
          </p:nvSpPr>
          <p:spPr>
            <a:xfrm>
              <a:off x="2647234" y="2888247"/>
              <a:ext cx="1178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chemeClr val="accent1"/>
                  </a:solidFill>
                </a:rPr>
                <a:t>single step</a:t>
              </a:r>
            </a:p>
          </p:txBody>
        </p:sp>
      </p:grpSp>
      <p:grpSp>
        <p:nvGrpSpPr>
          <p:cNvPr id="67" name="final step">
            <a:extLst>
              <a:ext uri="{FF2B5EF4-FFF2-40B4-BE49-F238E27FC236}">
                <a16:creationId xmlns:a16="http://schemas.microsoft.com/office/drawing/2014/main" id="{99EC9070-F0B8-B148-A198-D7FA0EB93A7C}"/>
              </a:ext>
            </a:extLst>
          </p:cNvPr>
          <p:cNvGrpSpPr/>
          <p:nvPr/>
        </p:nvGrpSpPr>
        <p:grpSpPr>
          <a:xfrm>
            <a:off x="8993416" y="2075921"/>
            <a:ext cx="1942553" cy="1180449"/>
            <a:chOff x="782027" y="2075921"/>
            <a:chExt cx="1942553" cy="118044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C893EA2-3DC5-7141-9243-E8599177CE42}"/>
                </a:ext>
              </a:extLst>
            </p:cNvPr>
            <p:cNvSpPr/>
            <p:nvPr/>
          </p:nvSpPr>
          <p:spPr>
            <a:xfrm>
              <a:off x="782027" y="2075921"/>
              <a:ext cx="1942553" cy="76659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5C1E5F8-C68D-6143-9399-C081EE17B907}"/>
                </a:ext>
              </a:extLst>
            </p:cNvPr>
            <p:cNvSpPr txBox="1"/>
            <p:nvPr/>
          </p:nvSpPr>
          <p:spPr>
            <a:xfrm>
              <a:off x="1200299" y="2887038"/>
              <a:ext cx="1106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chemeClr val="accent1"/>
                  </a:solidFill>
                </a:rPr>
                <a:t>final state</a:t>
              </a:r>
            </a:p>
          </p:txBody>
        </p:sp>
      </p:grpSp>
      <p:grpSp>
        <p:nvGrpSpPr>
          <p:cNvPr id="73" name="initial state">
            <a:extLst>
              <a:ext uri="{FF2B5EF4-FFF2-40B4-BE49-F238E27FC236}">
                <a16:creationId xmlns:a16="http://schemas.microsoft.com/office/drawing/2014/main" id="{C5A7794A-75B0-354A-AEE8-AFC98D2837B0}"/>
              </a:ext>
            </a:extLst>
          </p:cNvPr>
          <p:cNvGrpSpPr/>
          <p:nvPr/>
        </p:nvGrpSpPr>
        <p:grpSpPr>
          <a:xfrm>
            <a:off x="784712" y="4415849"/>
            <a:ext cx="1942553" cy="1861498"/>
            <a:chOff x="782027" y="2075921"/>
            <a:chExt cx="1942553" cy="186149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C25FBF6-B808-6945-8728-930FD6753786}"/>
                </a:ext>
              </a:extLst>
            </p:cNvPr>
            <p:cNvSpPr/>
            <p:nvPr/>
          </p:nvSpPr>
          <p:spPr>
            <a:xfrm>
              <a:off x="782027" y="2075921"/>
              <a:ext cx="1942553" cy="14135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6747F1-08A7-124B-9AC6-A2F874082D0C}"/>
                </a:ext>
              </a:extLst>
            </p:cNvPr>
            <p:cNvSpPr txBox="1"/>
            <p:nvPr/>
          </p:nvSpPr>
          <p:spPr>
            <a:xfrm>
              <a:off x="930664" y="3568087"/>
              <a:ext cx="1742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chemeClr val="accent1"/>
                  </a:solidFill>
                </a:rPr>
                <a:t>initial simulation</a:t>
              </a:r>
            </a:p>
          </p:txBody>
        </p:sp>
      </p:grpSp>
      <p:grpSp>
        <p:nvGrpSpPr>
          <p:cNvPr id="76" name="single step">
            <a:extLst>
              <a:ext uri="{FF2B5EF4-FFF2-40B4-BE49-F238E27FC236}">
                <a16:creationId xmlns:a16="http://schemas.microsoft.com/office/drawing/2014/main" id="{70E530F1-7507-3C42-A22B-F7A0C419506A}"/>
              </a:ext>
            </a:extLst>
          </p:cNvPr>
          <p:cNvGrpSpPr/>
          <p:nvPr/>
        </p:nvGrpSpPr>
        <p:grpSpPr>
          <a:xfrm>
            <a:off x="1674222" y="4431976"/>
            <a:ext cx="3201110" cy="1843546"/>
            <a:chOff x="1671537" y="2092048"/>
            <a:chExt cx="3201110" cy="184354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3BF46B7-BC2E-9648-9F06-1092D2D6DA46}"/>
                </a:ext>
              </a:extLst>
            </p:cNvPr>
            <p:cNvSpPr/>
            <p:nvPr/>
          </p:nvSpPr>
          <p:spPr>
            <a:xfrm>
              <a:off x="1671537" y="2092048"/>
              <a:ext cx="3201110" cy="141356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A04196C-3A40-0042-8BC0-1C9863E05A3E}"/>
                </a:ext>
              </a:extLst>
            </p:cNvPr>
            <p:cNvSpPr txBox="1"/>
            <p:nvPr/>
          </p:nvSpPr>
          <p:spPr>
            <a:xfrm>
              <a:off x="2423590" y="3566262"/>
              <a:ext cx="1620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chemeClr val="accent1"/>
                  </a:solidFill>
                </a:rPr>
                <a:t>step simulation</a:t>
              </a:r>
            </a:p>
          </p:txBody>
        </p:sp>
      </p:grpSp>
      <p:grpSp>
        <p:nvGrpSpPr>
          <p:cNvPr id="90" name="final step">
            <a:extLst>
              <a:ext uri="{FF2B5EF4-FFF2-40B4-BE49-F238E27FC236}">
                <a16:creationId xmlns:a16="http://schemas.microsoft.com/office/drawing/2014/main" id="{704B2E1B-AEF0-8E4A-8238-1D7A4ADBE67A}"/>
              </a:ext>
            </a:extLst>
          </p:cNvPr>
          <p:cNvGrpSpPr/>
          <p:nvPr/>
        </p:nvGrpSpPr>
        <p:grpSpPr>
          <a:xfrm>
            <a:off x="8996101" y="4415849"/>
            <a:ext cx="1942553" cy="1861498"/>
            <a:chOff x="782027" y="2075921"/>
            <a:chExt cx="1942553" cy="18614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5CB7144-BF9A-B140-A4D0-12B0209F122F}"/>
                </a:ext>
              </a:extLst>
            </p:cNvPr>
            <p:cNvSpPr/>
            <p:nvPr/>
          </p:nvSpPr>
          <p:spPr>
            <a:xfrm>
              <a:off x="782027" y="2075921"/>
              <a:ext cx="1942553" cy="14252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A7231D0-5E25-E14B-8900-4ECC0BFABB33}"/>
                </a:ext>
              </a:extLst>
            </p:cNvPr>
            <p:cNvSpPr txBox="1"/>
            <p:nvPr/>
          </p:nvSpPr>
          <p:spPr>
            <a:xfrm>
              <a:off x="935587" y="3568087"/>
              <a:ext cx="1630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chemeClr val="accent1"/>
                  </a:solidFill>
                </a:rPr>
                <a:t>final simulation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39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17617 3.7037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17 3.7037E-6 L 0.42825 -0.000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0.17617 -3.7037E-7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617 -3.7037E-7 L 0.42826 -0.00069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E753-964C-074D-B6F0-F20E911E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060"/>
            <a:ext cx="10515600" cy="730028"/>
          </a:xfrm>
        </p:spPr>
        <p:txBody>
          <a:bodyPr/>
          <a:lstStyle/>
          <a:p>
            <a:r>
              <a:rPr lang="en-CN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5001-754C-5849-977A-BF3C3D67B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Abstraction over architecture-dependent assembly: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r>
              <a:rPr lang="en-CN" dirty="0"/>
              <a:t>Abstraction for implementation</a:t>
            </a:r>
          </a:p>
          <a:p>
            <a:pPr lvl="1"/>
            <a:r>
              <a:rPr lang="en-CN" dirty="0"/>
              <a:t>Abstraction for verification</a:t>
            </a:r>
          </a:p>
          <a:p>
            <a:pPr lvl="1"/>
            <a:endParaRPr lang="en-CN" dirty="0"/>
          </a:p>
          <a:p>
            <a:r>
              <a:rPr lang="en-CN" dirty="0"/>
              <a:t>Automation of the instruction encoding:</a:t>
            </a:r>
          </a:p>
          <a:p>
            <a:pPr lvl="1"/>
            <a:r>
              <a:rPr lang="en-CN" dirty="0"/>
              <a:t>Integration of the CSLED framework</a:t>
            </a:r>
          </a:p>
          <a:p>
            <a:pPr lvl="1"/>
            <a:endParaRPr lang="en-CN" dirty="0"/>
          </a:p>
        </p:txBody>
      </p:sp>
      <p:grpSp>
        <p:nvGrpSpPr>
          <p:cNvPr id="108" name="framework">
            <a:extLst>
              <a:ext uri="{FF2B5EF4-FFF2-40B4-BE49-F238E27FC236}">
                <a16:creationId xmlns:a16="http://schemas.microsoft.com/office/drawing/2014/main" id="{666F6741-0A20-5146-B062-259E346D0C02}"/>
              </a:ext>
            </a:extLst>
          </p:cNvPr>
          <p:cNvGrpSpPr/>
          <p:nvPr/>
        </p:nvGrpSpPr>
        <p:grpSpPr>
          <a:xfrm>
            <a:off x="8973068" y="1076668"/>
            <a:ext cx="2909052" cy="4737056"/>
            <a:chOff x="8973068" y="1076668"/>
            <a:chExt cx="2909052" cy="4737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9B655DD-7760-0E45-98A3-94D2F5CF4F2F}"/>
                    </a:ext>
                  </a:extLst>
                </p:cNvPr>
                <p:cNvSpPr/>
                <p:nvPr/>
              </p:nvSpPr>
              <p:spPr>
                <a:xfrm>
                  <a:off x="8973068" y="1592643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Programs 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9B655DD-7760-0E45-98A3-94D2F5CF4F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068" y="1592643"/>
                  <a:ext cx="2909047" cy="672353"/>
                </a:xfrm>
                <a:prstGeom prst="rect">
                  <a:avLst/>
                </a:prstGeom>
                <a:blipFill>
                  <a:blip r:embed="rId6"/>
                  <a:stretch>
                    <a:fillRect b="-89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CB5C8A4-B203-924B-9320-880E89F39464}"/>
                    </a:ext>
                  </a:extLst>
                </p:cNvPr>
                <p:cNvSpPr/>
                <p:nvPr/>
              </p:nvSpPr>
              <p:spPr>
                <a:xfrm>
                  <a:off x="8973068" y="2610873"/>
                  <a:ext cx="2909047" cy="6718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Relocation Tables</a:t>
                  </a: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CB5C8A4-B203-924B-9320-880E89F394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068" y="2610873"/>
                  <a:ext cx="2909047" cy="671866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790DD09-722F-4749-85F0-52F873F54EEE}"/>
                    </a:ext>
                  </a:extLst>
                </p:cNvPr>
                <p:cNvSpPr/>
                <p:nvPr/>
              </p:nvSpPr>
              <p:spPr>
                <a:xfrm>
                  <a:off x="8973073" y="3635313"/>
                  <a:ext cx="2909047" cy="66942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N" dirty="0"/>
                    <a:t>: Instruction and </a:t>
                  </a:r>
                </a:p>
                <a:p>
                  <a:pPr algn="ctr"/>
                  <a:r>
                    <a:rPr lang="en-CN" dirty="0"/>
                    <a:t>Data Encoding</a:t>
                  </a: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790DD09-722F-4749-85F0-52F873F54E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073" y="3635313"/>
                  <a:ext cx="2909047" cy="669426"/>
                </a:xfrm>
                <a:prstGeom prst="rect">
                  <a:avLst/>
                </a:prstGeom>
                <a:blipFill>
                  <a:blip r:embed="rId8"/>
                  <a:stretch>
                    <a:fillRect b="-1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F4C4D38-D113-B841-97C8-099859059EB9}"/>
                    </a:ext>
                  </a:extLst>
                </p:cNvPr>
                <p:cNvSpPr/>
                <p:nvPr/>
              </p:nvSpPr>
              <p:spPr>
                <a:xfrm>
                  <a:off x="8973073" y="4653056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ELF object files</a:t>
                  </a: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F4C4D38-D113-B841-97C8-099859059E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073" y="4653056"/>
                  <a:ext cx="2909047" cy="672353"/>
                </a:xfrm>
                <a:prstGeom prst="rect">
                  <a:avLst/>
                </a:prstGeom>
                <a:blipFill>
                  <a:blip r:embed="rId9"/>
                  <a:stretch>
                    <a:fillRect b="-89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A24DC4A-BDF9-7F44-9AAB-961AD33FA17C}"/>
                    </a:ext>
                  </a:extLst>
                </p:cNvPr>
                <p:cNvSpPr txBox="1"/>
                <p:nvPr/>
              </p:nvSpPr>
              <p:spPr>
                <a:xfrm>
                  <a:off x="9229376" y="1076668"/>
                  <a:ext cx="236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Assembly programs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5A24DC4A-BDF9-7F44-9AAB-961AD33FA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9376" y="1076668"/>
                  <a:ext cx="2366075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6667" r="-1070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0ACEC77-FCD9-5A4D-A354-5E25E7614BF8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10427592" y="2264996"/>
              <a:ext cx="0" cy="3458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00317D8-D5E3-6C48-98C4-CFCBB52C634C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>
              <a:off x="10427592" y="3282739"/>
              <a:ext cx="5" cy="3525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7A21814-5298-FA4C-8641-BE169B6B39AE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>
              <a:off x="10427597" y="4304739"/>
              <a:ext cx="0" cy="3483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5A85F4D-1F86-5747-9312-AF160EEE73B8}"/>
                    </a:ext>
                  </a:extLst>
                </p:cNvPr>
                <p:cNvSpPr txBox="1"/>
                <p:nvPr/>
              </p:nvSpPr>
              <p:spPr>
                <a:xfrm>
                  <a:off x="8987335" y="5444392"/>
                  <a:ext cx="28501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ELF object files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5A85F4D-1F86-5747-9312-AF160EEE7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7335" y="5444392"/>
                  <a:ext cx="2850155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74A2E88-B327-2044-9EF6-141CC714F206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10427589" y="1413608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4BB68BC-89DD-A74F-BE97-027D4ECEE52E}"/>
                    </a:ext>
                  </a:extLst>
                </p:cNvPr>
                <p:cNvSpPr txBox="1"/>
                <p:nvPr/>
              </p:nvSpPr>
              <p:spPr>
                <a:xfrm>
                  <a:off x="9951237" y="2234807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4BB68BC-89DD-A74F-BE97-027D4ECEE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237" y="2234807"/>
                  <a:ext cx="47635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038ED4F-7074-9A42-82A4-676E2B3C3837}"/>
                    </a:ext>
                  </a:extLst>
                </p:cNvPr>
                <p:cNvSpPr txBox="1"/>
                <p:nvPr/>
              </p:nvSpPr>
              <p:spPr>
                <a:xfrm>
                  <a:off x="9951237" y="4283724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8038ED4F-7074-9A42-82A4-676E2B3C3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237" y="4283724"/>
                  <a:ext cx="47635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9AE4865-1D64-6544-AC7A-1FA6DC66119E}"/>
                    </a:ext>
                  </a:extLst>
                </p:cNvPr>
                <p:cNvSpPr txBox="1"/>
                <p:nvPr/>
              </p:nvSpPr>
              <p:spPr>
                <a:xfrm>
                  <a:off x="9951240" y="3263054"/>
                  <a:ext cx="476352" cy="3456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9AE4865-1D64-6544-AC7A-1FA6DC661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1240" y="3263054"/>
                  <a:ext cx="476352" cy="345600"/>
                </a:xfrm>
                <a:prstGeom prst="rect">
                  <a:avLst/>
                </a:prstGeom>
                <a:blipFill>
                  <a:blip r:embed="rId14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9DE5340-06F3-C94D-A6E4-B52059DC52D3}"/>
                </a:ext>
              </a:extLst>
            </p:cNvPr>
            <p:cNvCxnSpPr>
              <a:cxnSpLocks/>
            </p:cNvCxnSpPr>
            <p:nvPr/>
          </p:nvCxnSpPr>
          <p:spPr>
            <a:xfrm>
              <a:off x="10427586" y="5322482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framework with interface">
            <a:extLst>
              <a:ext uri="{FF2B5EF4-FFF2-40B4-BE49-F238E27FC236}">
                <a16:creationId xmlns:a16="http://schemas.microsoft.com/office/drawing/2014/main" id="{A772F404-CD67-9240-B263-9E135E54FBC7}"/>
              </a:ext>
            </a:extLst>
          </p:cNvPr>
          <p:cNvGrpSpPr/>
          <p:nvPr/>
        </p:nvGrpSpPr>
        <p:grpSpPr>
          <a:xfrm>
            <a:off x="8968048" y="866553"/>
            <a:ext cx="2909047" cy="5723764"/>
            <a:chOff x="8968048" y="866553"/>
            <a:chExt cx="2909047" cy="5723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8D9C8AD-C830-F44C-BF33-A26301639AB1}"/>
                    </a:ext>
                  </a:extLst>
                </p:cNvPr>
                <p:cNvSpPr/>
                <p:nvPr/>
              </p:nvSpPr>
              <p:spPr>
                <a:xfrm>
                  <a:off x="8968048" y="3923905"/>
                  <a:ext cx="2909047" cy="11517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N" dirty="0"/>
                    <a:t>: Instruction and </a:t>
                  </a:r>
                </a:p>
                <a:p>
                  <a:pPr algn="ctr"/>
                  <a:r>
                    <a:rPr lang="en-CN" dirty="0"/>
                    <a:t>Data Encoding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8D9C8AD-C830-F44C-BF33-A26301639A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3923905"/>
                  <a:ext cx="2909047" cy="1151721"/>
                </a:xfrm>
                <a:prstGeom prst="rect">
                  <a:avLst/>
                </a:prstGeom>
                <a:blipFill>
                  <a:blip r:embed="rId15"/>
                  <a:stretch>
                    <a:fillRect t="-32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96B375A-36E6-2540-BCC8-F943804352D3}"/>
                    </a:ext>
                  </a:extLst>
                </p:cNvPr>
                <p:cNvSpPr/>
                <p:nvPr/>
              </p:nvSpPr>
              <p:spPr>
                <a:xfrm>
                  <a:off x="8968048" y="1382528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Programs </a:t>
                  </a: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96B375A-36E6-2540-BCC8-F943804352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1382528"/>
                  <a:ext cx="2909047" cy="672353"/>
                </a:xfrm>
                <a:prstGeom prst="rect">
                  <a:avLst/>
                </a:prstGeom>
                <a:blipFill>
                  <a:blip r:embed="rId16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E2ACDCA-E2D2-B54E-BAB1-3C9912A9B1AB}"/>
                    </a:ext>
                  </a:extLst>
                </p:cNvPr>
                <p:cNvSpPr/>
                <p:nvPr/>
              </p:nvSpPr>
              <p:spPr>
                <a:xfrm>
                  <a:off x="8968048" y="2400757"/>
                  <a:ext cx="2909047" cy="11517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Relocation Tables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E2ACDCA-E2D2-B54E-BAB1-3C9912A9B1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2400757"/>
                  <a:ext cx="2909047" cy="1151721"/>
                </a:xfrm>
                <a:prstGeom prst="rect">
                  <a:avLst/>
                </a:prstGeom>
                <a:blipFill>
                  <a:blip r:embed="rId17"/>
                  <a:stretch>
                    <a:fillRect t="-32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BFDF509-2019-A94F-A742-011852BEDE96}"/>
                    </a:ext>
                  </a:extLst>
                </p:cNvPr>
                <p:cNvSpPr/>
                <p:nvPr/>
              </p:nvSpPr>
              <p:spPr>
                <a:xfrm>
                  <a:off x="8968048" y="5447053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ELF object file </a:t>
                  </a: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BFDF509-2019-A94F-A742-011852BED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5447053"/>
                  <a:ext cx="2909047" cy="672353"/>
                </a:xfrm>
                <a:prstGeom prst="rect">
                  <a:avLst/>
                </a:prstGeom>
                <a:blipFill>
                  <a:blip r:embed="rId18"/>
                  <a:stretch>
                    <a:fillRect b="-1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C4DC6B7-F4D8-FC4C-91B5-D023A7AB4744}"/>
                    </a:ext>
                  </a:extLst>
                </p:cNvPr>
                <p:cNvSpPr txBox="1"/>
                <p:nvPr/>
              </p:nvSpPr>
              <p:spPr>
                <a:xfrm>
                  <a:off x="9224356" y="866553"/>
                  <a:ext cx="236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Assembly programs</a:t>
                  </a: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C4DC6B7-F4D8-FC4C-91B5-D023A7AB4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4356" y="866553"/>
                  <a:ext cx="2366075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6667" r="-1070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F3C8672-856E-BC43-8A8C-EB8F085FCD26}"/>
                </a:ext>
              </a:extLst>
            </p:cNvPr>
            <p:cNvCxnSpPr>
              <a:cxnSpLocks/>
              <a:stCxn id="80" idx="2"/>
              <a:endCxn id="81" idx="0"/>
            </p:cNvCxnSpPr>
            <p:nvPr/>
          </p:nvCxnSpPr>
          <p:spPr>
            <a:xfrm>
              <a:off x="10422572" y="2054881"/>
              <a:ext cx="0" cy="3458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897CA27-1F3B-8C4F-857F-7BF6F83E5B26}"/>
                </a:ext>
              </a:extLst>
            </p:cNvPr>
            <p:cNvCxnSpPr>
              <a:cxnSpLocks/>
              <a:stCxn id="81" idx="2"/>
            </p:cNvCxnSpPr>
            <p:nvPr/>
          </p:nvCxnSpPr>
          <p:spPr>
            <a:xfrm>
              <a:off x="10422572" y="3552478"/>
              <a:ext cx="0" cy="3453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18DCAEB-A59C-444F-B1AC-354E47F5461D}"/>
                </a:ext>
              </a:extLst>
            </p:cNvPr>
            <p:cNvCxnSpPr>
              <a:cxnSpLocks/>
              <a:stCxn id="104" idx="2"/>
              <a:endCxn id="83" idx="0"/>
            </p:cNvCxnSpPr>
            <p:nvPr/>
          </p:nvCxnSpPr>
          <p:spPr>
            <a:xfrm>
              <a:off x="10422572" y="5075626"/>
              <a:ext cx="0" cy="371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9F5CD42-C592-CB4F-BD95-8CA5EDD91F2F}"/>
                    </a:ext>
                  </a:extLst>
                </p:cNvPr>
                <p:cNvSpPr txBox="1"/>
                <p:nvPr/>
              </p:nvSpPr>
              <p:spPr>
                <a:xfrm>
                  <a:off x="8982315" y="6220985"/>
                  <a:ext cx="28501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ELF object file</a:t>
                  </a: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9F5CD42-C592-CB4F-BD95-8CA5EDD91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2315" y="6220985"/>
                  <a:ext cx="2850155" cy="369332"/>
                </a:xfrm>
                <a:prstGeom prst="rect">
                  <a:avLst/>
                </a:prstGeom>
                <a:blipFill>
                  <a:blip r:embed="rId20"/>
                  <a:stretch>
                    <a:fillRect t="-10345" b="-2758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E18494B3-7342-644E-80FC-9FB004A02B39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10422569" y="1203493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163E321-3767-3540-A7CA-281BE284F3F6}"/>
                    </a:ext>
                  </a:extLst>
                </p:cNvPr>
                <p:cNvSpPr txBox="1"/>
                <p:nvPr/>
              </p:nvSpPr>
              <p:spPr>
                <a:xfrm>
                  <a:off x="9952349" y="2030938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163E321-3767-3540-A7CA-281BE284F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2349" y="2030938"/>
                  <a:ext cx="476352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9ACC3F-B9F8-D948-B1ED-4872703F2CA2}"/>
                    </a:ext>
                  </a:extLst>
                </p:cNvPr>
                <p:cNvSpPr txBox="1"/>
                <p:nvPr/>
              </p:nvSpPr>
              <p:spPr>
                <a:xfrm>
                  <a:off x="9974735" y="5075626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9ACC3F-B9F8-D948-B1ED-4872703F2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4735" y="5075626"/>
                  <a:ext cx="476352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2262BD0-CCFA-224D-8983-256F552B0113}"/>
                    </a:ext>
                  </a:extLst>
                </p:cNvPr>
                <p:cNvSpPr txBox="1"/>
                <p:nvPr/>
              </p:nvSpPr>
              <p:spPr>
                <a:xfrm>
                  <a:off x="9946215" y="3525608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2262BD0-CCFA-224D-8983-256F552B0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215" y="3525608"/>
                  <a:ext cx="476352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38F3CB0-06CD-3A4F-ACDA-5748D4B72BFE}"/>
                </a:ext>
              </a:extLst>
            </p:cNvPr>
            <p:cNvCxnSpPr>
              <a:cxnSpLocks/>
            </p:cNvCxnSpPr>
            <p:nvPr/>
          </p:nvCxnSpPr>
          <p:spPr>
            <a:xfrm>
              <a:off x="10422567" y="6129264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A0502F2-69DA-4E42-9387-2773EB1BAE71}"/>
                </a:ext>
              </a:extLst>
            </p:cNvPr>
            <p:cNvSpPr/>
            <p:nvPr/>
          </p:nvSpPr>
          <p:spPr>
            <a:xfrm>
              <a:off x="10085970" y="4611122"/>
              <a:ext cx="1503838" cy="364889"/>
            </a:xfrm>
            <a:prstGeom prst="rect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encoder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FBE5109-05CE-AB40-9C57-5904EE53CC35}"/>
                </a:ext>
              </a:extLst>
            </p:cNvPr>
            <p:cNvSpPr/>
            <p:nvPr/>
          </p:nvSpPr>
          <p:spPr>
            <a:xfrm>
              <a:off x="10086597" y="3084673"/>
              <a:ext cx="1503838" cy="364889"/>
            </a:xfrm>
            <a:prstGeom prst="rect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gen_reloc</a:t>
              </a:r>
            </a:p>
          </p:txBody>
        </p:sp>
      </p:grpSp>
      <p:grpSp>
        <p:nvGrpSpPr>
          <p:cNvPr id="110" name="CSLED">
            <a:extLst>
              <a:ext uri="{FF2B5EF4-FFF2-40B4-BE49-F238E27FC236}">
                <a16:creationId xmlns:a16="http://schemas.microsoft.com/office/drawing/2014/main" id="{13F3B33E-9BF7-F14E-BC3F-14856654C3F8}"/>
              </a:ext>
            </a:extLst>
          </p:cNvPr>
          <p:cNvGrpSpPr/>
          <p:nvPr/>
        </p:nvGrpSpPr>
        <p:grpSpPr>
          <a:xfrm>
            <a:off x="9087421" y="4565240"/>
            <a:ext cx="998549" cy="456651"/>
            <a:chOff x="9087421" y="4565240"/>
            <a:chExt cx="998549" cy="45665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FD896AA-4DF8-F943-BD02-64B5737E1A74}"/>
                </a:ext>
              </a:extLst>
            </p:cNvPr>
            <p:cNvSpPr/>
            <p:nvPr/>
          </p:nvSpPr>
          <p:spPr>
            <a:xfrm>
              <a:off x="9087421" y="4565240"/>
              <a:ext cx="776079" cy="456651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CSLED</a:t>
              </a:r>
              <a:endParaRPr lang="en-CN" dirty="0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734B6AE-4204-2D40-9871-F793CD9D8DA3}"/>
                </a:ext>
              </a:extLst>
            </p:cNvPr>
            <p:cNvCxnSpPr>
              <a:cxnSpLocks/>
              <a:stCxn id="95" idx="3"/>
              <a:endCxn id="94" idx="1"/>
            </p:cNvCxnSpPr>
            <p:nvPr/>
          </p:nvCxnSpPr>
          <p:spPr>
            <a:xfrm>
              <a:off x="9863500" y="4793566"/>
              <a:ext cx="22247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B1411-D5F7-4649-9223-E3F3B8ED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17</a:t>
            </a:fld>
            <a:endParaRPr lang="en-CN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0E55D63-86CC-3144-921C-631E16B206DE}"/>
              </a:ext>
            </a:extLst>
          </p:cNvPr>
          <p:cNvSpPr/>
          <p:nvPr/>
        </p:nvSpPr>
        <p:spPr>
          <a:xfrm>
            <a:off x="8814064" y="1245743"/>
            <a:ext cx="3234660" cy="24957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framework + interfaces">
            <a:extLst>
              <a:ext uri="{FF2B5EF4-FFF2-40B4-BE49-F238E27FC236}">
                <a16:creationId xmlns:a16="http://schemas.microsoft.com/office/drawing/2014/main" id="{C50F94BB-4B25-084A-BA31-BB6538CBBAD6}"/>
              </a:ext>
            </a:extLst>
          </p:cNvPr>
          <p:cNvSpPr txBox="1"/>
          <p:nvPr/>
        </p:nvSpPr>
        <p:spPr>
          <a:xfrm>
            <a:off x="2868219" y="1721700"/>
            <a:ext cx="4621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Framework + Abstraction interfaces</a:t>
            </a:r>
          </a:p>
        </p:txBody>
      </p:sp>
      <p:grpSp>
        <p:nvGrpSpPr>
          <p:cNvPr id="9" name="framework">
            <a:extLst>
              <a:ext uri="{FF2B5EF4-FFF2-40B4-BE49-F238E27FC236}">
                <a16:creationId xmlns:a16="http://schemas.microsoft.com/office/drawing/2014/main" id="{D9E965CB-7183-0440-8196-1A872062DAE2}"/>
              </a:ext>
            </a:extLst>
          </p:cNvPr>
          <p:cNvGrpSpPr/>
          <p:nvPr/>
        </p:nvGrpSpPr>
        <p:grpSpPr>
          <a:xfrm>
            <a:off x="1112011" y="1691582"/>
            <a:ext cx="7443214" cy="524209"/>
            <a:chOff x="1092540" y="2861851"/>
            <a:chExt cx="7443214" cy="524209"/>
          </a:xfrm>
        </p:grpSpPr>
        <p:grpSp>
          <p:nvGrpSpPr>
            <p:cNvPr id="56" name="archi-dependent">
              <a:extLst>
                <a:ext uri="{FF2B5EF4-FFF2-40B4-BE49-F238E27FC236}">
                  <a16:creationId xmlns:a16="http://schemas.microsoft.com/office/drawing/2014/main" id="{C4778B9B-F5E0-DE4E-AEEC-58F235F9D4D0}"/>
                </a:ext>
              </a:extLst>
            </p:cNvPr>
            <p:cNvGrpSpPr/>
            <p:nvPr/>
          </p:nvGrpSpPr>
          <p:grpSpPr>
            <a:xfrm>
              <a:off x="3582518" y="2861851"/>
              <a:ext cx="4953236" cy="522476"/>
              <a:chOff x="4796159" y="5287534"/>
              <a:chExt cx="4953236" cy="522476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A7A7E7B-C8C5-1740-AEBD-52E0C9E6A708}"/>
                  </a:ext>
                </a:extLst>
              </p:cNvPr>
              <p:cNvSpPr/>
              <p:nvPr/>
            </p:nvSpPr>
            <p:spPr>
              <a:xfrm>
                <a:off x="4796159" y="5291026"/>
                <a:ext cx="2450882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Architecture-dependent Assembly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18679A2-8BCB-8F46-AB30-864BE1D1091E}"/>
                      </a:ext>
                    </a:extLst>
                  </p:cNvPr>
                  <p:cNvSpPr txBox="1"/>
                  <p:nvPr/>
                </p:nvSpPr>
                <p:spPr>
                  <a:xfrm>
                    <a:off x="7312812" y="5362360"/>
                    <a:ext cx="4106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AE45AAC-E986-2A40-BE6B-149AF4CEAA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2812" y="5362360"/>
                    <a:ext cx="410690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21B07B2-5FBF-7E4E-B61F-8611D7DDDC84}"/>
                  </a:ext>
                </a:extLst>
              </p:cNvPr>
              <p:cNvSpPr/>
              <p:nvPr/>
            </p:nvSpPr>
            <p:spPr>
              <a:xfrm>
                <a:off x="7789273" y="5287534"/>
                <a:ext cx="1960122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Verified</a:t>
                </a:r>
              </a:p>
              <a:p>
                <a:pPr algn="ctr"/>
                <a:r>
                  <a:rPr lang="en-CN" dirty="0"/>
                  <a:t>Assembler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D10B1F1-F3F6-6441-A433-664EDAEE1CC4}"/>
                </a:ext>
              </a:extLst>
            </p:cNvPr>
            <p:cNvSpPr/>
            <p:nvPr/>
          </p:nvSpPr>
          <p:spPr>
            <a:xfrm>
              <a:off x="1092540" y="2867076"/>
              <a:ext cx="1960122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Verified Assembler Framework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5750DD3-CD2E-2F46-9A7E-F0ACD31A3650}"/>
                    </a:ext>
                  </a:extLst>
                </p:cNvPr>
                <p:cNvSpPr txBox="1"/>
                <p:nvPr/>
              </p:nvSpPr>
              <p:spPr>
                <a:xfrm>
                  <a:off x="3113398" y="2938166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5750DD3-CD2E-2F46-9A7E-F0ACD31A3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398" y="2938166"/>
                  <a:ext cx="437940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4FC23E30-FFD4-EA45-8D48-56591AA77AC0}"/>
              </a:ext>
            </a:extLst>
          </p:cNvPr>
          <p:cNvSpPr/>
          <p:nvPr/>
        </p:nvSpPr>
        <p:spPr>
          <a:xfrm>
            <a:off x="2875887" y="1745141"/>
            <a:ext cx="1559080" cy="3673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6AF0A77-018E-BB4E-9866-1466B1EB7AB8}"/>
              </a:ext>
            </a:extLst>
          </p:cNvPr>
          <p:cNvSpPr/>
          <p:nvPr/>
        </p:nvSpPr>
        <p:spPr>
          <a:xfrm>
            <a:off x="4588950" y="1734552"/>
            <a:ext cx="2801663" cy="3673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2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8" grpId="0"/>
      <p:bldP spid="65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2733-BF05-A84A-85E0-7EA985CF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 for Implementation: Pass 1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E63A4-4685-4F4B-8304-1A1E262BE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∀</m:t>
                    </m:r>
                  </m:oMath>
                </a14:m>
                <a:r>
                  <a:rPr lang="en-CN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Instr Data, (asm_prog </a:t>
                </a:r>
                <a:r>
                  <a:rPr lang="en-CN" sz="2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Instr</a:t>
                </a:r>
                <a:r>
                  <a:rPr lang="en-CN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CN" sz="2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Data</a:t>
                </a:r>
                <a:r>
                  <a:rPr lang="en-CN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CN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(reloc_prog </a:t>
                </a:r>
                <a:r>
                  <a:rPr lang="en-CN" sz="2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Instr</a:t>
                </a:r>
                <a:r>
                  <a:rPr lang="en-CN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CN" sz="2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Data</a:t>
                </a:r>
                <a:r>
                  <a:rPr lang="en-CN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CE63A4-4685-4F4B-8304-1A1E262BE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03" t="-12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BB60C-7414-2342-B20E-CBCDF594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18</a:t>
            </a:fld>
            <a:endParaRPr lang="en-C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F1A1F2-8396-B745-929B-F15C8A634C27}"/>
              </a:ext>
            </a:extLst>
          </p:cNvPr>
          <p:cNvSpPr txBox="1"/>
          <p:nvPr/>
        </p:nvSpPr>
        <p:spPr>
          <a:xfrm>
            <a:off x="9477536" y="2059086"/>
            <a:ext cx="138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symbol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AA6E0F-BEA5-ED4D-9BD3-D3FF754F9EA5}"/>
                  </a:ext>
                </a:extLst>
              </p:cNvPr>
              <p:cNvSpPr txBox="1"/>
              <p:nvPr/>
            </p:nvSpPr>
            <p:spPr>
              <a:xfrm>
                <a:off x="1050937" y="1713368"/>
                <a:ext cx="2366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N" dirty="0"/>
                  <a:t> Assembly programs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AA6E0F-BEA5-ED4D-9BD3-D3FF754F9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937" y="1713368"/>
                <a:ext cx="2366075" cy="369332"/>
              </a:xfrm>
              <a:prstGeom prst="rect">
                <a:avLst/>
              </a:prstGeom>
              <a:blipFill>
                <a:blip r:embed="rId7"/>
                <a:stretch>
                  <a:fillRect t="-6452" r="-532"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Arrow 29">
            <a:extLst>
              <a:ext uri="{FF2B5EF4-FFF2-40B4-BE49-F238E27FC236}">
                <a16:creationId xmlns:a16="http://schemas.microsoft.com/office/drawing/2014/main" id="{AF5B05D9-747A-B24A-BAFB-0ADE01D644FC}"/>
              </a:ext>
            </a:extLst>
          </p:cNvPr>
          <p:cNvSpPr/>
          <p:nvPr/>
        </p:nvSpPr>
        <p:spPr>
          <a:xfrm>
            <a:off x="3875473" y="3786138"/>
            <a:ext cx="1048870" cy="51098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857958-7D86-0C45-AF19-6775BB2439B7}"/>
                  </a:ext>
                </a:extLst>
              </p:cNvPr>
              <p:cNvSpPr txBox="1"/>
              <p:nvPr/>
            </p:nvSpPr>
            <p:spPr>
              <a:xfrm>
                <a:off x="4157726" y="3558851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857958-7D86-0C45-AF19-6775BB243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726" y="3558851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9D2CB0-C854-5449-B080-3CEB7E55E668}"/>
                  </a:ext>
                </a:extLst>
              </p:cNvPr>
              <p:cNvSpPr txBox="1"/>
              <p:nvPr/>
            </p:nvSpPr>
            <p:spPr>
              <a:xfrm>
                <a:off x="7033138" y="1713368"/>
                <a:ext cx="26335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N" dirty="0"/>
                  <a:t> Relocatable Programs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9D2CB0-C854-5449-B080-3CEB7E55E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138" y="1713368"/>
                <a:ext cx="2633587" cy="369332"/>
              </a:xfrm>
              <a:prstGeom prst="rect">
                <a:avLst/>
              </a:prstGeom>
              <a:blipFill>
                <a:blip r:embed="rId9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B0E156D-ECCB-D445-B492-426A907709BC}"/>
              </a:ext>
            </a:extLst>
          </p:cNvPr>
          <p:cNvGrpSpPr/>
          <p:nvPr/>
        </p:nvGrpSpPr>
        <p:grpSpPr>
          <a:xfrm>
            <a:off x="874755" y="2543523"/>
            <a:ext cx="2718438" cy="3775778"/>
            <a:chOff x="9021663" y="1069931"/>
            <a:chExt cx="2718438" cy="37757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8AC954-8277-664A-9A28-C840C008F763}"/>
                </a:ext>
              </a:extLst>
            </p:cNvPr>
            <p:cNvSpPr/>
            <p:nvPr/>
          </p:nvSpPr>
          <p:spPr>
            <a:xfrm>
              <a:off x="9021663" y="1829376"/>
              <a:ext cx="2718438" cy="177478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function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 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counter,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leal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1(%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 counter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F43C64-1BEA-0841-B702-0F28C9E0D967}"/>
                </a:ext>
              </a:extLst>
            </p:cNvPr>
            <p:cNvSpPr/>
            <p:nvPr/>
          </p:nvSpPr>
          <p:spPr>
            <a:xfrm>
              <a:off x="9021663" y="3604162"/>
              <a:ext cx="2718438" cy="1241547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code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secion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main: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call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E5EC13-5CAE-834C-92D9-D489F3303887}"/>
                </a:ext>
              </a:extLst>
            </p:cNvPr>
            <p:cNvSpPr/>
            <p:nvPr/>
          </p:nvSpPr>
          <p:spPr>
            <a:xfrm>
              <a:off x="9021663" y="1069931"/>
              <a:ext cx="2718438" cy="759444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variable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counter: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data = 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1E6831-5B20-4E49-8472-E9B3D0259A26}"/>
              </a:ext>
            </a:extLst>
          </p:cNvPr>
          <p:cNvGrpSpPr/>
          <p:nvPr/>
        </p:nvGrpSpPr>
        <p:grpSpPr>
          <a:xfrm>
            <a:off x="5193632" y="2543523"/>
            <a:ext cx="2841000" cy="3983406"/>
            <a:chOff x="9017677" y="1069931"/>
            <a:chExt cx="2841000" cy="39834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308C75-12F2-C74A-B1FB-1FA3B0748426}"/>
                </a:ext>
              </a:extLst>
            </p:cNvPr>
            <p:cNvSpPr/>
            <p:nvPr/>
          </p:nvSpPr>
          <p:spPr>
            <a:xfrm>
              <a:off x="9017677" y="1933190"/>
              <a:ext cx="2837014" cy="1774785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code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secion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 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counter,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leal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1(%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 counter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026252C-4362-964F-ABEE-D5BD51FA058C}"/>
                </a:ext>
              </a:extLst>
            </p:cNvPr>
            <p:cNvSpPr/>
            <p:nvPr/>
          </p:nvSpPr>
          <p:spPr>
            <a:xfrm>
              <a:off x="9021663" y="3811790"/>
              <a:ext cx="2833028" cy="1241547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code </a:t>
              </a: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secion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main: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call 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...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800BAB-6B22-E846-A3F1-07CF7E6F188D}"/>
                </a:ext>
              </a:extLst>
            </p:cNvPr>
            <p:cNvSpPr/>
            <p:nvPr/>
          </p:nvSpPr>
          <p:spPr>
            <a:xfrm>
              <a:off x="9021662" y="1069931"/>
              <a:ext cx="2837015" cy="759444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data section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counter: 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data = 0</a:t>
              </a:r>
            </a:p>
          </p:txBody>
        </p:sp>
      </p:grpSp>
      <p:graphicFrame>
        <p:nvGraphicFramePr>
          <p:cNvPr id="41" name="Table 11">
            <a:extLst>
              <a:ext uri="{FF2B5EF4-FFF2-40B4-BE49-F238E27FC236}">
                <a16:creationId xmlns:a16="http://schemas.microsoft.com/office/drawing/2014/main" id="{A0451BDE-3606-4B4E-B404-249D5DEF2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47797"/>
              </p:ext>
            </p:extLst>
          </p:nvPr>
        </p:nvGraphicFramePr>
        <p:xfrm>
          <a:off x="8349932" y="3323011"/>
          <a:ext cx="3638344" cy="1582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132">
                  <a:extLst>
                    <a:ext uri="{9D8B030D-6E8A-4147-A177-3AD203B41FA5}">
                      <a16:colId xmlns:a16="http://schemas.microsoft.com/office/drawing/2014/main" val="3041237304"/>
                    </a:ext>
                  </a:extLst>
                </a:gridCol>
                <a:gridCol w="982961">
                  <a:extLst>
                    <a:ext uri="{9D8B030D-6E8A-4147-A177-3AD203B41FA5}">
                      <a16:colId xmlns:a16="http://schemas.microsoft.com/office/drawing/2014/main" val="386702999"/>
                    </a:ext>
                  </a:extLst>
                </a:gridCol>
                <a:gridCol w="672513">
                  <a:extLst>
                    <a:ext uri="{9D8B030D-6E8A-4147-A177-3AD203B41FA5}">
                      <a16:colId xmlns:a16="http://schemas.microsoft.com/office/drawing/2014/main" val="3461964156"/>
                    </a:ext>
                  </a:extLst>
                </a:gridCol>
                <a:gridCol w="1033738">
                  <a:extLst>
                    <a:ext uri="{9D8B030D-6E8A-4147-A177-3AD203B41FA5}">
                      <a16:colId xmlns:a16="http://schemas.microsoft.com/office/drawing/2014/main" val="3851177369"/>
                    </a:ext>
                  </a:extLst>
                </a:gridCol>
              </a:tblGrid>
              <a:tr h="395586">
                <a:tc>
                  <a:txBody>
                    <a:bodyPr/>
                    <a:lstStyle/>
                    <a:p>
                      <a:pPr algn="ctr"/>
                      <a:endParaRPr lang="en-CN" dirty="0"/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type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size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b="0" dirty="0">
                          <a:solidFill>
                            <a:schemeClr val="accent1"/>
                          </a:solidFill>
                        </a:rPr>
                        <a:t>section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42262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counter 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data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counter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11182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incr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function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52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incr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859989"/>
                  </a:ext>
                </a:extLst>
              </a:tr>
              <a:tr h="395586"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main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function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40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main</a:t>
                      </a:r>
                    </a:p>
                  </a:txBody>
                  <a:tcPr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18099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39B4750F-E7C1-1140-B5BD-BCCA1DBD147B}"/>
              </a:ext>
            </a:extLst>
          </p:cNvPr>
          <p:cNvSpPr txBox="1"/>
          <p:nvPr/>
        </p:nvSpPr>
        <p:spPr>
          <a:xfrm>
            <a:off x="5917686" y="2059086"/>
            <a:ext cx="138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section table</a:t>
            </a:r>
          </a:p>
        </p:txBody>
      </p:sp>
      <p:grpSp>
        <p:nvGrpSpPr>
          <p:cNvPr id="43" name="black boxes">
            <a:extLst>
              <a:ext uri="{FF2B5EF4-FFF2-40B4-BE49-F238E27FC236}">
                <a16:creationId xmlns:a16="http://schemas.microsoft.com/office/drawing/2014/main" id="{E2111F19-A626-9148-932D-FE6323FDA95B}"/>
              </a:ext>
            </a:extLst>
          </p:cNvPr>
          <p:cNvGrpSpPr/>
          <p:nvPr/>
        </p:nvGrpSpPr>
        <p:grpSpPr>
          <a:xfrm>
            <a:off x="1168680" y="2921064"/>
            <a:ext cx="2319237" cy="3285326"/>
            <a:chOff x="1210516" y="2867383"/>
            <a:chExt cx="2319237" cy="328532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B773CDB-A481-1F41-B5D3-8C0A938E73A7}"/>
                </a:ext>
              </a:extLst>
            </p:cNvPr>
            <p:cNvSpPr/>
            <p:nvPr/>
          </p:nvSpPr>
          <p:spPr>
            <a:xfrm>
              <a:off x="1210516" y="3693007"/>
              <a:ext cx="2319237" cy="1288717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9FA27F-B22D-A04B-A3B1-4F3724FE7829}"/>
                </a:ext>
              </a:extLst>
            </p:cNvPr>
            <p:cNvSpPr/>
            <p:nvPr/>
          </p:nvSpPr>
          <p:spPr>
            <a:xfrm>
              <a:off x="1210516" y="5467792"/>
              <a:ext cx="2319237" cy="684917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B9821BF-A8E9-3D40-8318-FF0F674D9B9A}"/>
                </a:ext>
              </a:extLst>
            </p:cNvPr>
            <p:cNvSpPr/>
            <p:nvPr/>
          </p:nvSpPr>
          <p:spPr>
            <a:xfrm>
              <a:off x="1210517" y="2867383"/>
              <a:ext cx="2319236" cy="284655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47" name="black boxes">
            <a:extLst>
              <a:ext uri="{FF2B5EF4-FFF2-40B4-BE49-F238E27FC236}">
                <a16:creationId xmlns:a16="http://schemas.microsoft.com/office/drawing/2014/main" id="{73915F2A-99FE-B446-9785-045C39E36842}"/>
              </a:ext>
            </a:extLst>
          </p:cNvPr>
          <p:cNvGrpSpPr/>
          <p:nvPr/>
        </p:nvGrpSpPr>
        <p:grpSpPr>
          <a:xfrm>
            <a:off x="5488876" y="2950776"/>
            <a:ext cx="2319237" cy="3464502"/>
            <a:chOff x="1210516" y="2867383"/>
            <a:chExt cx="2319237" cy="346450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060FC5D-8BC0-7D4B-9069-00DB26C1B078}"/>
                </a:ext>
              </a:extLst>
            </p:cNvPr>
            <p:cNvSpPr/>
            <p:nvPr/>
          </p:nvSpPr>
          <p:spPr>
            <a:xfrm>
              <a:off x="1210516" y="3702745"/>
              <a:ext cx="2319237" cy="1288717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A34EE75-21B5-2941-8B09-615E4044FA40}"/>
                </a:ext>
              </a:extLst>
            </p:cNvPr>
            <p:cNvSpPr/>
            <p:nvPr/>
          </p:nvSpPr>
          <p:spPr>
            <a:xfrm>
              <a:off x="1210516" y="5646968"/>
              <a:ext cx="2319237" cy="684917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01FBB28-69D2-A548-BAB8-AFE92BEB84EE}"/>
                </a:ext>
              </a:extLst>
            </p:cNvPr>
            <p:cNvSpPr/>
            <p:nvPr/>
          </p:nvSpPr>
          <p:spPr>
            <a:xfrm>
              <a:off x="1210517" y="2867383"/>
              <a:ext cx="2319236" cy="284655"/>
            </a:xfrm>
            <a:prstGeom prst="rect">
              <a:avLst/>
            </a:prstGeom>
            <a:pattFill prst="pct5">
              <a:fgClr>
                <a:schemeClr val="tx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21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A2C5-DF77-B042-97D9-5C5F5CA7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Abstraction for Implementation: Pass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49D68-8DED-F74B-97C8-AC1DA595E0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78195"/>
                <a:ext cx="10717609" cy="5198768"/>
              </a:xfrm>
            </p:spPr>
            <p:txBody>
              <a:bodyPr/>
              <a:lstStyle/>
              <a:p>
                <a:r>
                  <a:rPr lang="en-CN" dirty="0"/>
                  <a:t>Abstraction interfaces: </a:t>
                </a:r>
              </a:p>
              <a:p>
                <a:pPr lvl="1"/>
                <a:r>
                  <a:rPr lang="en-CN" dirty="0"/>
                  <a:t>Interface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 dirty="0"/>
                  <a:t> is </a:t>
                </a:r>
                <a:r>
                  <a:rPr lang="en-CN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gen_reloc: Z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CN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Instr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CN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CN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CN" dirty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reloc</m:t>
                        </m:r>
                        <m:r>
                          <m:rPr>
                            <m:nor/>
                          </m:rPr>
                          <a:rPr lang="en-CN" dirty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CN" dirty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entry</m:t>
                        </m:r>
                        <m:r>
                          <m:rPr>
                            <m:nor/>
                          </m:rPr>
                          <a:rPr lang="en-CN" dirty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CN" dirty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N" dirty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rPr>
                          <m:t>Instr</m:t>
                        </m:r>
                      </m:e>
                    </m:d>
                  </m:oMath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449D68-8DED-F74B-97C8-AC1DA595E0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78195"/>
                <a:ext cx="10717609" cy="5198768"/>
              </a:xfrm>
              <a:blipFill>
                <a:blip r:embed="rId6"/>
                <a:stretch>
                  <a:fillRect l="-946" t="-1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64CB10BF-4A73-5D45-94B1-46D104E37B43}"/>
              </a:ext>
            </a:extLst>
          </p:cNvPr>
          <p:cNvGrpSpPr/>
          <p:nvPr/>
        </p:nvGrpSpPr>
        <p:grpSpPr>
          <a:xfrm>
            <a:off x="8381420" y="3099698"/>
            <a:ext cx="2909047" cy="2161603"/>
            <a:chOff x="8890426" y="136525"/>
            <a:chExt cx="2909047" cy="21616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9BE530-D1D5-FF41-BFDE-8EDAFBDD96FB}"/>
                    </a:ext>
                  </a:extLst>
                </p:cNvPr>
                <p:cNvSpPr/>
                <p:nvPr/>
              </p:nvSpPr>
              <p:spPr>
                <a:xfrm>
                  <a:off x="8890426" y="666580"/>
                  <a:ext cx="2909047" cy="11517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Relocation Tables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9BE530-D1D5-FF41-BFDE-8EDAFBDD96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0426" y="666580"/>
                  <a:ext cx="2909047" cy="1151721"/>
                </a:xfrm>
                <a:prstGeom prst="rect">
                  <a:avLst/>
                </a:prstGeom>
                <a:blipFill>
                  <a:blip r:embed="rId7"/>
                  <a:stretch>
                    <a:fillRect t="-32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21ADF83-5CB8-1F4C-8146-3AB67583D1DD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10344945" y="1818301"/>
              <a:ext cx="5" cy="1859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041841F-BB65-154B-B959-E30B9808F891}"/>
                </a:ext>
              </a:extLst>
            </p:cNvPr>
            <p:cNvCxnSpPr>
              <a:cxnSpLocks/>
            </p:cNvCxnSpPr>
            <p:nvPr/>
          </p:nvCxnSpPr>
          <p:spPr>
            <a:xfrm>
              <a:off x="10344945" y="458442"/>
              <a:ext cx="0" cy="2076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68A3717-4AF2-0A4E-89E7-39E419AD6CDA}"/>
                    </a:ext>
                  </a:extLst>
                </p:cNvPr>
                <p:cNvSpPr txBox="1"/>
                <p:nvPr/>
              </p:nvSpPr>
              <p:spPr>
                <a:xfrm>
                  <a:off x="9054371" y="136525"/>
                  <a:ext cx="25811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 dirty="0"/>
                    <a:t>: Relocatable programs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68A3717-4AF2-0A4E-89E7-39E419AD6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371" y="136525"/>
                  <a:ext cx="258114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FB8E1E-77E0-974D-90BF-7AC6844FFF91}"/>
                    </a:ext>
                  </a:extLst>
                </p:cNvPr>
                <p:cNvSpPr txBox="1"/>
                <p:nvPr/>
              </p:nvSpPr>
              <p:spPr>
                <a:xfrm>
                  <a:off x="9054371" y="1928796"/>
                  <a:ext cx="258114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Relocatable programs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BFB8E1E-77E0-974D-90BF-7AC6844FF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4371" y="1928796"/>
                  <a:ext cx="2581148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interface">
            <a:extLst>
              <a:ext uri="{FF2B5EF4-FFF2-40B4-BE49-F238E27FC236}">
                <a16:creationId xmlns:a16="http://schemas.microsoft.com/office/drawing/2014/main" id="{51D90F1F-6579-FA4C-AED3-E6C285D52957}"/>
              </a:ext>
            </a:extLst>
          </p:cNvPr>
          <p:cNvSpPr/>
          <p:nvPr/>
        </p:nvSpPr>
        <p:spPr>
          <a:xfrm>
            <a:off x="9499968" y="4313669"/>
            <a:ext cx="1503838" cy="364889"/>
          </a:xfrm>
          <a:prstGeom prst="rect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gen_reloc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gen reloc">
                <a:extLst>
                  <a:ext uri="{FF2B5EF4-FFF2-40B4-BE49-F238E27FC236}">
                    <a16:creationId xmlns:a16="http://schemas.microsoft.com/office/drawing/2014/main" id="{2E3B9DEF-F7C6-6341-B41C-143571A1C903}"/>
                  </a:ext>
                </a:extLst>
              </p:cNvPr>
              <p:cNvSpPr txBox="1"/>
              <p:nvPr/>
            </p:nvSpPr>
            <p:spPr>
              <a:xfrm>
                <a:off x="3722711" y="1375443"/>
                <a:ext cx="17473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N" sz="2400" dirty="0">
                          <a:solidFill>
                            <a:schemeClr val="accent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gen</m:t>
                      </m:r>
                      <m:r>
                        <m:rPr>
                          <m:nor/>
                        </m:rPr>
                        <a:rPr lang="en-CN" sz="2400" dirty="0">
                          <a:solidFill>
                            <a:schemeClr val="accent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CN" sz="2400" dirty="0">
                          <a:solidFill>
                            <a:schemeClr val="accent2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m:t>reloc</m:t>
                      </m:r>
                    </m:oMath>
                  </m:oMathPara>
                </a14:m>
                <a:endParaRPr lang="en-CN" sz="2400" dirty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0" name="gen reloc">
                <a:extLst>
                  <a:ext uri="{FF2B5EF4-FFF2-40B4-BE49-F238E27FC236}">
                    <a16:creationId xmlns:a16="http://schemas.microsoft.com/office/drawing/2014/main" id="{2E3B9DEF-F7C6-6341-B41C-143571A1C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711" y="1375443"/>
                <a:ext cx="1747338" cy="461665"/>
              </a:xfrm>
              <a:prstGeom prst="rect">
                <a:avLst/>
              </a:prstGeom>
              <a:blipFill>
                <a:blip r:embed="rId10"/>
                <a:stretch>
                  <a:fillRect l="-6522" b="-18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E118C-9271-524C-86E9-73D227DB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19</a:t>
            </a:fld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4C3315-B409-9B47-830E-3F3A8FED23D7}"/>
                  </a:ext>
                </a:extLst>
              </p:cNvPr>
              <p:cNvSpPr txBox="1"/>
              <p:nvPr/>
            </p:nvSpPr>
            <p:spPr>
              <a:xfrm>
                <a:off x="2943735" y="1881964"/>
                <a:ext cx="26335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N" dirty="0"/>
                  <a:t> Relocatable Programs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34C3315-B409-9B47-830E-3F3A8FED2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35" y="1881964"/>
                <a:ext cx="2633587" cy="369332"/>
              </a:xfrm>
              <a:prstGeom prst="rect">
                <a:avLst/>
              </a:prstGeom>
              <a:blipFill>
                <a:blip r:embed="rId11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P1">
            <a:extLst>
              <a:ext uri="{FF2B5EF4-FFF2-40B4-BE49-F238E27FC236}">
                <a16:creationId xmlns:a16="http://schemas.microsoft.com/office/drawing/2014/main" id="{BDFD6708-8A56-0E46-98B6-473B2B88F372}"/>
              </a:ext>
            </a:extLst>
          </p:cNvPr>
          <p:cNvGrpSpPr/>
          <p:nvPr/>
        </p:nvGrpSpPr>
        <p:grpSpPr>
          <a:xfrm>
            <a:off x="957432" y="2253687"/>
            <a:ext cx="2838562" cy="4404207"/>
            <a:chOff x="636190" y="2306385"/>
            <a:chExt cx="2838562" cy="4404207"/>
          </a:xfrm>
        </p:grpSpPr>
        <p:grpSp>
          <p:nvGrpSpPr>
            <p:cNvPr id="53" name="sectbl">
              <a:extLst>
                <a:ext uri="{FF2B5EF4-FFF2-40B4-BE49-F238E27FC236}">
                  <a16:creationId xmlns:a16="http://schemas.microsoft.com/office/drawing/2014/main" id="{089BA921-B347-424C-A50A-6805C3B9B2EE}"/>
                </a:ext>
              </a:extLst>
            </p:cNvPr>
            <p:cNvGrpSpPr/>
            <p:nvPr/>
          </p:nvGrpSpPr>
          <p:grpSpPr>
            <a:xfrm>
              <a:off x="636190" y="2716395"/>
              <a:ext cx="2838562" cy="3994197"/>
              <a:chOff x="9021662" y="1069931"/>
              <a:chExt cx="2838562" cy="399419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E3E8659-FB18-D846-A2A0-CCCB3BD11306}"/>
                  </a:ext>
                </a:extLst>
              </p:cNvPr>
              <p:cNvSpPr/>
              <p:nvPr/>
            </p:nvSpPr>
            <p:spPr>
              <a:xfrm>
                <a:off x="9021663" y="1936000"/>
                <a:ext cx="2837014" cy="1774742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secion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incr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  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movl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 , 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leal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1(%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movl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7846FF9-B342-B14B-9B34-D77EC0B877BD}"/>
                  </a:ext>
                </a:extLst>
              </p:cNvPr>
              <p:cNvSpPr/>
              <p:nvPr/>
            </p:nvSpPr>
            <p:spPr>
              <a:xfrm>
                <a:off x="9023211" y="3822581"/>
                <a:ext cx="2837013" cy="1241547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secion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main: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call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EFCFD0A-6445-D94A-B0FA-B9A06E6B22A9}"/>
                  </a:ext>
                </a:extLst>
              </p:cNvPr>
              <p:cNvSpPr/>
              <p:nvPr/>
            </p:nvSpPr>
            <p:spPr>
              <a:xfrm>
                <a:off x="9021662" y="1069931"/>
                <a:ext cx="2837015" cy="759444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N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data section </a:t>
                </a:r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counter:</a:t>
                </a:r>
              </a:p>
              <a:p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data = 0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E69306-643C-F349-A2DC-63B14B595404}"/>
                </a:ext>
              </a:extLst>
            </p:cNvPr>
            <p:cNvSpPr txBox="1"/>
            <p:nvPr/>
          </p:nvSpPr>
          <p:spPr>
            <a:xfrm>
              <a:off x="1300956" y="2306385"/>
              <a:ext cx="1388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section table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P2">
                <a:extLst>
                  <a:ext uri="{FF2B5EF4-FFF2-40B4-BE49-F238E27FC236}">
                    <a16:creationId xmlns:a16="http://schemas.microsoft.com/office/drawing/2014/main" id="{3BB19A52-7E6A-3848-84CF-E85347917C8C}"/>
                  </a:ext>
                </a:extLst>
              </p:cNvPr>
              <p:cNvSpPr txBox="1"/>
              <p:nvPr/>
            </p:nvSpPr>
            <p:spPr>
              <a:xfrm>
                <a:off x="2943735" y="1887973"/>
                <a:ext cx="26335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N" dirty="0"/>
                  <a:t> Relocatable Programs</a:t>
                </a:r>
              </a:p>
            </p:txBody>
          </p:sp>
        </mc:Choice>
        <mc:Fallback xmlns="">
          <p:sp>
            <p:nvSpPr>
              <p:cNvPr id="61" name="P2">
                <a:extLst>
                  <a:ext uri="{FF2B5EF4-FFF2-40B4-BE49-F238E27FC236}">
                    <a16:creationId xmlns:a16="http://schemas.microsoft.com/office/drawing/2014/main" id="{3BB19A52-7E6A-3848-84CF-E8534791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735" y="1887973"/>
                <a:ext cx="2633587" cy="369332"/>
              </a:xfrm>
              <a:prstGeom prst="rect">
                <a:avLst/>
              </a:prstGeom>
              <a:blipFill>
                <a:blip r:embed="rId1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relocation tables">
            <a:extLst>
              <a:ext uri="{FF2B5EF4-FFF2-40B4-BE49-F238E27FC236}">
                <a16:creationId xmlns:a16="http://schemas.microsoft.com/office/drawing/2014/main" id="{189DA4CC-A4B4-7B4C-9A9C-B8115FA58B27}"/>
              </a:ext>
            </a:extLst>
          </p:cNvPr>
          <p:cNvGrpSpPr/>
          <p:nvPr/>
        </p:nvGrpSpPr>
        <p:grpSpPr>
          <a:xfrm>
            <a:off x="4490191" y="2253687"/>
            <a:ext cx="2335306" cy="4086268"/>
            <a:chOff x="4136266" y="2271886"/>
            <a:chExt cx="2335306" cy="408626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0EEC57E-64B8-6F4C-89D6-D1955DA0147E}"/>
                </a:ext>
              </a:extLst>
            </p:cNvPr>
            <p:cNvSpPr/>
            <p:nvPr/>
          </p:nvSpPr>
          <p:spPr>
            <a:xfrm>
              <a:off x="4136266" y="3948828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4776D89-159A-294C-9AFB-FBE1C5035B43}"/>
                </a:ext>
              </a:extLst>
            </p:cNvPr>
            <p:cNvSpPr/>
            <p:nvPr/>
          </p:nvSpPr>
          <p:spPr>
            <a:xfrm>
              <a:off x="4136266" y="5679375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main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127FF4-4374-0D4B-9025-E2CCC786238F}"/>
                </a:ext>
              </a:extLst>
            </p:cNvPr>
            <p:cNvSpPr/>
            <p:nvPr/>
          </p:nvSpPr>
          <p:spPr>
            <a:xfrm>
              <a:off x="4136266" y="6017496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entry1: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9729A34-B5B0-D140-AAE1-0DCB5DDD5857}"/>
                </a:ext>
              </a:extLst>
            </p:cNvPr>
            <p:cNvSpPr/>
            <p:nvPr/>
          </p:nvSpPr>
          <p:spPr>
            <a:xfrm>
              <a:off x="4136266" y="4286207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entry1: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EE0AE49-51CD-0945-AB78-13EB07DE4161}"/>
                </a:ext>
              </a:extLst>
            </p:cNvPr>
            <p:cNvSpPr/>
            <p:nvPr/>
          </p:nvSpPr>
          <p:spPr>
            <a:xfrm>
              <a:off x="4136266" y="4624328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entry2: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95F0D7A-D1CD-CB45-A449-7A8F9BB3B321}"/>
                </a:ext>
              </a:extLst>
            </p:cNvPr>
            <p:cNvSpPr txBox="1"/>
            <p:nvPr/>
          </p:nvSpPr>
          <p:spPr>
            <a:xfrm>
              <a:off x="4430250" y="2271886"/>
              <a:ext cx="1747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relocation tables</a:t>
              </a:r>
            </a:p>
          </p:txBody>
        </p:sp>
      </p:grpSp>
      <p:sp>
        <p:nvSpPr>
          <p:cNvPr id="72" name="counter1">
            <a:extLst>
              <a:ext uri="{FF2B5EF4-FFF2-40B4-BE49-F238E27FC236}">
                <a16:creationId xmlns:a16="http://schemas.microsoft.com/office/drawing/2014/main" id="{31E2EB83-F4DF-F744-AABB-83CE8189EC0E}"/>
              </a:ext>
            </a:extLst>
          </p:cNvPr>
          <p:cNvSpPr txBox="1"/>
          <p:nvPr/>
        </p:nvSpPr>
        <p:spPr>
          <a:xfrm>
            <a:off x="1830940" y="4095833"/>
            <a:ext cx="1104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</a:p>
        </p:txBody>
      </p:sp>
      <p:sp>
        <p:nvSpPr>
          <p:cNvPr id="73" name="counter2">
            <a:extLst>
              <a:ext uri="{FF2B5EF4-FFF2-40B4-BE49-F238E27FC236}">
                <a16:creationId xmlns:a16="http://schemas.microsoft.com/office/drawing/2014/main" id="{49B80343-6F29-0D46-B6FD-722E692C0320}"/>
              </a:ext>
            </a:extLst>
          </p:cNvPr>
          <p:cNvSpPr txBox="1"/>
          <p:nvPr/>
        </p:nvSpPr>
        <p:spPr>
          <a:xfrm>
            <a:off x="2589707" y="463933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</a:p>
        </p:txBody>
      </p:sp>
      <p:sp>
        <p:nvSpPr>
          <p:cNvPr id="74" name="incr">
            <a:extLst>
              <a:ext uri="{FF2B5EF4-FFF2-40B4-BE49-F238E27FC236}">
                <a16:creationId xmlns:a16="http://schemas.microsoft.com/office/drawing/2014/main" id="{5956043A-13FC-1346-AAF5-8F8B513019F4}"/>
              </a:ext>
            </a:extLst>
          </p:cNvPr>
          <p:cNvSpPr txBox="1"/>
          <p:nvPr/>
        </p:nvSpPr>
        <p:spPr>
          <a:xfrm>
            <a:off x="1839563" y="598496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endParaRPr lang="en-CN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F543ECCE-3DA5-9F4E-8035-28721AFC6572}"/>
              </a:ext>
            </a:extLst>
          </p:cNvPr>
          <p:cNvCxnSpPr>
            <a:cxnSpLocks/>
            <a:stCxn id="69" idx="1"/>
            <a:endCxn id="72" idx="0"/>
          </p:cNvCxnSpPr>
          <p:nvPr/>
        </p:nvCxnSpPr>
        <p:spPr>
          <a:xfrm rot="10800000">
            <a:off x="2383047" y="4095833"/>
            <a:ext cx="2107145" cy="342504"/>
          </a:xfrm>
          <a:prstGeom prst="bentConnector4">
            <a:avLst>
              <a:gd name="adj1" fmla="val 20346"/>
              <a:gd name="adj2" fmla="val 15023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038FAD16-535D-8041-A9BC-53C37EF5F17A}"/>
              </a:ext>
            </a:extLst>
          </p:cNvPr>
          <p:cNvCxnSpPr>
            <a:cxnSpLocks/>
            <a:stCxn id="70" idx="1"/>
            <a:endCxn id="73" idx="2"/>
          </p:cNvCxnSpPr>
          <p:nvPr/>
        </p:nvCxnSpPr>
        <p:spPr>
          <a:xfrm rot="10800000" flipV="1">
            <a:off x="3125271" y="4776458"/>
            <a:ext cx="1364920" cy="232212"/>
          </a:xfrm>
          <a:prstGeom prst="bentConnector4">
            <a:avLst>
              <a:gd name="adj1" fmla="val 30381"/>
              <a:gd name="adj2" fmla="val 198445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677126DB-9435-9A49-8010-060FD7311CC4}"/>
              </a:ext>
            </a:extLst>
          </p:cNvPr>
          <p:cNvCxnSpPr>
            <a:cxnSpLocks/>
            <a:stCxn id="65" idx="1"/>
            <a:endCxn id="74" idx="3"/>
          </p:cNvCxnSpPr>
          <p:nvPr/>
        </p:nvCxnSpPr>
        <p:spPr>
          <a:xfrm rot="10800000" flipV="1">
            <a:off x="2530779" y="6169625"/>
            <a:ext cx="1959413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to eliminate">
            <a:extLst>
              <a:ext uri="{FF2B5EF4-FFF2-40B4-BE49-F238E27FC236}">
                <a16:creationId xmlns:a16="http://schemas.microsoft.com/office/drawing/2014/main" id="{AAA1B54C-82D8-5F4D-B41E-802FF85C70D9}"/>
              </a:ext>
            </a:extLst>
          </p:cNvPr>
          <p:cNvGrpSpPr/>
          <p:nvPr/>
        </p:nvGrpSpPr>
        <p:grpSpPr>
          <a:xfrm>
            <a:off x="1873869" y="4095833"/>
            <a:ext cx="1415473" cy="2272796"/>
            <a:chOff x="5359825" y="4094736"/>
            <a:chExt cx="1415473" cy="2272796"/>
          </a:xfrm>
        </p:grpSpPr>
        <p:sp>
          <p:nvSpPr>
            <p:cNvPr id="84" name="counter1">
              <a:extLst>
                <a:ext uri="{FF2B5EF4-FFF2-40B4-BE49-F238E27FC236}">
                  <a16:creationId xmlns:a16="http://schemas.microsoft.com/office/drawing/2014/main" id="{6E09A375-70EB-C948-8DD5-4796E336EF6E}"/>
                </a:ext>
              </a:extLst>
            </p:cNvPr>
            <p:cNvSpPr txBox="1"/>
            <p:nvPr/>
          </p:nvSpPr>
          <p:spPr>
            <a:xfrm>
              <a:off x="5456275" y="4094736"/>
              <a:ext cx="913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0</a:t>
              </a:r>
            </a:p>
          </p:txBody>
        </p:sp>
        <p:sp>
          <p:nvSpPr>
            <p:cNvPr id="85" name="counter2">
              <a:extLst>
                <a:ext uri="{FF2B5EF4-FFF2-40B4-BE49-F238E27FC236}">
                  <a16:creationId xmlns:a16="http://schemas.microsoft.com/office/drawing/2014/main" id="{8CE972A6-E27F-8844-AE74-C1E95E86D2A3}"/>
                </a:ext>
              </a:extLst>
            </p:cNvPr>
            <p:cNvSpPr txBox="1"/>
            <p:nvPr/>
          </p:nvSpPr>
          <p:spPr>
            <a:xfrm>
              <a:off x="6084083" y="4647724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0</a:t>
              </a:r>
            </a:p>
          </p:txBody>
        </p:sp>
        <p:sp>
          <p:nvSpPr>
            <p:cNvPr id="86" name="incr">
              <a:extLst>
                <a:ext uri="{FF2B5EF4-FFF2-40B4-BE49-F238E27FC236}">
                  <a16:creationId xmlns:a16="http://schemas.microsoft.com/office/drawing/2014/main" id="{A450F221-C06A-AF45-8EBD-7FEAF73CBB10}"/>
                </a:ext>
              </a:extLst>
            </p:cNvPr>
            <p:cNvSpPr txBox="1"/>
            <p:nvPr/>
          </p:nvSpPr>
          <p:spPr>
            <a:xfrm>
              <a:off x="5359825" y="59982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0</a:t>
              </a:r>
              <a:endParaRPr lang="en-CN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4400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1276 -0.0002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-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25117 -0.0085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44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4098 L 0.31276 0.0206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486 L 0.46641 0.4240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59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0" grpId="0"/>
      <p:bldP spid="50" grpId="1"/>
      <p:bldP spid="50" grpId="2"/>
      <p:bldP spid="51" grpId="0"/>
      <p:bldP spid="61" grpId="0"/>
      <p:bldP spid="72" grpId="0"/>
      <p:bldP spid="73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44DC-88AE-6A48-BFFC-C41F37C1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26CB-657B-9940-B118-2344CCD0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4"/>
            <a:ext cx="10515600" cy="5743281"/>
          </a:xfrm>
        </p:spPr>
        <p:txBody>
          <a:bodyPr>
            <a:normAutofit/>
          </a:bodyPr>
          <a:lstStyle/>
          <a:p>
            <a:r>
              <a:rPr lang="en-CN" dirty="0"/>
              <a:t>Verified assemblers: the last mile in the verified compilation</a:t>
            </a:r>
          </a:p>
          <a:p>
            <a:endParaRPr lang="en-CN" dirty="0"/>
          </a:p>
          <a:p>
            <a:endParaRPr lang="en-CN" dirty="0"/>
          </a:p>
          <a:p>
            <a:pPr marL="457200" lvl="1" indent="0">
              <a:buNone/>
            </a:pPr>
            <a:endParaRPr lang="en-CN" dirty="0">
              <a:effectLst/>
              <a:latin typeface="Apple Color Emoji" pitchFamily="2" charset="0"/>
            </a:endParaRPr>
          </a:p>
          <a:p>
            <a:pPr marL="0" indent="0">
              <a:buNone/>
            </a:pPr>
            <a:endParaRPr lang="en-CN" dirty="0"/>
          </a:p>
          <a:p>
            <a:r>
              <a:rPr lang="en-CN" dirty="0"/>
              <a:t>Significance of the complete verified compilation: </a:t>
            </a:r>
          </a:p>
          <a:p>
            <a:pPr lvl="1"/>
            <a:r>
              <a:rPr lang="en-CN" dirty="0"/>
              <a:t>End-to-end behavior preservation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r>
              <a:rPr lang="en-CN" dirty="0"/>
              <a:t>Important in building verified systems software stacks </a:t>
            </a:r>
          </a:p>
          <a:p>
            <a:pPr lvl="2"/>
            <a:r>
              <a:rPr lang="en-CN" dirty="0"/>
              <a:t>Verified Software Toolchain</a:t>
            </a:r>
          </a:p>
          <a:p>
            <a:pPr lvl="2"/>
            <a:r>
              <a:rPr lang="en-CN" dirty="0"/>
              <a:t>Certified Abstraction Layer in CertiKOS</a:t>
            </a:r>
          </a:p>
          <a:p>
            <a:pPr lvl="2"/>
            <a:r>
              <a:rPr lang="en-US" dirty="0"/>
              <a:t>...</a:t>
            </a:r>
            <a:endParaRPr lang="en-CN" dirty="0"/>
          </a:p>
          <a:p>
            <a:pPr lvl="1"/>
            <a:endParaRPr lang="en-CN" dirty="0"/>
          </a:p>
        </p:txBody>
      </p:sp>
      <p:grpSp>
        <p:nvGrpSpPr>
          <p:cNvPr id="7" name="verified compiler">
            <a:extLst>
              <a:ext uri="{FF2B5EF4-FFF2-40B4-BE49-F238E27FC236}">
                <a16:creationId xmlns:a16="http://schemas.microsoft.com/office/drawing/2014/main" id="{6BF956C9-D5D2-EC46-8466-8D01167A0D98}"/>
              </a:ext>
            </a:extLst>
          </p:cNvPr>
          <p:cNvGrpSpPr/>
          <p:nvPr/>
        </p:nvGrpSpPr>
        <p:grpSpPr>
          <a:xfrm>
            <a:off x="2014151" y="1676308"/>
            <a:ext cx="4085623" cy="930029"/>
            <a:chOff x="2014151" y="1676308"/>
            <a:chExt cx="4085623" cy="930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AAC0FA-275B-FA43-BC51-5D1ECC7AB762}"/>
                </a:ext>
              </a:extLst>
            </p:cNvPr>
            <p:cNvSpPr/>
            <p:nvPr/>
          </p:nvSpPr>
          <p:spPr>
            <a:xfrm>
              <a:off x="2014151" y="2087353"/>
              <a:ext cx="1272746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C programs</a:t>
              </a:r>
            </a:p>
          </p:txBody>
        </p:sp>
        <p:sp>
          <p:nvSpPr>
            <p:cNvPr id="5" name="assembly">
              <a:extLst>
                <a:ext uri="{FF2B5EF4-FFF2-40B4-BE49-F238E27FC236}">
                  <a16:creationId xmlns:a16="http://schemas.microsoft.com/office/drawing/2014/main" id="{8363D0E3-371A-AF4F-A002-FC2F586827C5}"/>
                </a:ext>
              </a:extLst>
            </p:cNvPr>
            <p:cNvSpPr/>
            <p:nvPr/>
          </p:nvSpPr>
          <p:spPr>
            <a:xfrm>
              <a:off x="4827028" y="2066645"/>
              <a:ext cx="1272746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/>
                <a:t>Assembly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FBF0303-9669-5547-B2B8-B5F8A280B3AB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>
              <a:off x="3286897" y="2346845"/>
              <a:ext cx="1533009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6BCF1D-715B-014D-8668-9D4532E38E9E}"/>
                </a:ext>
              </a:extLst>
            </p:cNvPr>
            <p:cNvSpPr txBox="1"/>
            <p:nvPr/>
          </p:nvSpPr>
          <p:spPr>
            <a:xfrm>
              <a:off x="3493392" y="1676308"/>
              <a:ext cx="1046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N" i="1" dirty="0"/>
                <a:t>Verified compiler</a:t>
              </a:r>
            </a:p>
          </p:txBody>
        </p:sp>
      </p:grpSp>
      <p:sp>
        <p:nvSpPr>
          <p:cNvPr id="16" name="compcert">
            <a:extLst>
              <a:ext uri="{FF2B5EF4-FFF2-40B4-BE49-F238E27FC236}">
                <a16:creationId xmlns:a16="http://schemas.microsoft.com/office/drawing/2014/main" id="{00AE5D05-9CA9-D64A-8851-F65DBA1E06BF}"/>
              </a:ext>
            </a:extLst>
          </p:cNvPr>
          <p:cNvSpPr txBox="1"/>
          <p:nvPr/>
        </p:nvSpPr>
        <p:spPr>
          <a:xfrm>
            <a:off x="3447432" y="2423356"/>
            <a:ext cx="114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i="1" dirty="0"/>
              <a:t>CompCert</a:t>
            </a:r>
          </a:p>
          <a:p>
            <a:pPr algn="ctr"/>
            <a:r>
              <a:rPr lang="en-CN" dirty="0"/>
              <a:t>✅</a:t>
            </a:r>
          </a:p>
        </p:txBody>
      </p:sp>
      <p:grpSp>
        <p:nvGrpSpPr>
          <p:cNvPr id="9" name="assembler">
            <a:extLst>
              <a:ext uri="{FF2B5EF4-FFF2-40B4-BE49-F238E27FC236}">
                <a16:creationId xmlns:a16="http://schemas.microsoft.com/office/drawing/2014/main" id="{83F599A1-D25C-8844-B83D-2E0AF83461C2}"/>
              </a:ext>
            </a:extLst>
          </p:cNvPr>
          <p:cNvGrpSpPr/>
          <p:nvPr/>
        </p:nvGrpSpPr>
        <p:grpSpPr>
          <a:xfrm>
            <a:off x="6100340" y="1700513"/>
            <a:ext cx="2798065" cy="905824"/>
            <a:chOff x="6100340" y="1700513"/>
            <a:chExt cx="2798065" cy="9058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4FA825-C735-6549-956F-C4070E121CFE}"/>
                </a:ext>
              </a:extLst>
            </p:cNvPr>
            <p:cNvSpPr/>
            <p:nvPr/>
          </p:nvSpPr>
          <p:spPr>
            <a:xfrm>
              <a:off x="7625659" y="2087353"/>
              <a:ext cx="1272746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Object files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8E30E9-803C-2F4F-896D-C48A0A005320}"/>
                </a:ext>
              </a:extLst>
            </p:cNvPr>
            <p:cNvSpPr txBox="1"/>
            <p:nvPr/>
          </p:nvSpPr>
          <p:spPr>
            <a:xfrm>
              <a:off x="6223766" y="1700513"/>
              <a:ext cx="1257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N" i="1" dirty="0">
                  <a:solidFill>
                    <a:srgbClr val="C00000"/>
                  </a:solidFill>
                </a:rPr>
                <a:t>Verified assembler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B717643-1409-9C45-955F-76E13F197D6F}"/>
                </a:ext>
              </a:extLst>
            </p:cNvPr>
            <p:cNvCxnSpPr>
              <a:cxnSpLocks/>
            </p:cNvCxnSpPr>
            <p:nvPr/>
          </p:nvCxnSpPr>
          <p:spPr>
            <a:xfrm>
              <a:off x="6100340" y="2346845"/>
              <a:ext cx="1533009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assembler question mark top">
            <a:extLst>
              <a:ext uri="{FF2B5EF4-FFF2-40B4-BE49-F238E27FC236}">
                <a16:creationId xmlns:a16="http://schemas.microsoft.com/office/drawing/2014/main" id="{67C73B12-5707-7C4F-94E4-4F66A0B026E6}"/>
              </a:ext>
            </a:extLst>
          </p:cNvPr>
          <p:cNvSpPr txBox="1"/>
          <p:nvPr/>
        </p:nvSpPr>
        <p:spPr>
          <a:xfrm>
            <a:off x="6647414" y="2521241"/>
            <a:ext cx="482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❓</a:t>
            </a:r>
          </a:p>
        </p:txBody>
      </p:sp>
      <p:grpSp>
        <p:nvGrpSpPr>
          <p:cNvPr id="61" name="Behavior refinement">
            <a:extLst>
              <a:ext uri="{FF2B5EF4-FFF2-40B4-BE49-F238E27FC236}">
                <a16:creationId xmlns:a16="http://schemas.microsoft.com/office/drawing/2014/main" id="{D22E2E0F-3016-644C-A3A7-E416F76DE199}"/>
              </a:ext>
            </a:extLst>
          </p:cNvPr>
          <p:cNvGrpSpPr/>
          <p:nvPr/>
        </p:nvGrpSpPr>
        <p:grpSpPr>
          <a:xfrm>
            <a:off x="1956637" y="4405688"/>
            <a:ext cx="7013527" cy="475018"/>
            <a:chOff x="2114257" y="3017142"/>
            <a:chExt cx="7013527" cy="475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D8122A4-7B8D-E540-8355-804314FF7516}"/>
                    </a:ext>
                  </a:extLst>
                </p:cNvPr>
                <p:cNvSpPr txBox="1"/>
                <p:nvPr/>
              </p:nvSpPr>
              <p:spPr>
                <a:xfrm>
                  <a:off x="2114257" y="3017144"/>
                  <a:ext cx="13576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𝐵𝑒h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D8122A4-7B8D-E540-8355-804314FF75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257" y="3017144"/>
                  <a:ext cx="135767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9724415-5D11-9A45-A861-1A791C8B456B}"/>
                    </a:ext>
                  </a:extLst>
                </p:cNvPr>
                <p:cNvSpPr txBox="1"/>
                <p:nvPr/>
              </p:nvSpPr>
              <p:spPr>
                <a:xfrm>
                  <a:off x="3960865" y="3017143"/>
                  <a:ext cx="479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9724415-5D11-9A45-A861-1A791C8B45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865" y="3017143"/>
                  <a:ext cx="47961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79AA759-0EC4-804A-BBEE-38FB5A4139F3}"/>
                    </a:ext>
                  </a:extLst>
                </p:cNvPr>
                <p:cNvSpPr txBox="1"/>
                <p:nvPr/>
              </p:nvSpPr>
              <p:spPr>
                <a:xfrm>
                  <a:off x="4929412" y="3017144"/>
                  <a:ext cx="16681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𝐵𝑒h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𝐴𝑠𝑚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79AA759-0EC4-804A-BBEE-38FB5A4139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9412" y="3017144"/>
                  <a:ext cx="1668149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758" b="-1621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1577820-20A2-3846-893C-0EE3DA2E302B}"/>
                    </a:ext>
                  </a:extLst>
                </p:cNvPr>
                <p:cNvSpPr txBox="1"/>
                <p:nvPr/>
              </p:nvSpPr>
              <p:spPr>
                <a:xfrm>
                  <a:off x="7753690" y="3030495"/>
                  <a:ext cx="13740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𝐵𝑒h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1577820-20A2-3846-893C-0EE3DA2E30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3690" y="3030495"/>
                  <a:ext cx="1374094" cy="461665"/>
                </a:xfrm>
                <a:prstGeom prst="rect">
                  <a:avLst/>
                </a:prstGeom>
                <a:blipFill>
                  <a:blip r:embed="rId9"/>
                  <a:stretch>
                    <a:fillRect r="-917" b="-1621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B274B7FF-18C3-274D-BA0E-6AC4F0810814}"/>
                    </a:ext>
                  </a:extLst>
                </p:cNvPr>
                <p:cNvSpPr txBox="1"/>
                <p:nvPr/>
              </p:nvSpPr>
              <p:spPr>
                <a:xfrm>
                  <a:off x="6935816" y="3017142"/>
                  <a:ext cx="479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oMath>
                    </m:oMathPara>
                  </a14:m>
                  <a:endParaRPr lang="en-CN" sz="24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B274B7FF-18C3-274D-BA0E-6AC4F08108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5816" y="3017142"/>
                  <a:ext cx="479618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F595A93-83B3-2A46-9137-E9D92F5BF035}"/>
              </a:ext>
            </a:extLst>
          </p:cNvPr>
          <p:cNvSpPr txBox="1"/>
          <p:nvPr/>
        </p:nvSpPr>
        <p:spPr>
          <a:xfrm>
            <a:off x="6771784" y="44652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❌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16EF44-F2E5-3C40-A713-BFF64F7C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</a:t>
            </a:fld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4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0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E753-964C-074D-B6F0-F20E911E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060"/>
            <a:ext cx="10515600" cy="730028"/>
          </a:xfrm>
        </p:spPr>
        <p:txBody>
          <a:bodyPr/>
          <a:lstStyle/>
          <a:p>
            <a:r>
              <a:rPr lang="en-CN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5001-754C-5849-977A-BF3C3D67B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7893217" cy="5198768"/>
          </a:xfrm>
        </p:spPr>
        <p:txBody>
          <a:bodyPr/>
          <a:lstStyle/>
          <a:p>
            <a:r>
              <a:rPr lang="en-CN" dirty="0"/>
              <a:t>Abstraction over architecture-dependent assembly: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r>
              <a:rPr lang="en-CN" dirty="0"/>
              <a:t>Abstraction for implementation</a:t>
            </a:r>
          </a:p>
          <a:p>
            <a:pPr lvl="2"/>
            <a:endParaRPr lang="en-CN" dirty="0"/>
          </a:p>
          <a:p>
            <a:pPr lvl="1"/>
            <a:r>
              <a:rPr lang="en-CN" dirty="0"/>
              <a:t>Abstraction for verification</a:t>
            </a:r>
          </a:p>
          <a:p>
            <a:pPr marL="914400" lvl="2" indent="0">
              <a:buNone/>
            </a:pPr>
            <a:endParaRPr lang="en-CN" dirty="0"/>
          </a:p>
          <a:p>
            <a:r>
              <a:rPr lang="en-CN" dirty="0"/>
              <a:t>Automation of the instruction encoding:</a:t>
            </a:r>
          </a:p>
          <a:p>
            <a:pPr lvl="1"/>
            <a:r>
              <a:rPr lang="en-CN" dirty="0"/>
              <a:t>Integration of the CSLED framework</a:t>
            </a:r>
          </a:p>
        </p:txBody>
      </p:sp>
      <p:grpSp>
        <p:nvGrpSpPr>
          <p:cNvPr id="109" name="framework with interface">
            <a:extLst>
              <a:ext uri="{FF2B5EF4-FFF2-40B4-BE49-F238E27FC236}">
                <a16:creationId xmlns:a16="http://schemas.microsoft.com/office/drawing/2014/main" id="{A772F404-CD67-9240-B263-9E135E54FBC7}"/>
              </a:ext>
            </a:extLst>
          </p:cNvPr>
          <p:cNvGrpSpPr/>
          <p:nvPr/>
        </p:nvGrpSpPr>
        <p:grpSpPr>
          <a:xfrm>
            <a:off x="8968048" y="866553"/>
            <a:ext cx="2909047" cy="5723764"/>
            <a:chOff x="8968048" y="866553"/>
            <a:chExt cx="2909047" cy="5723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8D9C8AD-C830-F44C-BF33-A26301639AB1}"/>
                    </a:ext>
                  </a:extLst>
                </p:cNvPr>
                <p:cNvSpPr/>
                <p:nvPr/>
              </p:nvSpPr>
              <p:spPr>
                <a:xfrm>
                  <a:off x="8968048" y="3923905"/>
                  <a:ext cx="2909047" cy="11517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N" dirty="0"/>
                    <a:t>: Instruction and </a:t>
                  </a:r>
                </a:p>
                <a:p>
                  <a:pPr algn="ctr"/>
                  <a:r>
                    <a:rPr lang="en-CN" dirty="0"/>
                    <a:t>Data Encoding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8D9C8AD-C830-F44C-BF33-A26301639A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3923905"/>
                  <a:ext cx="2909047" cy="1151721"/>
                </a:xfrm>
                <a:prstGeom prst="rect">
                  <a:avLst/>
                </a:prstGeom>
                <a:blipFill>
                  <a:blip r:embed="rId6"/>
                  <a:stretch>
                    <a:fillRect t="-32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96B375A-36E6-2540-BCC8-F943804352D3}"/>
                    </a:ext>
                  </a:extLst>
                </p:cNvPr>
                <p:cNvSpPr/>
                <p:nvPr/>
              </p:nvSpPr>
              <p:spPr>
                <a:xfrm>
                  <a:off x="8968048" y="1382528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Programs </a:t>
                  </a: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96B375A-36E6-2540-BCC8-F943804352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1382528"/>
                  <a:ext cx="2909047" cy="672353"/>
                </a:xfrm>
                <a:prstGeom prst="rect">
                  <a:avLst/>
                </a:prstGeom>
                <a:blipFill>
                  <a:blip r:embed="rId7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E2ACDCA-E2D2-B54E-BAB1-3C9912A9B1AB}"/>
                    </a:ext>
                  </a:extLst>
                </p:cNvPr>
                <p:cNvSpPr/>
                <p:nvPr/>
              </p:nvSpPr>
              <p:spPr>
                <a:xfrm>
                  <a:off x="8968048" y="2400757"/>
                  <a:ext cx="2909047" cy="11517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Relocation Tables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E2ACDCA-E2D2-B54E-BAB1-3C9912A9B1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2400757"/>
                  <a:ext cx="2909047" cy="1151721"/>
                </a:xfrm>
                <a:prstGeom prst="rect">
                  <a:avLst/>
                </a:prstGeom>
                <a:blipFill>
                  <a:blip r:embed="rId8"/>
                  <a:stretch>
                    <a:fillRect t="-32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BFDF509-2019-A94F-A742-011852BEDE96}"/>
                    </a:ext>
                  </a:extLst>
                </p:cNvPr>
                <p:cNvSpPr/>
                <p:nvPr/>
              </p:nvSpPr>
              <p:spPr>
                <a:xfrm>
                  <a:off x="8968048" y="5447053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ELF object files</a:t>
                  </a: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BFDF509-2019-A94F-A742-011852BED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5447053"/>
                  <a:ext cx="2909047" cy="672353"/>
                </a:xfrm>
                <a:prstGeom prst="rect">
                  <a:avLst/>
                </a:prstGeom>
                <a:blipFill>
                  <a:blip r:embed="rId9"/>
                  <a:stretch>
                    <a:fillRect b="-1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C4DC6B7-F4D8-FC4C-91B5-D023A7AB4744}"/>
                    </a:ext>
                  </a:extLst>
                </p:cNvPr>
                <p:cNvSpPr txBox="1"/>
                <p:nvPr/>
              </p:nvSpPr>
              <p:spPr>
                <a:xfrm>
                  <a:off x="9224356" y="866553"/>
                  <a:ext cx="236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Assembly programs</a:t>
                  </a: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C4DC6B7-F4D8-FC4C-91B5-D023A7AB4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4356" y="866553"/>
                  <a:ext cx="2366075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6667" r="-1070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F3C8672-856E-BC43-8A8C-EB8F085FCD26}"/>
                </a:ext>
              </a:extLst>
            </p:cNvPr>
            <p:cNvCxnSpPr>
              <a:cxnSpLocks/>
              <a:stCxn id="80" idx="2"/>
              <a:endCxn id="81" idx="0"/>
            </p:cNvCxnSpPr>
            <p:nvPr/>
          </p:nvCxnSpPr>
          <p:spPr>
            <a:xfrm>
              <a:off x="10422572" y="2054881"/>
              <a:ext cx="0" cy="3458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897CA27-1F3B-8C4F-857F-7BF6F83E5B26}"/>
                </a:ext>
              </a:extLst>
            </p:cNvPr>
            <p:cNvCxnSpPr>
              <a:cxnSpLocks/>
              <a:stCxn id="81" idx="2"/>
            </p:cNvCxnSpPr>
            <p:nvPr/>
          </p:nvCxnSpPr>
          <p:spPr>
            <a:xfrm>
              <a:off x="10422572" y="3552478"/>
              <a:ext cx="0" cy="3453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18DCAEB-A59C-444F-B1AC-354E47F5461D}"/>
                </a:ext>
              </a:extLst>
            </p:cNvPr>
            <p:cNvCxnSpPr>
              <a:cxnSpLocks/>
              <a:stCxn id="104" idx="2"/>
              <a:endCxn id="83" idx="0"/>
            </p:cNvCxnSpPr>
            <p:nvPr/>
          </p:nvCxnSpPr>
          <p:spPr>
            <a:xfrm>
              <a:off x="10422572" y="5075626"/>
              <a:ext cx="0" cy="371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9F5CD42-C592-CB4F-BD95-8CA5EDD91F2F}"/>
                    </a:ext>
                  </a:extLst>
                </p:cNvPr>
                <p:cNvSpPr txBox="1"/>
                <p:nvPr/>
              </p:nvSpPr>
              <p:spPr>
                <a:xfrm>
                  <a:off x="8982315" y="6220985"/>
                  <a:ext cx="28501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CN" dirty="0"/>
                          <m:t>ELF</m:t>
                        </m:r>
                        <m:r>
                          <m:rPr>
                            <m:nor/>
                          </m:rPr>
                          <a:rPr lang="en-CN" dirty="0"/>
                          <m:t> </m:t>
                        </m:r>
                        <m:r>
                          <m:rPr>
                            <m:nor/>
                          </m:rPr>
                          <a:rPr lang="en-CN" dirty="0"/>
                          <m:t>object</m:t>
                        </m:r>
                        <m:r>
                          <m:rPr>
                            <m:nor/>
                          </m:rPr>
                          <a:rPr lang="en-CN" dirty="0"/>
                          <m:t> </m:t>
                        </m:r>
                        <m:r>
                          <m:rPr>
                            <m:nor/>
                          </m:rPr>
                          <a:rPr lang="en-CN" dirty="0"/>
                          <m:t>files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9F5CD42-C592-CB4F-BD95-8CA5EDD91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2315" y="6220985"/>
                  <a:ext cx="2850155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897" b="-2069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E18494B3-7342-644E-80FC-9FB004A02B39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10422569" y="1203493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163E321-3767-3540-A7CA-281BE284F3F6}"/>
                    </a:ext>
                  </a:extLst>
                </p:cNvPr>
                <p:cNvSpPr txBox="1"/>
                <p:nvPr/>
              </p:nvSpPr>
              <p:spPr>
                <a:xfrm>
                  <a:off x="9952349" y="2030938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163E321-3767-3540-A7CA-281BE284F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2349" y="2030938"/>
                  <a:ext cx="47635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9ACC3F-B9F8-D948-B1ED-4872703F2CA2}"/>
                    </a:ext>
                  </a:extLst>
                </p:cNvPr>
                <p:cNvSpPr txBox="1"/>
                <p:nvPr/>
              </p:nvSpPr>
              <p:spPr>
                <a:xfrm>
                  <a:off x="9974735" y="5075626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9ACC3F-B9F8-D948-B1ED-4872703F2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4735" y="5075626"/>
                  <a:ext cx="47635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2262BD0-CCFA-224D-8983-256F552B0113}"/>
                    </a:ext>
                  </a:extLst>
                </p:cNvPr>
                <p:cNvSpPr txBox="1"/>
                <p:nvPr/>
              </p:nvSpPr>
              <p:spPr>
                <a:xfrm>
                  <a:off x="9946215" y="3525608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2262BD0-CCFA-224D-8983-256F552B0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215" y="3525608"/>
                  <a:ext cx="47635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38F3CB0-06CD-3A4F-ACDA-5748D4B72BFE}"/>
                </a:ext>
              </a:extLst>
            </p:cNvPr>
            <p:cNvCxnSpPr>
              <a:cxnSpLocks/>
            </p:cNvCxnSpPr>
            <p:nvPr/>
          </p:nvCxnSpPr>
          <p:spPr>
            <a:xfrm>
              <a:off x="10422567" y="6129264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A0502F2-69DA-4E42-9387-2773EB1BAE71}"/>
                </a:ext>
              </a:extLst>
            </p:cNvPr>
            <p:cNvSpPr/>
            <p:nvPr/>
          </p:nvSpPr>
          <p:spPr>
            <a:xfrm>
              <a:off x="10085970" y="4611122"/>
              <a:ext cx="1503838" cy="364889"/>
            </a:xfrm>
            <a:prstGeom prst="rect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encoder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FBE5109-05CE-AB40-9C57-5904EE53CC35}"/>
                </a:ext>
              </a:extLst>
            </p:cNvPr>
            <p:cNvSpPr/>
            <p:nvPr/>
          </p:nvSpPr>
          <p:spPr>
            <a:xfrm>
              <a:off x="10086597" y="3084673"/>
              <a:ext cx="1503838" cy="364889"/>
            </a:xfrm>
            <a:prstGeom prst="rect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gen_reloc</a:t>
              </a:r>
            </a:p>
          </p:txBody>
        </p:sp>
      </p:grpSp>
      <p:grpSp>
        <p:nvGrpSpPr>
          <p:cNvPr id="110" name="CSLED">
            <a:extLst>
              <a:ext uri="{FF2B5EF4-FFF2-40B4-BE49-F238E27FC236}">
                <a16:creationId xmlns:a16="http://schemas.microsoft.com/office/drawing/2014/main" id="{13F3B33E-9BF7-F14E-BC3F-14856654C3F8}"/>
              </a:ext>
            </a:extLst>
          </p:cNvPr>
          <p:cNvGrpSpPr/>
          <p:nvPr/>
        </p:nvGrpSpPr>
        <p:grpSpPr>
          <a:xfrm>
            <a:off x="9087421" y="4565240"/>
            <a:ext cx="998549" cy="456651"/>
            <a:chOff x="9087421" y="4565240"/>
            <a:chExt cx="998549" cy="45665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FD896AA-4DF8-F943-BD02-64B5737E1A74}"/>
                </a:ext>
              </a:extLst>
            </p:cNvPr>
            <p:cNvSpPr/>
            <p:nvPr/>
          </p:nvSpPr>
          <p:spPr>
            <a:xfrm>
              <a:off x="9087421" y="4565240"/>
              <a:ext cx="776079" cy="456651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CSLED</a:t>
              </a:r>
              <a:endParaRPr lang="en-CN" dirty="0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734B6AE-4204-2D40-9871-F793CD9D8DA3}"/>
                </a:ext>
              </a:extLst>
            </p:cNvPr>
            <p:cNvCxnSpPr>
              <a:cxnSpLocks/>
              <a:stCxn id="95" idx="3"/>
              <a:endCxn id="94" idx="1"/>
            </p:cNvCxnSpPr>
            <p:nvPr/>
          </p:nvCxnSpPr>
          <p:spPr>
            <a:xfrm>
              <a:off x="9863500" y="4793566"/>
              <a:ext cx="22247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71BDE-25D4-FF44-B185-BB642619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20</a:t>
            </a:fld>
            <a:endParaRPr lang="en-C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D2CDBD-17C4-2E41-B3E8-DD4BFCB3B082}"/>
              </a:ext>
            </a:extLst>
          </p:cNvPr>
          <p:cNvSpPr/>
          <p:nvPr/>
        </p:nvSpPr>
        <p:spPr>
          <a:xfrm>
            <a:off x="8814064" y="1245743"/>
            <a:ext cx="3234660" cy="249571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9" name="framework + interfaces">
            <a:extLst>
              <a:ext uri="{FF2B5EF4-FFF2-40B4-BE49-F238E27FC236}">
                <a16:creationId xmlns:a16="http://schemas.microsoft.com/office/drawing/2014/main" id="{728D6891-1E69-6040-9644-6E96C6AFC532}"/>
              </a:ext>
            </a:extLst>
          </p:cNvPr>
          <p:cNvSpPr txBox="1"/>
          <p:nvPr/>
        </p:nvSpPr>
        <p:spPr>
          <a:xfrm>
            <a:off x="2868219" y="1721700"/>
            <a:ext cx="4621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Framework + Abstraction interfaces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4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9C1D-459D-1D41-83B0-48EFB2198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Abstraction for Verification: Pass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442AC-D5A0-2341-9D8C-8BB45A332E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sz="2400" dirty="0"/>
                  <a:t>Correctness 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</m:oMath>
                </a14:m>
                <a:endParaRPr lang="en-CN" sz="2400" dirty="0"/>
              </a:p>
              <a:p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  <a:p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  <a:p>
                <a:r>
                  <a:rPr lang="en-CN" sz="2400" dirty="0"/>
                  <a:t>Difficulty of initial simulation: reorder of memory allocation in initial states</a:t>
                </a:r>
              </a:p>
              <a:p>
                <a:pPr marL="457200" lvl="1" indent="0">
                  <a:buNone/>
                </a:pPr>
                <a:endParaRPr lang="en-CN" dirty="0"/>
              </a:p>
              <a:p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1442AC-D5A0-2341-9D8C-8BB45A332E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844" t="-12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C3C16-E0FD-3B44-AC80-779211AD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21</a:t>
            </a:fld>
            <a:endParaRPr lang="en-C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717F66-DB6E-DD4B-8809-C2497669EFDB}"/>
              </a:ext>
            </a:extLst>
          </p:cNvPr>
          <p:cNvGrpSpPr/>
          <p:nvPr/>
        </p:nvGrpSpPr>
        <p:grpSpPr>
          <a:xfrm>
            <a:off x="1325139" y="1508864"/>
            <a:ext cx="9706246" cy="1457448"/>
            <a:chOff x="1025321" y="3919966"/>
            <a:chExt cx="9706246" cy="1457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F03FD10-3B8B-4B4C-B694-1D131D3E925E}"/>
                    </a:ext>
                  </a:extLst>
                </p:cNvPr>
                <p:cNvSpPr txBox="1"/>
                <p:nvPr/>
              </p:nvSpPr>
              <p:spPr>
                <a:xfrm>
                  <a:off x="1642651" y="4139263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F03FD10-3B8B-4B4C-B694-1D131D3E9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651" y="4139263"/>
                  <a:ext cx="11401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64496D-FC70-7A46-9F0F-0E058688E7A7}"/>
                    </a:ext>
                  </a:extLst>
                </p:cNvPr>
                <p:cNvSpPr txBox="1"/>
                <p:nvPr/>
              </p:nvSpPr>
              <p:spPr>
                <a:xfrm>
                  <a:off x="1642651" y="4999234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64496D-FC70-7A46-9F0F-0E058688E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651" y="4999234"/>
                  <a:ext cx="112954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CD37D4-B220-1A4D-A3C2-67F32B66E0F1}"/>
                    </a:ext>
                  </a:extLst>
                </p:cNvPr>
                <p:cNvSpPr txBox="1"/>
                <p:nvPr/>
              </p:nvSpPr>
              <p:spPr>
                <a:xfrm>
                  <a:off x="1804747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CD37D4-B220-1A4D-A3C2-67F32B66E0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747" y="4569248"/>
                  <a:ext cx="40267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E404007-5B55-364E-AFA1-503AE6CC9188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2207421" y="4508595"/>
              <a:ext cx="5322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AA8B724-4216-5044-A3E7-45A8A0957BB8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1025321" y="4323929"/>
              <a:ext cx="6173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C25910-C92D-0844-85D5-930FBE627F9E}"/>
                </a:ext>
              </a:extLst>
            </p:cNvPr>
            <p:cNvSpPr txBox="1"/>
            <p:nvPr/>
          </p:nvSpPr>
          <p:spPr>
            <a:xfrm>
              <a:off x="1089368" y="3954597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init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3A8C62C-8B94-134F-B353-FB27413E0823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025321" y="5183900"/>
              <a:ext cx="6173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15AF07-9FD6-DA49-BA49-5288FD47D2B1}"/>
                </a:ext>
              </a:extLst>
            </p:cNvPr>
            <p:cNvSpPr txBox="1"/>
            <p:nvPr/>
          </p:nvSpPr>
          <p:spPr>
            <a:xfrm>
              <a:off x="1088782" y="4814568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init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4C7E87-BCBB-7849-ADAF-2EECB8B54C4F}"/>
                    </a:ext>
                  </a:extLst>
                </p:cNvPr>
                <p:cNvSpPr txBox="1"/>
                <p:nvPr/>
              </p:nvSpPr>
              <p:spPr>
                <a:xfrm>
                  <a:off x="3761168" y="4139263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4C7E87-BCBB-7849-ADAF-2EECB8B54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68" y="4139263"/>
                  <a:ext cx="112954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ADEC7C8-B4BE-784E-9A33-8EC7B40BB7AF}"/>
                    </a:ext>
                  </a:extLst>
                </p:cNvPr>
                <p:cNvSpPr txBox="1"/>
                <p:nvPr/>
              </p:nvSpPr>
              <p:spPr>
                <a:xfrm>
                  <a:off x="3761168" y="4999234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ADEC7C8-B4BE-784E-9A33-8EC7B40BB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68" y="4999234"/>
                  <a:ext cx="112954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0A8DF3E-A4E7-7247-96A0-D5663419D4A0}"/>
                </a:ext>
              </a:extLst>
            </p:cNvPr>
            <p:cNvCxnSpPr>
              <a:cxnSpLocks/>
              <a:stCxn id="6" idx="3"/>
              <a:endCxn id="14" idx="1"/>
            </p:cNvCxnSpPr>
            <p:nvPr/>
          </p:nvCxnSpPr>
          <p:spPr>
            <a:xfrm>
              <a:off x="2782835" y="4323929"/>
              <a:ext cx="97833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CCFA02F-A0AC-2741-A127-AE58D2F5A2CF}"/>
                </a:ext>
              </a:extLst>
            </p:cNvPr>
            <p:cNvCxnSpPr>
              <a:cxnSpLocks/>
              <a:stCxn id="7" idx="3"/>
              <a:endCxn id="15" idx="1"/>
            </p:cNvCxnSpPr>
            <p:nvPr/>
          </p:nvCxnSpPr>
          <p:spPr>
            <a:xfrm>
              <a:off x="2772191" y="5183900"/>
              <a:ext cx="98897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BF2EFC-2C58-C34D-8AB0-22DFF832E55B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4325938" y="4508595"/>
              <a:ext cx="0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41A13B5-3FAF-E840-A9B0-D722F484E3CE}"/>
                    </a:ext>
                  </a:extLst>
                </p:cNvPr>
                <p:cNvSpPr txBox="1"/>
                <p:nvPr/>
              </p:nvSpPr>
              <p:spPr>
                <a:xfrm>
                  <a:off x="3982575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41A13B5-3FAF-E840-A9B0-D722F484E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575" y="4569248"/>
                  <a:ext cx="4026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ABACE2-AE0B-DC48-82A7-E323865D3F11}"/>
                </a:ext>
              </a:extLst>
            </p:cNvPr>
            <p:cNvSpPr txBox="1"/>
            <p:nvPr/>
          </p:nvSpPr>
          <p:spPr>
            <a:xfrm>
              <a:off x="2968646" y="3919966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32B31A-48B4-1146-8719-54C2F9460C26}"/>
                </a:ext>
              </a:extLst>
            </p:cNvPr>
            <p:cNvSpPr txBox="1"/>
            <p:nvPr/>
          </p:nvSpPr>
          <p:spPr>
            <a:xfrm>
              <a:off x="2968646" y="4779937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E9CF82E-5C56-A84B-BBC5-15D2D236793F}"/>
                    </a:ext>
                  </a:extLst>
                </p:cNvPr>
                <p:cNvSpPr txBox="1"/>
                <p:nvPr/>
              </p:nvSpPr>
              <p:spPr>
                <a:xfrm>
                  <a:off x="5874363" y="4139263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E9CF82E-5C56-A84B-BBC5-15D2D23679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363" y="4139263"/>
                  <a:ext cx="114018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C0F3C32-900F-C949-90FC-F61D9CE7575C}"/>
                    </a:ext>
                  </a:extLst>
                </p:cNvPr>
                <p:cNvSpPr txBox="1"/>
                <p:nvPr/>
              </p:nvSpPr>
              <p:spPr>
                <a:xfrm>
                  <a:off x="5874363" y="4999234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C0F3C32-900F-C949-90FC-F61D9CE757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363" y="4999234"/>
                  <a:ext cx="114018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8E2C85C-6118-E44B-96BB-600978746210}"/>
                </a:ext>
              </a:extLst>
            </p:cNvPr>
            <p:cNvCxnSpPr>
              <a:cxnSpLocks/>
              <a:stCxn id="14" idx="3"/>
              <a:endCxn id="22" idx="1"/>
            </p:cNvCxnSpPr>
            <p:nvPr/>
          </p:nvCxnSpPr>
          <p:spPr>
            <a:xfrm>
              <a:off x="4890708" y="4323929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713AD8A-0FA6-A641-A91B-EB520774252E}"/>
                </a:ext>
              </a:extLst>
            </p:cNvPr>
            <p:cNvCxnSpPr>
              <a:cxnSpLocks/>
              <a:stCxn id="15" idx="3"/>
              <a:endCxn id="23" idx="1"/>
            </p:cNvCxnSpPr>
            <p:nvPr/>
          </p:nvCxnSpPr>
          <p:spPr>
            <a:xfrm>
              <a:off x="4890708" y="5183900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309E0E-B0DD-454D-80EA-27D2511B55E2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>
              <a:off x="6444455" y="4508595"/>
              <a:ext cx="0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64FBF7D-D303-9146-A344-4A299DB0C666}"/>
                    </a:ext>
                  </a:extLst>
                </p:cNvPr>
                <p:cNvSpPr txBox="1"/>
                <p:nvPr/>
              </p:nvSpPr>
              <p:spPr>
                <a:xfrm>
                  <a:off x="6095770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64FBF7D-D303-9146-A344-4A299DB0C6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770" y="4569248"/>
                  <a:ext cx="40267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92F97F-26E1-684F-B033-884870563F29}"/>
                </a:ext>
              </a:extLst>
            </p:cNvPr>
            <p:cNvSpPr txBox="1"/>
            <p:nvPr/>
          </p:nvSpPr>
          <p:spPr>
            <a:xfrm>
              <a:off x="5081841" y="3919966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5F0D4-B843-2D49-B31C-2E60B9A448D2}"/>
                </a:ext>
              </a:extLst>
            </p:cNvPr>
            <p:cNvSpPr txBox="1"/>
            <p:nvPr/>
          </p:nvSpPr>
          <p:spPr>
            <a:xfrm>
              <a:off x="5081841" y="4779937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26DC11-F22B-6040-831C-BB0CC5AF6B2C}"/>
                    </a:ext>
                  </a:extLst>
                </p:cNvPr>
                <p:cNvSpPr txBox="1"/>
                <p:nvPr/>
              </p:nvSpPr>
              <p:spPr>
                <a:xfrm>
                  <a:off x="8917224" y="4139263"/>
                  <a:ext cx="1207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26DC11-F22B-6040-831C-BB0CC5AF6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224" y="4139263"/>
                  <a:ext cx="120751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F320C1A-6816-4C40-BC99-FB745615A6AE}"/>
                    </a:ext>
                  </a:extLst>
                </p:cNvPr>
                <p:cNvSpPr txBox="1"/>
                <p:nvPr/>
              </p:nvSpPr>
              <p:spPr>
                <a:xfrm>
                  <a:off x="8917224" y="4999234"/>
                  <a:ext cx="1207510" cy="378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F320C1A-6816-4C40-BC99-FB745615A6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224" y="4999234"/>
                  <a:ext cx="1207510" cy="37818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63B6777-67B8-1B42-B338-A42BA5656D4F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7933569" y="4323929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D5B4D1E-70ED-4340-968F-27C5FBE8384E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7933569" y="5183900"/>
              <a:ext cx="983655" cy="442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F429E6A-2D68-834E-84F6-83C76E319D0D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>
              <a:off x="9520979" y="4508595"/>
              <a:ext cx="0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6E09C5B-8B8B-A44D-B9B7-51994EFD1C28}"/>
                    </a:ext>
                  </a:extLst>
                </p:cNvPr>
                <p:cNvSpPr txBox="1"/>
                <p:nvPr/>
              </p:nvSpPr>
              <p:spPr>
                <a:xfrm>
                  <a:off x="9138631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6E09C5B-8B8B-A44D-B9B7-51994EFD1C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8631" y="4569248"/>
                  <a:ext cx="4026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1CC0AE-72B5-A047-9CB3-9666B708DE17}"/>
                </a:ext>
              </a:extLst>
            </p:cNvPr>
            <p:cNvSpPr txBox="1"/>
            <p:nvPr/>
          </p:nvSpPr>
          <p:spPr>
            <a:xfrm>
              <a:off x="8124702" y="3919966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F06C60-845B-2248-8892-D2E8FCA551CB}"/>
                </a:ext>
              </a:extLst>
            </p:cNvPr>
            <p:cNvSpPr txBox="1"/>
            <p:nvPr/>
          </p:nvSpPr>
          <p:spPr>
            <a:xfrm>
              <a:off x="8124702" y="4779937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49A0513-C1C8-E745-A47A-37EB487DF5CC}"/>
                </a:ext>
              </a:extLst>
            </p:cNvPr>
            <p:cNvSpPr txBox="1"/>
            <p:nvPr/>
          </p:nvSpPr>
          <p:spPr>
            <a:xfrm>
              <a:off x="7223741" y="410463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5E5791-596D-5A49-A41A-0DB03BEF0C71}"/>
                </a:ext>
              </a:extLst>
            </p:cNvPr>
            <p:cNvSpPr txBox="1"/>
            <p:nvPr/>
          </p:nvSpPr>
          <p:spPr>
            <a:xfrm>
              <a:off x="7223511" y="4925471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E74902-30BF-CC4D-97B9-D98AD9C1678D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flipH="1">
              <a:off x="10124734" y="4323929"/>
              <a:ext cx="5160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125D0EA-7469-784C-9890-5AF5F85B2C9F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H="1">
              <a:off x="10124734" y="5183900"/>
              <a:ext cx="516040" cy="44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F9D4D8-7276-FD40-8CBA-F9F42153610E}"/>
                </a:ext>
              </a:extLst>
            </p:cNvPr>
            <p:cNvSpPr txBox="1"/>
            <p:nvPr/>
          </p:nvSpPr>
          <p:spPr>
            <a:xfrm>
              <a:off x="10138135" y="394095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final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84E5BD-8A37-4447-993E-B28179DF3331}"/>
                </a:ext>
              </a:extLst>
            </p:cNvPr>
            <p:cNvSpPr txBox="1"/>
            <p:nvPr/>
          </p:nvSpPr>
          <p:spPr>
            <a:xfrm>
              <a:off x="10133468" y="4779937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final</a:t>
              </a:r>
            </a:p>
          </p:txBody>
        </p:sp>
      </p:grpSp>
      <p:grpSp>
        <p:nvGrpSpPr>
          <p:cNvPr id="45" name="single step">
            <a:extLst>
              <a:ext uri="{FF2B5EF4-FFF2-40B4-BE49-F238E27FC236}">
                <a16:creationId xmlns:a16="http://schemas.microsoft.com/office/drawing/2014/main" id="{A2904F79-8166-1C4F-90AB-8974AEF9A8E6}"/>
              </a:ext>
            </a:extLst>
          </p:cNvPr>
          <p:cNvGrpSpPr/>
          <p:nvPr/>
        </p:nvGrpSpPr>
        <p:grpSpPr>
          <a:xfrm>
            <a:off x="4094016" y="1592596"/>
            <a:ext cx="3201110" cy="1843546"/>
            <a:chOff x="1671537" y="2092048"/>
            <a:chExt cx="3201110" cy="184354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0B23C75-B4C0-E84D-98F8-9D371E4952B0}"/>
                </a:ext>
              </a:extLst>
            </p:cNvPr>
            <p:cNvSpPr/>
            <p:nvPr/>
          </p:nvSpPr>
          <p:spPr>
            <a:xfrm>
              <a:off x="1671537" y="2092048"/>
              <a:ext cx="3201110" cy="141356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8A3A757-E088-A140-BD22-EE7D5C8D7D12}"/>
                </a:ext>
              </a:extLst>
            </p:cNvPr>
            <p:cNvSpPr txBox="1"/>
            <p:nvPr/>
          </p:nvSpPr>
          <p:spPr>
            <a:xfrm>
              <a:off x="2423590" y="3566262"/>
              <a:ext cx="1620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chemeClr val="accent1"/>
                  </a:solidFill>
                </a:rPr>
                <a:t>step simulation</a:t>
              </a:r>
            </a:p>
          </p:txBody>
        </p:sp>
      </p:grpSp>
      <p:grpSp>
        <p:nvGrpSpPr>
          <p:cNvPr id="66" name="initial state">
            <a:extLst>
              <a:ext uri="{FF2B5EF4-FFF2-40B4-BE49-F238E27FC236}">
                <a16:creationId xmlns:a16="http://schemas.microsoft.com/office/drawing/2014/main" id="{89B26E19-70ED-D14A-B57C-CF45EC0F74AB}"/>
              </a:ext>
            </a:extLst>
          </p:cNvPr>
          <p:cNvGrpSpPr/>
          <p:nvPr/>
        </p:nvGrpSpPr>
        <p:grpSpPr>
          <a:xfrm>
            <a:off x="1068813" y="1592596"/>
            <a:ext cx="1942553" cy="1861498"/>
            <a:chOff x="782027" y="2075921"/>
            <a:chExt cx="1942553" cy="186149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F4B25CF-66E3-1645-9034-4DF971A3460D}"/>
                </a:ext>
              </a:extLst>
            </p:cNvPr>
            <p:cNvSpPr/>
            <p:nvPr/>
          </p:nvSpPr>
          <p:spPr>
            <a:xfrm>
              <a:off x="782027" y="2075921"/>
              <a:ext cx="1942553" cy="14135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17D23D-9A9B-9846-9814-81F3408FD6CF}"/>
                </a:ext>
              </a:extLst>
            </p:cNvPr>
            <p:cNvSpPr txBox="1"/>
            <p:nvPr/>
          </p:nvSpPr>
          <p:spPr>
            <a:xfrm>
              <a:off x="930664" y="3568087"/>
              <a:ext cx="1742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chemeClr val="accent1"/>
                  </a:solidFill>
                </a:rPr>
                <a:t>initial simulation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5545981-A3A1-264A-95FB-EA39C6C982CC}"/>
              </a:ext>
            </a:extLst>
          </p:cNvPr>
          <p:cNvSpPr txBox="1"/>
          <p:nvPr/>
        </p:nvSpPr>
        <p:spPr>
          <a:xfrm>
            <a:off x="6892580" y="4244792"/>
            <a:ext cx="487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Prove</a:t>
            </a:r>
            <a:r>
              <a:rPr lang="zh-CN" altLang="en-US" sz="2000" dirty="0"/>
              <a:t> </a:t>
            </a:r>
            <a:r>
              <a:rPr lang="en-US" altLang="zh-CN" sz="2000" dirty="0"/>
              <a:t>the injection holds incrementally following the allocation order </a:t>
            </a:r>
            <a:r>
              <a:rPr lang="en-CN" sz="2000" dirty="0"/>
              <a:t>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Our approach: directly construct the final injection and prove it holds after the memory initialization </a:t>
            </a:r>
            <a:r>
              <a:rPr lang="en-CN" sz="2400" dirty="0"/>
              <a:t>✅</a:t>
            </a:r>
            <a:endParaRPr lang="en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sz="2000" dirty="0"/>
          </a:p>
        </p:txBody>
      </p:sp>
      <p:grpSp>
        <p:nvGrpSpPr>
          <p:cNvPr id="44" name="counter b1">
            <a:extLst>
              <a:ext uri="{FF2B5EF4-FFF2-40B4-BE49-F238E27FC236}">
                <a16:creationId xmlns:a16="http://schemas.microsoft.com/office/drawing/2014/main" id="{5553E560-2C40-CD42-8A96-7C0478DDABB2}"/>
              </a:ext>
            </a:extLst>
          </p:cNvPr>
          <p:cNvGrpSpPr/>
          <p:nvPr/>
        </p:nvGrpSpPr>
        <p:grpSpPr>
          <a:xfrm>
            <a:off x="2009044" y="4068632"/>
            <a:ext cx="928723" cy="844900"/>
            <a:chOff x="2009044" y="4068632"/>
            <a:chExt cx="928723" cy="84490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B325492-EADF-4F4B-8548-179DE7FDAEE4}"/>
                </a:ext>
              </a:extLst>
            </p:cNvPr>
            <p:cNvSpPr/>
            <p:nvPr/>
          </p:nvSpPr>
          <p:spPr>
            <a:xfrm>
              <a:off x="2009044" y="4439483"/>
              <a:ext cx="928723" cy="474049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counter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53C9860-142D-8F4B-B9D5-5C015964075D}"/>
                </a:ext>
              </a:extLst>
            </p:cNvPr>
            <p:cNvSpPr txBox="1"/>
            <p:nvPr/>
          </p:nvSpPr>
          <p:spPr>
            <a:xfrm>
              <a:off x="2216515" y="406863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b1</a:t>
              </a:r>
            </a:p>
          </p:txBody>
        </p:sp>
      </p:grpSp>
      <p:grpSp>
        <p:nvGrpSpPr>
          <p:cNvPr id="133" name="incr b2">
            <a:extLst>
              <a:ext uri="{FF2B5EF4-FFF2-40B4-BE49-F238E27FC236}">
                <a16:creationId xmlns:a16="http://schemas.microsoft.com/office/drawing/2014/main" id="{77A4F665-97C2-084D-8685-F25F4CFD98B7}"/>
              </a:ext>
            </a:extLst>
          </p:cNvPr>
          <p:cNvGrpSpPr/>
          <p:nvPr/>
        </p:nvGrpSpPr>
        <p:grpSpPr>
          <a:xfrm>
            <a:off x="3186992" y="4068632"/>
            <a:ext cx="759709" cy="843381"/>
            <a:chOff x="3186992" y="4068632"/>
            <a:chExt cx="759709" cy="84338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052998D-D54A-9A41-B37B-C9A7DCFD6EF3}"/>
                </a:ext>
              </a:extLst>
            </p:cNvPr>
            <p:cNvSpPr/>
            <p:nvPr/>
          </p:nvSpPr>
          <p:spPr>
            <a:xfrm>
              <a:off x="3186992" y="4437964"/>
              <a:ext cx="759709" cy="474049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incr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6BF00F1-C6A9-A742-84F4-BA3AAC34D1C8}"/>
                </a:ext>
              </a:extLst>
            </p:cNvPr>
            <p:cNvSpPr txBox="1"/>
            <p:nvPr/>
          </p:nvSpPr>
          <p:spPr>
            <a:xfrm>
              <a:off x="3309956" y="406863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b2</a:t>
              </a:r>
            </a:p>
          </p:txBody>
        </p:sp>
      </p:grpSp>
      <p:grpSp>
        <p:nvGrpSpPr>
          <p:cNvPr id="134" name="main b3">
            <a:extLst>
              <a:ext uri="{FF2B5EF4-FFF2-40B4-BE49-F238E27FC236}">
                <a16:creationId xmlns:a16="http://schemas.microsoft.com/office/drawing/2014/main" id="{30B43149-505D-C649-8942-1252625957BD}"/>
              </a:ext>
            </a:extLst>
          </p:cNvPr>
          <p:cNvGrpSpPr/>
          <p:nvPr/>
        </p:nvGrpSpPr>
        <p:grpSpPr>
          <a:xfrm>
            <a:off x="4195926" y="4068632"/>
            <a:ext cx="759709" cy="844900"/>
            <a:chOff x="4195926" y="4068632"/>
            <a:chExt cx="759709" cy="84490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A7B0DBA-F8A0-3A4A-AA53-B054A5ABB594}"/>
                </a:ext>
              </a:extLst>
            </p:cNvPr>
            <p:cNvSpPr/>
            <p:nvPr/>
          </p:nvSpPr>
          <p:spPr>
            <a:xfrm>
              <a:off x="4195926" y="4439483"/>
              <a:ext cx="759709" cy="474049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main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086B301-8AC7-A84E-B9A9-3CBD21B75454}"/>
                </a:ext>
              </a:extLst>
            </p:cNvPr>
            <p:cNvSpPr txBox="1"/>
            <p:nvPr/>
          </p:nvSpPr>
          <p:spPr>
            <a:xfrm>
              <a:off x="4356361" y="406863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b3</a:t>
              </a:r>
            </a:p>
          </p:txBody>
        </p:sp>
      </p:grpSp>
      <p:grpSp>
        <p:nvGrpSpPr>
          <p:cNvPr id="152" name="target counterb3">
            <a:extLst>
              <a:ext uri="{FF2B5EF4-FFF2-40B4-BE49-F238E27FC236}">
                <a16:creationId xmlns:a16="http://schemas.microsoft.com/office/drawing/2014/main" id="{0895D508-48B9-B042-9B22-C8C0F2C0F375}"/>
              </a:ext>
            </a:extLst>
          </p:cNvPr>
          <p:cNvGrpSpPr/>
          <p:nvPr/>
        </p:nvGrpSpPr>
        <p:grpSpPr>
          <a:xfrm>
            <a:off x="4026912" y="5453923"/>
            <a:ext cx="928723" cy="841862"/>
            <a:chOff x="4026912" y="5453923"/>
            <a:chExt cx="928723" cy="84186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B9E7F00-D78A-644D-9C81-99E37C7AE4F4}"/>
                </a:ext>
              </a:extLst>
            </p:cNvPr>
            <p:cNvSpPr/>
            <p:nvPr/>
          </p:nvSpPr>
          <p:spPr>
            <a:xfrm>
              <a:off x="4026912" y="5453923"/>
              <a:ext cx="928723" cy="474049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counter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048489E-758C-CC4C-8A9B-CBE389B617A7}"/>
                </a:ext>
              </a:extLst>
            </p:cNvPr>
            <p:cNvSpPr txBox="1"/>
            <p:nvPr/>
          </p:nvSpPr>
          <p:spPr>
            <a:xfrm>
              <a:off x="4279516" y="5926453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b3</a:t>
              </a:r>
            </a:p>
          </p:txBody>
        </p:sp>
      </p:grpSp>
      <p:grpSp>
        <p:nvGrpSpPr>
          <p:cNvPr id="150" name="target incr b1">
            <a:extLst>
              <a:ext uri="{FF2B5EF4-FFF2-40B4-BE49-F238E27FC236}">
                <a16:creationId xmlns:a16="http://schemas.microsoft.com/office/drawing/2014/main" id="{15461F38-AC60-2547-B78C-9683C6CFD1E4}"/>
              </a:ext>
            </a:extLst>
          </p:cNvPr>
          <p:cNvGrpSpPr/>
          <p:nvPr/>
        </p:nvGrpSpPr>
        <p:grpSpPr>
          <a:xfrm>
            <a:off x="2009044" y="5452404"/>
            <a:ext cx="759709" cy="843381"/>
            <a:chOff x="2009044" y="5452404"/>
            <a:chExt cx="759709" cy="84338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E4CA37A-831F-1B40-9D5E-10A191106EE4}"/>
                </a:ext>
              </a:extLst>
            </p:cNvPr>
            <p:cNvSpPr/>
            <p:nvPr/>
          </p:nvSpPr>
          <p:spPr>
            <a:xfrm>
              <a:off x="2009044" y="5452404"/>
              <a:ext cx="759709" cy="474049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/>
                <a:t>incr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556873E-25CF-584D-AF40-AFAAE84C0DCE}"/>
                </a:ext>
              </a:extLst>
            </p:cNvPr>
            <p:cNvSpPr txBox="1"/>
            <p:nvPr/>
          </p:nvSpPr>
          <p:spPr>
            <a:xfrm>
              <a:off x="2177141" y="5926453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/>
                <a:t>b1</a:t>
              </a:r>
            </a:p>
          </p:txBody>
        </p:sp>
      </p:grpSp>
      <p:grpSp>
        <p:nvGrpSpPr>
          <p:cNvPr id="151" name="target main b2">
            <a:extLst>
              <a:ext uri="{FF2B5EF4-FFF2-40B4-BE49-F238E27FC236}">
                <a16:creationId xmlns:a16="http://schemas.microsoft.com/office/drawing/2014/main" id="{67865186-72F0-D94D-B71B-B7C5BEDE2863}"/>
              </a:ext>
            </a:extLst>
          </p:cNvPr>
          <p:cNvGrpSpPr/>
          <p:nvPr/>
        </p:nvGrpSpPr>
        <p:grpSpPr>
          <a:xfrm>
            <a:off x="3017978" y="5453923"/>
            <a:ext cx="759709" cy="841862"/>
            <a:chOff x="3017978" y="5453923"/>
            <a:chExt cx="759709" cy="84186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D8B45A5-596E-4B49-98F0-6B6E20CCFCEF}"/>
                </a:ext>
              </a:extLst>
            </p:cNvPr>
            <p:cNvSpPr/>
            <p:nvPr/>
          </p:nvSpPr>
          <p:spPr>
            <a:xfrm>
              <a:off x="3017978" y="5453923"/>
              <a:ext cx="759709" cy="474049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main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0E5ADE2-BE32-3C45-B638-1C4BADE89BBE}"/>
                </a:ext>
              </a:extLst>
            </p:cNvPr>
            <p:cNvSpPr txBox="1"/>
            <p:nvPr/>
          </p:nvSpPr>
          <p:spPr>
            <a:xfrm>
              <a:off x="3223546" y="5926453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b2</a:t>
              </a:r>
            </a:p>
          </p:txBody>
        </p:sp>
      </p:grpSp>
      <p:grpSp>
        <p:nvGrpSpPr>
          <p:cNvPr id="153" name="alloc order">
            <a:extLst>
              <a:ext uri="{FF2B5EF4-FFF2-40B4-BE49-F238E27FC236}">
                <a16:creationId xmlns:a16="http://schemas.microsoft.com/office/drawing/2014/main" id="{B0B60473-3D14-CD40-8DA7-0C15BF1A97B9}"/>
              </a:ext>
            </a:extLst>
          </p:cNvPr>
          <p:cNvGrpSpPr/>
          <p:nvPr/>
        </p:nvGrpSpPr>
        <p:grpSpPr>
          <a:xfrm>
            <a:off x="3309956" y="6092843"/>
            <a:ext cx="3695411" cy="369332"/>
            <a:chOff x="3309956" y="6092843"/>
            <a:chExt cx="3695411" cy="369332"/>
          </a:xfrm>
        </p:grpSpPr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F2262CB-9F13-9A48-86AD-013BFD6909A6}"/>
                </a:ext>
              </a:extLst>
            </p:cNvPr>
            <p:cNvCxnSpPr/>
            <p:nvPr/>
          </p:nvCxnSpPr>
          <p:spPr>
            <a:xfrm>
              <a:off x="3309956" y="6462175"/>
              <a:ext cx="300445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40821AE-EC65-FE45-B475-5C5B119AF313}"/>
                </a:ext>
              </a:extLst>
            </p:cNvPr>
            <p:cNvSpPr txBox="1"/>
            <p:nvPr/>
          </p:nvSpPr>
          <p:spPr>
            <a:xfrm>
              <a:off x="5335486" y="6092843"/>
              <a:ext cx="1669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allocation order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F8B1F814-7244-BF46-A588-78F5CABE02D8}"/>
              </a:ext>
            </a:extLst>
          </p:cNvPr>
          <p:cNvSpPr txBox="1"/>
          <p:nvPr/>
        </p:nvSpPr>
        <p:spPr>
          <a:xfrm>
            <a:off x="838201" y="4336066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dirty="0"/>
              <a:t>source</a:t>
            </a:r>
          </a:p>
          <a:p>
            <a:pPr algn="ctr"/>
            <a:r>
              <a:rPr lang="en-CN" dirty="0"/>
              <a:t>memory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F34116A-8D3C-0C41-9C25-08A8E269EA87}"/>
              </a:ext>
            </a:extLst>
          </p:cNvPr>
          <p:cNvSpPr txBox="1"/>
          <p:nvPr/>
        </p:nvSpPr>
        <p:spPr>
          <a:xfrm>
            <a:off x="838200" y="5379802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dirty="0"/>
              <a:t>target</a:t>
            </a:r>
          </a:p>
          <a:p>
            <a:pPr algn="ctr"/>
            <a:r>
              <a:rPr lang="en-CN" dirty="0"/>
              <a:t>memory</a:t>
            </a:r>
          </a:p>
        </p:txBody>
      </p:sp>
      <p:grpSp>
        <p:nvGrpSpPr>
          <p:cNvPr id="154" name="injection">
            <a:extLst>
              <a:ext uri="{FF2B5EF4-FFF2-40B4-BE49-F238E27FC236}">
                <a16:creationId xmlns:a16="http://schemas.microsoft.com/office/drawing/2014/main" id="{DEA90C37-1D08-0D42-B8DB-4535F41791D9}"/>
              </a:ext>
            </a:extLst>
          </p:cNvPr>
          <p:cNvGrpSpPr/>
          <p:nvPr/>
        </p:nvGrpSpPr>
        <p:grpSpPr>
          <a:xfrm>
            <a:off x="2009044" y="4912013"/>
            <a:ext cx="4574130" cy="574464"/>
            <a:chOff x="2009044" y="4912013"/>
            <a:chExt cx="4574130" cy="574464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D2C7574C-2112-7C46-A05A-10520D550C8E}"/>
                </a:ext>
              </a:extLst>
            </p:cNvPr>
            <p:cNvCxnSpPr/>
            <p:nvPr/>
          </p:nvCxnSpPr>
          <p:spPr>
            <a:xfrm flipH="1">
              <a:off x="2009044" y="4912013"/>
              <a:ext cx="1177948" cy="540391"/>
            </a:xfrm>
            <a:prstGeom prst="straightConnector1">
              <a:avLst/>
            </a:prstGeom>
            <a:ln w="127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52B048E8-A118-4F49-B65B-78AED64DEB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17978" y="4912013"/>
              <a:ext cx="1177948" cy="538872"/>
            </a:xfrm>
            <a:prstGeom prst="straightConnector1">
              <a:avLst/>
            </a:prstGeom>
            <a:ln w="127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5BF0E42-C065-094B-B026-1106B3778F52}"/>
                </a:ext>
              </a:extLst>
            </p:cNvPr>
            <p:cNvCxnSpPr>
              <a:cxnSpLocks/>
            </p:cNvCxnSpPr>
            <p:nvPr/>
          </p:nvCxnSpPr>
          <p:spPr>
            <a:xfrm>
              <a:off x="2009044" y="4916570"/>
              <a:ext cx="2017868" cy="534315"/>
            </a:xfrm>
            <a:prstGeom prst="straightConnector1">
              <a:avLst/>
            </a:prstGeom>
            <a:ln w="127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45D5B059-D789-6C4E-8BCF-4E9766CEAD5A}"/>
                </a:ext>
              </a:extLst>
            </p:cNvPr>
            <p:cNvCxnSpPr>
              <a:cxnSpLocks/>
            </p:cNvCxnSpPr>
            <p:nvPr/>
          </p:nvCxnSpPr>
          <p:spPr>
            <a:xfrm>
              <a:off x="5574240" y="4912013"/>
              <a:ext cx="0" cy="574464"/>
            </a:xfrm>
            <a:prstGeom prst="straightConnector1">
              <a:avLst/>
            </a:prstGeom>
            <a:ln w="127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644F80B-CF3A-D946-96DD-A560430F5062}"/>
                </a:ext>
              </a:extLst>
            </p:cNvPr>
            <p:cNvSpPr txBox="1"/>
            <p:nvPr/>
          </p:nvSpPr>
          <p:spPr>
            <a:xfrm>
              <a:off x="5582579" y="4996783"/>
              <a:ext cx="100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injection</a:t>
              </a:r>
            </a:p>
          </p:txBody>
        </p:sp>
      </p:grpSp>
      <p:sp>
        <p:nvSpPr>
          <p:cNvPr id="147" name="TextBox 146" hidden="1">
            <a:extLst>
              <a:ext uri="{FF2B5EF4-FFF2-40B4-BE49-F238E27FC236}">
                <a16:creationId xmlns:a16="http://schemas.microsoft.com/office/drawing/2014/main" id="{EC745897-5E94-584E-A652-3AD2F0E54D37}"/>
              </a:ext>
            </a:extLst>
          </p:cNvPr>
          <p:cNvSpPr txBox="1"/>
          <p:nvPr/>
        </p:nvSpPr>
        <p:spPr>
          <a:xfrm>
            <a:off x="7153749" y="4427751"/>
            <a:ext cx="4266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i="1" dirty="0"/>
              <a:t>Assembly program</a:t>
            </a:r>
            <a:r>
              <a:rPr lang="en-CN" dirty="0"/>
              <a:t>: allocate memory for the list of definitions</a:t>
            </a:r>
          </a:p>
          <a:p>
            <a:endParaRPr lang="en-CN" dirty="0"/>
          </a:p>
          <a:p>
            <a:r>
              <a:rPr lang="en-CN" i="1" dirty="0"/>
              <a:t>Relocatable program</a:t>
            </a:r>
            <a:r>
              <a:rPr lang="en-CN" dirty="0"/>
              <a:t>: allocate memory for initialized definitions (sections), and then for uninitialized definitions (symbol table)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8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0E82-BCD9-E04A-BD59-B985974C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Abstraction for Verification: Pass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661B6-6749-E14B-8EE9-C14A47B41E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sz="2400" dirty="0"/>
                  <a:t>Correctness 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ℛ</m:t>
                        </m:r>
                      </m:sub>
                    </m:sSub>
                  </m:oMath>
                </a14:m>
                <a:endParaRPr lang="en-CN" sz="2400" dirty="0"/>
              </a:p>
              <a:p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  <a:p>
                <a:pPr marL="457200" lvl="1" indent="0">
                  <a:buNone/>
                </a:pPr>
                <a:endParaRPr lang="en-CN" sz="2000" dirty="0"/>
              </a:p>
              <a:p>
                <a:pPr marL="457200" lvl="1" indent="0">
                  <a:buNone/>
                </a:pPr>
                <a:endParaRPr lang="en-CN" sz="2000" dirty="0"/>
              </a:p>
              <a:p>
                <a:pPr marL="457200" lvl="1" indent="0">
                  <a:buNone/>
                </a:pPr>
                <a:endParaRPr lang="en-CN" sz="2000" dirty="0"/>
              </a:p>
              <a:p>
                <a:r>
                  <a:rPr lang="en-CN" sz="2400" dirty="0"/>
                  <a:t>Step simulation is the abstraction interface in the verification</a:t>
                </a:r>
              </a:p>
              <a:p>
                <a:pPr lvl="1"/>
                <a:r>
                  <a:rPr lang="en-CN" sz="2000" dirty="0"/>
                  <a:t>It is the general interface for the verification</a:t>
                </a:r>
              </a:p>
              <a:p>
                <a:pPr lvl="1"/>
                <a:r>
                  <a:rPr lang="en-CN" sz="2000" dirty="0"/>
                  <a:t>Specific interfaces are used in the other passes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E661B6-6749-E14B-8EE9-C14A47B41E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12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908ED-95C0-9846-A697-CD7352A3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22</a:t>
            </a:fld>
            <a:endParaRPr lang="en-C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882C61-30E7-F346-9C65-E440FCE2EC4C}"/>
              </a:ext>
            </a:extLst>
          </p:cNvPr>
          <p:cNvGrpSpPr/>
          <p:nvPr/>
        </p:nvGrpSpPr>
        <p:grpSpPr>
          <a:xfrm>
            <a:off x="1325139" y="1508864"/>
            <a:ext cx="9706246" cy="1457448"/>
            <a:chOff x="1025321" y="3919966"/>
            <a:chExt cx="9706246" cy="1457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3417FA-FCC1-9447-B429-E36B133BC758}"/>
                    </a:ext>
                  </a:extLst>
                </p:cNvPr>
                <p:cNvSpPr txBox="1"/>
                <p:nvPr/>
              </p:nvSpPr>
              <p:spPr>
                <a:xfrm>
                  <a:off x="1642651" y="4139263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F03FD10-3B8B-4B4C-B694-1D131D3E9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651" y="4139263"/>
                  <a:ext cx="11401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BDBC4E-DEDB-6B47-82E1-3B57A4BA7BBD}"/>
                    </a:ext>
                  </a:extLst>
                </p:cNvPr>
                <p:cNvSpPr txBox="1"/>
                <p:nvPr/>
              </p:nvSpPr>
              <p:spPr>
                <a:xfrm>
                  <a:off x="1642651" y="4999234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C64496D-FC70-7A46-9F0F-0E058688E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651" y="4999234"/>
                  <a:ext cx="112954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C0797BD-86B9-D745-A339-7C767DBACBD9}"/>
                    </a:ext>
                  </a:extLst>
                </p:cNvPr>
                <p:cNvSpPr txBox="1"/>
                <p:nvPr/>
              </p:nvSpPr>
              <p:spPr>
                <a:xfrm>
                  <a:off x="1804747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ACD37D4-B220-1A4D-A3C2-67F32B66E0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747" y="4569248"/>
                  <a:ext cx="40267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419104-9031-E843-B2DA-5685ED9492B4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2207421" y="4508595"/>
              <a:ext cx="5322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0F33403-9E93-CF4B-A55B-60C1CBEB8A5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1025321" y="4323929"/>
              <a:ext cx="6173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C70F05-2F0E-8A4A-915E-336EA1E71633}"/>
                </a:ext>
              </a:extLst>
            </p:cNvPr>
            <p:cNvSpPr txBox="1"/>
            <p:nvPr/>
          </p:nvSpPr>
          <p:spPr>
            <a:xfrm>
              <a:off x="1089368" y="3954597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init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8F746E-5EAE-CB4B-BE1E-3000343E0ACF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1025321" y="5183900"/>
              <a:ext cx="6173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70E02A-610B-974A-A0B5-081002E9F88C}"/>
                </a:ext>
              </a:extLst>
            </p:cNvPr>
            <p:cNvSpPr txBox="1"/>
            <p:nvPr/>
          </p:nvSpPr>
          <p:spPr>
            <a:xfrm>
              <a:off x="1088782" y="4814568"/>
              <a:ext cx="489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init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02A433F-E2E8-7F48-9FBB-3EC2705AC844}"/>
                    </a:ext>
                  </a:extLst>
                </p:cNvPr>
                <p:cNvSpPr txBox="1"/>
                <p:nvPr/>
              </p:nvSpPr>
              <p:spPr>
                <a:xfrm>
                  <a:off x="3761168" y="4139263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4C7E87-BCBB-7849-ADAF-2EECB8B54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68" y="4139263"/>
                  <a:ext cx="112954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5933070-BE22-F448-A8C7-2C1ECBE300E7}"/>
                    </a:ext>
                  </a:extLst>
                </p:cNvPr>
                <p:cNvSpPr txBox="1"/>
                <p:nvPr/>
              </p:nvSpPr>
              <p:spPr>
                <a:xfrm>
                  <a:off x="3761168" y="4999234"/>
                  <a:ext cx="11295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ADEC7C8-B4BE-784E-9A33-8EC7B40BB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1168" y="4999234"/>
                  <a:ext cx="112954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ADC999-9B4B-AF4C-A7DF-3CF6158CEF9D}"/>
                </a:ext>
              </a:extLst>
            </p:cNvPr>
            <p:cNvCxnSpPr>
              <a:cxnSpLocks/>
              <a:stCxn id="6" idx="3"/>
              <a:endCxn id="14" idx="1"/>
            </p:cNvCxnSpPr>
            <p:nvPr/>
          </p:nvCxnSpPr>
          <p:spPr>
            <a:xfrm>
              <a:off x="2782835" y="4323929"/>
              <a:ext cx="97833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CECDA9B-1F01-A84E-ACEE-91611758399B}"/>
                </a:ext>
              </a:extLst>
            </p:cNvPr>
            <p:cNvCxnSpPr>
              <a:cxnSpLocks/>
              <a:stCxn id="7" idx="3"/>
              <a:endCxn id="15" idx="1"/>
            </p:cNvCxnSpPr>
            <p:nvPr/>
          </p:nvCxnSpPr>
          <p:spPr>
            <a:xfrm>
              <a:off x="2772191" y="5183900"/>
              <a:ext cx="98897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B45754C-89F9-5B4C-B54F-9FC78BFDD719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>
              <a:off x="4325938" y="4508595"/>
              <a:ext cx="0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3D5CF4A-45B9-A248-A4C0-42115023B0F7}"/>
                    </a:ext>
                  </a:extLst>
                </p:cNvPr>
                <p:cNvSpPr txBox="1"/>
                <p:nvPr/>
              </p:nvSpPr>
              <p:spPr>
                <a:xfrm>
                  <a:off x="3982575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41A13B5-3FAF-E840-A9B0-D722F484E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575" y="4569248"/>
                  <a:ext cx="4026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ECE7E8-01D1-3C42-BAC5-04042DADCD44}"/>
                </a:ext>
              </a:extLst>
            </p:cNvPr>
            <p:cNvSpPr txBox="1"/>
            <p:nvPr/>
          </p:nvSpPr>
          <p:spPr>
            <a:xfrm>
              <a:off x="2968646" y="3919966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BC5265-BAF1-D548-88F3-9872C727AFD1}"/>
                </a:ext>
              </a:extLst>
            </p:cNvPr>
            <p:cNvSpPr txBox="1"/>
            <p:nvPr/>
          </p:nvSpPr>
          <p:spPr>
            <a:xfrm>
              <a:off x="2968646" y="4779937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F8D37AF-79E3-F046-9EB4-75A1620D943E}"/>
                    </a:ext>
                  </a:extLst>
                </p:cNvPr>
                <p:cNvSpPr txBox="1"/>
                <p:nvPr/>
              </p:nvSpPr>
              <p:spPr>
                <a:xfrm>
                  <a:off x="5874363" y="4139263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E9CF82E-5C56-A84B-BBC5-15D2D23679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363" y="4139263"/>
                  <a:ext cx="114018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2F716C3-AACA-1A4D-9CC4-4D71504B775D}"/>
                    </a:ext>
                  </a:extLst>
                </p:cNvPr>
                <p:cNvSpPr txBox="1"/>
                <p:nvPr/>
              </p:nvSpPr>
              <p:spPr>
                <a:xfrm>
                  <a:off x="5874363" y="4999234"/>
                  <a:ext cx="11401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C0F3C32-900F-C949-90FC-F61D9CE757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363" y="4999234"/>
                  <a:ext cx="114018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4F99F82-E23F-3648-83A5-E5BC556832A7}"/>
                </a:ext>
              </a:extLst>
            </p:cNvPr>
            <p:cNvCxnSpPr>
              <a:cxnSpLocks/>
              <a:stCxn id="14" idx="3"/>
              <a:endCxn id="22" idx="1"/>
            </p:cNvCxnSpPr>
            <p:nvPr/>
          </p:nvCxnSpPr>
          <p:spPr>
            <a:xfrm>
              <a:off x="4890708" y="4323929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D7A5513-519A-9548-8291-2FE9C0B90203}"/>
                </a:ext>
              </a:extLst>
            </p:cNvPr>
            <p:cNvCxnSpPr>
              <a:cxnSpLocks/>
              <a:stCxn id="15" idx="3"/>
              <a:endCxn id="23" idx="1"/>
            </p:cNvCxnSpPr>
            <p:nvPr/>
          </p:nvCxnSpPr>
          <p:spPr>
            <a:xfrm>
              <a:off x="4890708" y="5183900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6120B55-D723-4641-83D9-F0B0E87BAC9E}"/>
                </a:ext>
              </a:extLst>
            </p:cNvPr>
            <p:cNvCxnSpPr>
              <a:cxnSpLocks/>
              <a:stCxn id="22" idx="2"/>
              <a:endCxn id="23" idx="0"/>
            </p:cNvCxnSpPr>
            <p:nvPr/>
          </p:nvCxnSpPr>
          <p:spPr>
            <a:xfrm>
              <a:off x="6444455" y="4508595"/>
              <a:ext cx="0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0267EF-E79E-6142-BEF1-12841F912D8D}"/>
                    </a:ext>
                  </a:extLst>
                </p:cNvPr>
                <p:cNvSpPr txBox="1"/>
                <p:nvPr/>
              </p:nvSpPr>
              <p:spPr>
                <a:xfrm>
                  <a:off x="6095770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64FBF7D-D303-9146-A344-4A299DB0C6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770" y="4569248"/>
                  <a:ext cx="40267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997F5A-BABC-BF40-8DEF-1358E420CE30}"/>
                </a:ext>
              </a:extLst>
            </p:cNvPr>
            <p:cNvSpPr txBox="1"/>
            <p:nvPr/>
          </p:nvSpPr>
          <p:spPr>
            <a:xfrm>
              <a:off x="5081841" y="3919966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FD9493-DDCC-A748-B56C-75418F46F0FD}"/>
                </a:ext>
              </a:extLst>
            </p:cNvPr>
            <p:cNvSpPr txBox="1"/>
            <p:nvPr/>
          </p:nvSpPr>
          <p:spPr>
            <a:xfrm>
              <a:off x="5081841" y="4779937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1CA1229-3347-064C-BEB6-B8F72D93DAB1}"/>
                    </a:ext>
                  </a:extLst>
                </p:cNvPr>
                <p:cNvSpPr txBox="1"/>
                <p:nvPr/>
              </p:nvSpPr>
              <p:spPr>
                <a:xfrm>
                  <a:off x="8917224" y="4139263"/>
                  <a:ext cx="1207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26DC11-F22B-6040-831C-BB0CC5AF6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224" y="4139263"/>
                  <a:ext cx="120751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9E1AABD-27A6-7641-A6E0-668C0FCFD377}"/>
                    </a:ext>
                  </a:extLst>
                </p:cNvPr>
                <p:cNvSpPr txBox="1"/>
                <p:nvPr/>
              </p:nvSpPr>
              <p:spPr>
                <a:xfrm>
                  <a:off x="8917224" y="4999234"/>
                  <a:ext cx="1207510" cy="3781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F320C1A-6816-4C40-BC99-FB745615A6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17224" y="4999234"/>
                  <a:ext cx="1207510" cy="37818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797AD33-42D2-B549-9F72-2E61B6408DA0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>
              <a:off x="7933569" y="4323929"/>
              <a:ext cx="98365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23EA89B-8970-944E-B2C1-637D65985590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7933569" y="5183900"/>
              <a:ext cx="983655" cy="442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691227-27A0-274F-9505-42C57225FA9E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>
              <a:off x="9520979" y="4508595"/>
              <a:ext cx="0" cy="49063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7F99AE0-4E71-E743-BA9F-01D23DC7615D}"/>
                    </a:ext>
                  </a:extLst>
                </p:cNvPr>
                <p:cNvSpPr txBox="1"/>
                <p:nvPr/>
              </p:nvSpPr>
              <p:spPr>
                <a:xfrm>
                  <a:off x="9138631" y="4569248"/>
                  <a:ext cx="4026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6E09C5B-8B8B-A44D-B9B7-51994EFD1C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8631" y="4569248"/>
                  <a:ext cx="4026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5AAE4A0-6704-144C-A2C8-3586463AFA45}"/>
                </a:ext>
              </a:extLst>
            </p:cNvPr>
            <p:cNvSpPr txBox="1"/>
            <p:nvPr/>
          </p:nvSpPr>
          <p:spPr>
            <a:xfrm>
              <a:off x="8124702" y="3919966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BC0119-F9E6-9C44-AC16-100C53AF3EF2}"/>
                </a:ext>
              </a:extLst>
            </p:cNvPr>
            <p:cNvSpPr txBox="1"/>
            <p:nvPr/>
          </p:nvSpPr>
          <p:spPr>
            <a:xfrm>
              <a:off x="8124702" y="4779937"/>
              <a:ext cx="583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step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D1E284-EA88-074F-9231-0A2991DEC66B}"/>
                </a:ext>
              </a:extLst>
            </p:cNvPr>
            <p:cNvSpPr txBox="1"/>
            <p:nvPr/>
          </p:nvSpPr>
          <p:spPr>
            <a:xfrm>
              <a:off x="7223741" y="410463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B879C04-3EA4-A54B-BB4B-C16884742E27}"/>
                </a:ext>
              </a:extLst>
            </p:cNvPr>
            <p:cNvSpPr txBox="1"/>
            <p:nvPr/>
          </p:nvSpPr>
          <p:spPr>
            <a:xfrm>
              <a:off x="7223511" y="4925471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7767BD9-D880-EC43-A639-31423FF8E9B8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flipH="1">
              <a:off x="10124734" y="4323929"/>
              <a:ext cx="5160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CB2CF78-6BBC-354C-B4E3-024591108439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H="1">
              <a:off x="10124734" y="5183900"/>
              <a:ext cx="516040" cy="44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87750D0-23E5-984B-BAFC-A0A97D729A59}"/>
                </a:ext>
              </a:extLst>
            </p:cNvPr>
            <p:cNvSpPr txBox="1"/>
            <p:nvPr/>
          </p:nvSpPr>
          <p:spPr>
            <a:xfrm>
              <a:off x="10138135" y="3940955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final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E01830-0323-F641-B827-C0B0B12A78E7}"/>
                </a:ext>
              </a:extLst>
            </p:cNvPr>
            <p:cNvSpPr txBox="1"/>
            <p:nvPr/>
          </p:nvSpPr>
          <p:spPr>
            <a:xfrm>
              <a:off x="10133468" y="4779937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final</a:t>
              </a:r>
            </a:p>
          </p:txBody>
        </p:sp>
      </p:grpSp>
      <p:grpSp>
        <p:nvGrpSpPr>
          <p:cNvPr id="47" name="single step">
            <a:extLst>
              <a:ext uri="{FF2B5EF4-FFF2-40B4-BE49-F238E27FC236}">
                <a16:creationId xmlns:a16="http://schemas.microsoft.com/office/drawing/2014/main" id="{389F14BC-41E2-5B47-B456-9E4700E93890}"/>
              </a:ext>
            </a:extLst>
          </p:cNvPr>
          <p:cNvGrpSpPr/>
          <p:nvPr/>
        </p:nvGrpSpPr>
        <p:grpSpPr>
          <a:xfrm>
            <a:off x="4094016" y="1592596"/>
            <a:ext cx="3201110" cy="1843546"/>
            <a:chOff x="1671537" y="2092048"/>
            <a:chExt cx="3201110" cy="184354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1F7B256-2A15-5042-8272-C6AF1F9BE3E6}"/>
                </a:ext>
              </a:extLst>
            </p:cNvPr>
            <p:cNvSpPr/>
            <p:nvPr/>
          </p:nvSpPr>
          <p:spPr>
            <a:xfrm>
              <a:off x="1671537" y="2092048"/>
              <a:ext cx="3201110" cy="141356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0BAFD8-BD96-DC40-847A-8E7189E4A8C8}"/>
                </a:ext>
              </a:extLst>
            </p:cNvPr>
            <p:cNvSpPr txBox="1"/>
            <p:nvPr/>
          </p:nvSpPr>
          <p:spPr>
            <a:xfrm>
              <a:off x="2423590" y="3566262"/>
              <a:ext cx="1620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chemeClr val="accent1"/>
                  </a:solidFill>
                </a:rPr>
                <a:t>step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5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A31D-ECEE-3446-963E-68BAD1307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Abstraction for Verification: Pass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FFFA4A-EC1B-3B47-9F39-A8C47EB83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8195"/>
                <a:ext cx="4849772" cy="5198768"/>
              </a:xfrm>
            </p:spPr>
            <p:txBody>
              <a:bodyPr/>
              <a:lstStyle/>
              <a:p>
                <a:r>
                  <a:rPr lang="en-CN" dirty="0"/>
                  <a:t>Consider the verification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N" dirty="0"/>
              </a:p>
              <a:p>
                <a:endParaRPr lang="en-CN" dirty="0"/>
              </a:p>
              <a:p>
                <a:r>
                  <a:rPr lang="en-CN" dirty="0"/>
                  <a:t>Semantics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N" dirty="0"/>
              </a:p>
              <a:p>
                <a:pPr lvl="1"/>
                <a:r>
                  <a:rPr lang="en-CN" dirty="0"/>
                  <a:t>Disassembly: </a:t>
                </a:r>
                <a:r>
                  <a:rPr lang="en-CN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restore_symb</a:t>
                </a:r>
              </a:p>
              <a:p>
                <a:pPr lvl="1"/>
                <a:endParaRPr lang="en-CN" dirty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Step simulation reduces to:</a:t>
                </a:r>
              </a:p>
              <a:p>
                <a:pPr lvl="1"/>
                <a:r>
                  <a:rPr lang="en-CN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Lemma: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∀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i</a:t>
                </a:r>
                <a:r>
                  <a:rPr lang="en-CN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r>
                  <a:rPr lang="en-CN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’ o e,</a:t>
                </a:r>
              </a:p>
              <a:p>
                <a:pPr marL="457200" lvl="1" indent="0">
                  <a:buNone/>
                </a:pPr>
                <a:r>
                  <a:rPr lang="en-CN" sz="20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gen_reloc</a:t>
                </a:r>
                <a:r>
                  <a:rPr lang="en-CN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o,i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)=(</a:t>
                </a:r>
                <a:r>
                  <a:rPr lang="en-US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e,i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’)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endParaRPr lang="en-US" sz="20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 </a:t>
                </a:r>
                <a:r>
                  <a:rPr lang="en-US" sz="2000" dirty="0" err="1">
                    <a:solidFill>
                      <a:schemeClr val="accent2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restore_symb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</a:t>
                </a:r>
                <a:r>
                  <a:rPr lang="en-US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r>
                  <a:rPr lang="en-US" sz="20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’,e) = </a:t>
                </a:r>
                <a:r>
                  <a:rPr lang="en-US" sz="20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</a:t>
                </a:r>
                <a:endParaRPr lang="en-CN" sz="1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FFFA4A-EC1B-3B47-9F39-A8C47EB83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8195"/>
                <a:ext cx="4849772" cy="5198768"/>
              </a:xfrm>
              <a:blipFill>
                <a:blip r:embed="rId6"/>
                <a:stretch>
                  <a:fillRect l="-2356" t="-1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E9852-EBD6-E641-81BB-74C56719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23</a:t>
            </a:fld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2">
                <a:extLst>
                  <a:ext uri="{FF2B5EF4-FFF2-40B4-BE49-F238E27FC236}">
                    <a16:creationId xmlns:a16="http://schemas.microsoft.com/office/drawing/2014/main" id="{F281A2A7-6CCE-C145-AD2B-E3F79C3767ED}"/>
                  </a:ext>
                </a:extLst>
              </p:cNvPr>
              <p:cNvSpPr txBox="1"/>
              <p:nvPr/>
            </p:nvSpPr>
            <p:spPr>
              <a:xfrm>
                <a:off x="7658827" y="1246437"/>
                <a:ext cx="26335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N" dirty="0"/>
                  <a:t> Relocatable Programs</a:t>
                </a:r>
              </a:p>
            </p:txBody>
          </p:sp>
        </mc:Choice>
        <mc:Fallback xmlns="">
          <p:sp>
            <p:nvSpPr>
              <p:cNvPr id="11" name="P2">
                <a:extLst>
                  <a:ext uri="{FF2B5EF4-FFF2-40B4-BE49-F238E27FC236}">
                    <a16:creationId xmlns:a16="http://schemas.microsoft.com/office/drawing/2014/main" id="{F281A2A7-6CCE-C145-AD2B-E3F79C376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827" y="1246437"/>
                <a:ext cx="2633587" cy="369332"/>
              </a:xfrm>
              <a:prstGeom prst="rect">
                <a:avLst/>
              </a:prstGeom>
              <a:blipFill>
                <a:blip r:embed="rId7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P1">
            <a:extLst>
              <a:ext uri="{FF2B5EF4-FFF2-40B4-BE49-F238E27FC236}">
                <a16:creationId xmlns:a16="http://schemas.microsoft.com/office/drawing/2014/main" id="{BFA08315-8AF3-134C-AF7C-9040C9F951C1}"/>
              </a:ext>
            </a:extLst>
          </p:cNvPr>
          <p:cNvGrpSpPr/>
          <p:nvPr/>
        </p:nvGrpSpPr>
        <p:grpSpPr>
          <a:xfrm>
            <a:off x="5687974" y="1667581"/>
            <a:ext cx="2838562" cy="4404207"/>
            <a:chOff x="636190" y="2306385"/>
            <a:chExt cx="2838562" cy="4404207"/>
          </a:xfrm>
        </p:grpSpPr>
        <p:grpSp>
          <p:nvGrpSpPr>
            <p:cNvPr id="31" name="sectbl">
              <a:extLst>
                <a:ext uri="{FF2B5EF4-FFF2-40B4-BE49-F238E27FC236}">
                  <a16:creationId xmlns:a16="http://schemas.microsoft.com/office/drawing/2014/main" id="{787FC11F-797C-4A44-B832-878E3CB6A608}"/>
                </a:ext>
              </a:extLst>
            </p:cNvPr>
            <p:cNvGrpSpPr/>
            <p:nvPr/>
          </p:nvGrpSpPr>
          <p:grpSpPr>
            <a:xfrm>
              <a:off x="636190" y="2716395"/>
              <a:ext cx="2838562" cy="3994197"/>
              <a:chOff x="9021662" y="1069931"/>
              <a:chExt cx="2838562" cy="399419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170B8DD-1673-E84C-B8E6-4D3C8E8F864B}"/>
                  </a:ext>
                </a:extLst>
              </p:cNvPr>
              <p:cNvSpPr/>
              <p:nvPr/>
            </p:nvSpPr>
            <p:spPr>
              <a:xfrm>
                <a:off x="9021663" y="1936000"/>
                <a:ext cx="2837014" cy="1774742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secion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incr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  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movl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  , 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leal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1(%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), 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movl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%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eax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ED22743-3781-DF4C-9C0B-816D238A4711}"/>
                  </a:ext>
                </a:extLst>
              </p:cNvPr>
              <p:cNvSpPr/>
              <p:nvPr/>
            </p:nvSpPr>
            <p:spPr>
              <a:xfrm>
                <a:off x="9023211" y="3822581"/>
                <a:ext cx="2837013" cy="1241547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secion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main: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call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2AA1B42-389D-7747-9BA2-D34DF9349E56}"/>
                  </a:ext>
                </a:extLst>
              </p:cNvPr>
              <p:cNvSpPr/>
              <p:nvPr/>
            </p:nvSpPr>
            <p:spPr>
              <a:xfrm>
                <a:off x="9021662" y="1069931"/>
                <a:ext cx="2837015" cy="759444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N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data section </a:t>
                </a:r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counter:</a:t>
                </a:r>
              </a:p>
              <a:p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data = 0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137271-104F-5447-B523-2EAD5F4DF65D}"/>
                </a:ext>
              </a:extLst>
            </p:cNvPr>
            <p:cNvSpPr txBox="1"/>
            <p:nvPr/>
          </p:nvSpPr>
          <p:spPr>
            <a:xfrm>
              <a:off x="1300956" y="2306385"/>
              <a:ext cx="1388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section table</a:t>
              </a:r>
            </a:p>
          </p:txBody>
        </p:sp>
      </p:grpSp>
      <p:grpSp>
        <p:nvGrpSpPr>
          <p:cNvPr id="36" name="relocation tables">
            <a:extLst>
              <a:ext uri="{FF2B5EF4-FFF2-40B4-BE49-F238E27FC236}">
                <a16:creationId xmlns:a16="http://schemas.microsoft.com/office/drawing/2014/main" id="{3ADB91B0-6207-0548-9F3E-61ECB039F2A3}"/>
              </a:ext>
            </a:extLst>
          </p:cNvPr>
          <p:cNvGrpSpPr/>
          <p:nvPr/>
        </p:nvGrpSpPr>
        <p:grpSpPr>
          <a:xfrm>
            <a:off x="9427124" y="1670548"/>
            <a:ext cx="2335306" cy="3793259"/>
            <a:chOff x="4136266" y="2564895"/>
            <a:chExt cx="2335306" cy="379325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5CCA330-D62E-A04B-9E15-5012EE656CB1}"/>
                </a:ext>
              </a:extLst>
            </p:cNvPr>
            <p:cNvSpPr/>
            <p:nvPr/>
          </p:nvSpPr>
          <p:spPr>
            <a:xfrm>
              <a:off x="4136266" y="3948828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incr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52D5D5-DD46-2D47-9EC6-C59943145D6E}"/>
                </a:ext>
              </a:extLst>
            </p:cNvPr>
            <p:cNvSpPr/>
            <p:nvPr/>
          </p:nvSpPr>
          <p:spPr>
            <a:xfrm>
              <a:off x="4136266" y="5679375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main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8AE008-7F8F-1942-BB21-9C817AEB5FBF}"/>
                </a:ext>
              </a:extLst>
            </p:cNvPr>
            <p:cNvSpPr/>
            <p:nvPr/>
          </p:nvSpPr>
          <p:spPr>
            <a:xfrm>
              <a:off x="4136266" y="6017496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entry1: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6BB2D3A-33FC-4548-A473-1DC9A47A72CB}"/>
                </a:ext>
              </a:extLst>
            </p:cNvPr>
            <p:cNvSpPr/>
            <p:nvPr/>
          </p:nvSpPr>
          <p:spPr>
            <a:xfrm>
              <a:off x="4136266" y="4286207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entry1: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43A624-C298-BC4D-9B10-B4A44C4BE9D7}"/>
                </a:ext>
              </a:extLst>
            </p:cNvPr>
            <p:cNvSpPr/>
            <p:nvPr/>
          </p:nvSpPr>
          <p:spPr>
            <a:xfrm>
              <a:off x="4136266" y="4624328"/>
              <a:ext cx="2335306" cy="340658"/>
            </a:xfrm>
            <a:prstGeom prst="rect">
              <a:avLst/>
            </a:prstGeom>
            <a:ln w="25400"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entry2: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016E8D-DE1E-A44F-8094-9058577EAD08}"/>
                </a:ext>
              </a:extLst>
            </p:cNvPr>
            <p:cNvSpPr txBox="1"/>
            <p:nvPr/>
          </p:nvSpPr>
          <p:spPr>
            <a:xfrm>
              <a:off x="4430250" y="2564895"/>
              <a:ext cx="1747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relocation tables</a:t>
              </a:r>
            </a:p>
          </p:txBody>
        </p:sp>
      </p:grpSp>
      <p:sp>
        <p:nvSpPr>
          <p:cNvPr id="19" name="counter1">
            <a:extLst>
              <a:ext uri="{FF2B5EF4-FFF2-40B4-BE49-F238E27FC236}">
                <a16:creationId xmlns:a16="http://schemas.microsoft.com/office/drawing/2014/main" id="{920543DB-46BA-864A-A16D-48506FC0D37D}"/>
              </a:ext>
            </a:extLst>
          </p:cNvPr>
          <p:cNvSpPr txBox="1"/>
          <p:nvPr/>
        </p:nvSpPr>
        <p:spPr>
          <a:xfrm>
            <a:off x="10554541" y="3360740"/>
            <a:ext cx="129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</a:p>
        </p:txBody>
      </p:sp>
      <p:sp>
        <p:nvSpPr>
          <p:cNvPr id="20" name="counter2">
            <a:extLst>
              <a:ext uri="{FF2B5EF4-FFF2-40B4-BE49-F238E27FC236}">
                <a16:creationId xmlns:a16="http://schemas.microsoft.com/office/drawing/2014/main" id="{BB181848-480E-BB49-94FD-E76663E4393A}"/>
              </a:ext>
            </a:extLst>
          </p:cNvPr>
          <p:cNvSpPr txBox="1"/>
          <p:nvPr/>
        </p:nvSpPr>
        <p:spPr>
          <a:xfrm>
            <a:off x="10554541" y="3697016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</a:p>
        </p:txBody>
      </p:sp>
      <p:sp>
        <p:nvSpPr>
          <p:cNvPr id="21" name="incr">
            <a:extLst>
              <a:ext uri="{FF2B5EF4-FFF2-40B4-BE49-F238E27FC236}">
                <a16:creationId xmlns:a16="http://schemas.microsoft.com/office/drawing/2014/main" id="{9A9D4EE0-9F34-4A49-892E-C73CEDC227D8}"/>
              </a:ext>
            </a:extLst>
          </p:cNvPr>
          <p:cNvSpPr txBox="1"/>
          <p:nvPr/>
        </p:nvSpPr>
        <p:spPr>
          <a:xfrm>
            <a:off x="10594777" y="508168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endParaRPr lang="en-CN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E3DD2A7D-349E-FE42-88F4-C12E49D397C2}"/>
              </a:ext>
            </a:extLst>
          </p:cNvPr>
          <p:cNvCxnSpPr>
            <a:cxnSpLocks/>
            <a:stCxn id="40" idx="1"/>
            <a:endCxn id="26" idx="0"/>
          </p:cNvCxnSpPr>
          <p:nvPr/>
        </p:nvCxnSpPr>
        <p:spPr>
          <a:xfrm rot="10800000">
            <a:off x="7010616" y="3501419"/>
            <a:ext cx="2416508" cy="60770"/>
          </a:xfrm>
          <a:prstGeom prst="bentConnector4">
            <a:avLst>
              <a:gd name="adj1" fmla="val 19870"/>
              <a:gd name="adj2" fmla="val 476172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5B54079F-3DBF-5E40-A0DB-53109AE55078}"/>
              </a:ext>
            </a:extLst>
          </p:cNvPr>
          <p:cNvCxnSpPr>
            <a:cxnSpLocks/>
            <a:stCxn id="41" idx="1"/>
            <a:endCxn id="27" idx="3"/>
          </p:cNvCxnSpPr>
          <p:nvPr/>
        </p:nvCxnSpPr>
        <p:spPr>
          <a:xfrm rot="10800000" flipV="1">
            <a:off x="7824534" y="3900310"/>
            <a:ext cx="1602590" cy="338706"/>
          </a:xfrm>
          <a:prstGeom prst="bentConnector3">
            <a:avLst>
              <a:gd name="adj1" fmla="val 3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D49CF0D5-CC37-8E49-AF9C-1ED8787BD52B}"/>
              </a:ext>
            </a:extLst>
          </p:cNvPr>
          <p:cNvCxnSpPr>
            <a:cxnSpLocks/>
            <a:stCxn id="39" idx="1"/>
            <a:endCxn id="28" idx="3"/>
          </p:cNvCxnSpPr>
          <p:nvPr/>
        </p:nvCxnSpPr>
        <p:spPr>
          <a:xfrm rot="10800000" flipV="1">
            <a:off x="6932090" y="5293478"/>
            <a:ext cx="2495035" cy="273974"/>
          </a:xfrm>
          <a:prstGeom prst="bentConnector3">
            <a:avLst>
              <a:gd name="adj1" fmla="val 1826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to eliminate">
            <a:extLst>
              <a:ext uri="{FF2B5EF4-FFF2-40B4-BE49-F238E27FC236}">
                <a16:creationId xmlns:a16="http://schemas.microsoft.com/office/drawing/2014/main" id="{F6E51EDE-BE19-2F40-890E-8F8301F8D2E0}"/>
              </a:ext>
            </a:extLst>
          </p:cNvPr>
          <p:cNvGrpSpPr/>
          <p:nvPr/>
        </p:nvGrpSpPr>
        <p:grpSpPr>
          <a:xfrm>
            <a:off x="6494149" y="3501419"/>
            <a:ext cx="1330385" cy="2250699"/>
            <a:chOff x="5327631" y="4094736"/>
            <a:chExt cx="1330385" cy="2250699"/>
          </a:xfrm>
        </p:grpSpPr>
        <p:sp>
          <p:nvSpPr>
            <p:cNvPr id="26" name="counter1">
              <a:extLst>
                <a:ext uri="{FF2B5EF4-FFF2-40B4-BE49-F238E27FC236}">
                  <a16:creationId xmlns:a16="http://schemas.microsoft.com/office/drawing/2014/main" id="{FB2CF85F-CB81-144D-85B2-AD2814F2E6A1}"/>
                </a:ext>
              </a:extLst>
            </p:cNvPr>
            <p:cNvSpPr txBox="1"/>
            <p:nvPr/>
          </p:nvSpPr>
          <p:spPr>
            <a:xfrm>
              <a:off x="5387145" y="4094736"/>
              <a:ext cx="913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0</a:t>
              </a:r>
            </a:p>
          </p:txBody>
        </p:sp>
        <p:sp>
          <p:nvSpPr>
            <p:cNvPr id="27" name="counter2">
              <a:extLst>
                <a:ext uri="{FF2B5EF4-FFF2-40B4-BE49-F238E27FC236}">
                  <a16:creationId xmlns:a16="http://schemas.microsoft.com/office/drawing/2014/main" id="{8269B423-64C4-FC43-9989-F35AA4ECF6C2}"/>
                </a:ext>
              </a:extLst>
            </p:cNvPr>
            <p:cNvSpPr txBox="1"/>
            <p:nvPr/>
          </p:nvSpPr>
          <p:spPr>
            <a:xfrm>
              <a:off x="5966801" y="4647667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0</a:t>
              </a:r>
            </a:p>
          </p:txBody>
        </p:sp>
        <p:sp>
          <p:nvSpPr>
            <p:cNvPr id="28" name="incr">
              <a:extLst>
                <a:ext uri="{FF2B5EF4-FFF2-40B4-BE49-F238E27FC236}">
                  <a16:creationId xmlns:a16="http://schemas.microsoft.com/office/drawing/2014/main" id="{03C803E9-3D81-FA45-A3B0-EA48E0D5578D}"/>
                </a:ext>
              </a:extLst>
            </p:cNvPr>
            <p:cNvSpPr txBox="1"/>
            <p:nvPr/>
          </p:nvSpPr>
          <p:spPr>
            <a:xfrm>
              <a:off x="5327631" y="5976103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0</a:t>
              </a:r>
              <a:endParaRPr lang="en-CN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6F1D1B5-1E09-0846-AD5F-015D742E68D8}"/>
              </a:ext>
            </a:extLst>
          </p:cNvPr>
          <p:cNvSpPr/>
          <p:nvPr/>
        </p:nvSpPr>
        <p:spPr>
          <a:xfrm>
            <a:off x="5972134" y="3515281"/>
            <a:ext cx="2268693" cy="3442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130EE2C3-37BB-194F-A278-7FDABA147441}"/>
              </a:ext>
            </a:extLst>
          </p:cNvPr>
          <p:cNvSpPr/>
          <p:nvPr/>
        </p:nvSpPr>
        <p:spPr>
          <a:xfrm rot="16200000">
            <a:off x="3206981" y="5011462"/>
            <a:ext cx="389909" cy="27769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78EE2F-5474-6A43-B2A9-91163B828A9B}"/>
                  </a:ext>
                </a:extLst>
              </p:cNvPr>
              <p:cNvSpPr txBox="1"/>
              <p:nvPr/>
            </p:nvSpPr>
            <p:spPr>
              <a:xfrm>
                <a:off x="1580939" y="5361004"/>
                <a:ext cx="3774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/>
                  <a:t>Interface for the verification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N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78EE2F-5474-6A43-B2A9-91163B828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939" y="5361004"/>
                <a:ext cx="3774751" cy="400110"/>
              </a:xfrm>
              <a:prstGeom prst="rect">
                <a:avLst/>
              </a:prstGeom>
              <a:blipFill>
                <a:blip r:embed="rId8"/>
                <a:stretch>
                  <a:fillRect l="-1678" t="-6061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18121BF1-167F-AA46-843B-774EE8EBE4C4}"/>
              </a:ext>
            </a:extLst>
          </p:cNvPr>
          <p:cNvSpPr/>
          <p:nvPr/>
        </p:nvSpPr>
        <p:spPr>
          <a:xfrm>
            <a:off x="1562264" y="3736361"/>
            <a:ext cx="3724946" cy="109387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6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33594 0.0451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224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0.00278 L -0.27435 0.0509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26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3372 0.0203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9" grpId="0" animBg="1"/>
      <p:bldP spid="29" grpId="1" animBg="1"/>
      <p:bldP spid="49" grpId="0" animBg="1"/>
      <p:bldP spid="50" grpId="0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E753-964C-074D-B6F0-F20E911E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060"/>
            <a:ext cx="10515600" cy="730028"/>
          </a:xfrm>
        </p:spPr>
        <p:txBody>
          <a:bodyPr/>
          <a:lstStyle/>
          <a:p>
            <a:r>
              <a:rPr lang="en-CN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5001-754C-5849-977A-BF3C3D67B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7893217" cy="5198768"/>
          </a:xfrm>
        </p:spPr>
        <p:txBody>
          <a:bodyPr/>
          <a:lstStyle/>
          <a:p>
            <a:r>
              <a:rPr lang="en-CN" dirty="0"/>
              <a:t>Abstraction over architecture-dependent assembly: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r>
              <a:rPr lang="en-CN" dirty="0"/>
              <a:t>Abstraction for implementation</a:t>
            </a:r>
          </a:p>
          <a:p>
            <a:pPr lvl="2"/>
            <a:endParaRPr lang="en-CN" dirty="0"/>
          </a:p>
          <a:p>
            <a:pPr lvl="1"/>
            <a:r>
              <a:rPr lang="en-CN" dirty="0"/>
              <a:t>Abstraction for verification</a:t>
            </a:r>
          </a:p>
          <a:p>
            <a:pPr marL="914400" lvl="2" indent="0">
              <a:buNone/>
            </a:pPr>
            <a:endParaRPr lang="en-CN" dirty="0"/>
          </a:p>
          <a:p>
            <a:r>
              <a:rPr lang="en-CN" dirty="0"/>
              <a:t>Automation of the instruction encoding:</a:t>
            </a:r>
          </a:p>
          <a:p>
            <a:pPr lvl="1"/>
            <a:r>
              <a:rPr lang="en-CN" dirty="0"/>
              <a:t>Integration of the CSLED framework</a:t>
            </a:r>
          </a:p>
        </p:txBody>
      </p:sp>
      <p:grpSp>
        <p:nvGrpSpPr>
          <p:cNvPr id="109" name="framework with interface">
            <a:extLst>
              <a:ext uri="{FF2B5EF4-FFF2-40B4-BE49-F238E27FC236}">
                <a16:creationId xmlns:a16="http://schemas.microsoft.com/office/drawing/2014/main" id="{A772F404-CD67-9240-B263-9E135E54FBC7}"/>
              </a:ext>
            </a:extLst>
          </p:cNvPr>
          <p:cNvGrpSpPr/>
          <p:nvPr/>
        </p:nvGrpSpPr>
        <p:grpSpPr>
          <a:xfrm>
            <a:off x="8968048" y="866553"/>
            <a:ext cx="2909047" cy="5723764"/>
            <a:chOff x="8968048" y="866553"/>
            <a:chExt cx="2909047" cy="57237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8D9C8AD-C830-F44C-BF33-A26301639AB1}"/>
                    </a:ext>
                  </a:extLst>
                </p:cNvPr>
                <p:cNvSpPr/>
                <p:nvPr/>
              </p:nvSpPr>
              <p:spPr>
                <a:xfrm>
                  <a:off x="8968048" y="3923905"/>
                  <a:ext cx="2909047" cy="11517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N" dirty="0"/>
                    <a:t>: Instruction and </a:t>
                  </a:r>
                </a:p>
                <a:p>
                  <a:pPr algn="ctr"/>
                  <a:r>
                    <a:rPr lang="en-CN" dirty="0"/>
                    <a:t>Data Encoding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8D9C8AD-C830-F44C-BF33-A26301639A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3923905"/>
                  <a:ext cx="2909047" cy="1151721"/>
                </a:xfrm>
                <a:prstGeom prst="rect">
                  <a:avLst/>
                </a:prstGeom>
                <a:blipFill>
                  <a:blip r:embed="rId6"/>
                  <a:stretch>
                    <a:fillRect t="-32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96B375A-36E6-2540-BCC8-F943804352D3}"/>
                    </a:ext>
                  </a:extLst>
                </p:cNvPr>
                <p:cNvSpPr/>
                <p:nvPr/>
              </p:nvSpPr>
              <p:spPr>
                <a:xfrm>
                  <a:off x="8968048" y="1382528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Programs </a:t>
                  </a: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96B375A-36E6-2540-BCC8-F943804352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1382528"/>
                  <a:ext cx="2909047" cy="672353"/>
                </a:xfrm>
                <a:prstGeom prst="rect">
                  <a:avLst/>
                </a:prstGeom>
                <a:blipFill>
                  <a:blip r:embed="rId7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E2ACDCA-E2D2-B54E-BAB1-3C9912A9B1AB}"/>
                    </a:ext>
                  </a:extLst>
                </p:cNvPr>
                <p:cNvSpPr/>
                <p:nvPr/>
              </p:nvSpPr>
              <p:spPr>
                <a:xfrm>
                  <a:off x="8968048" y="2400757"/>
                  <a:ext cx="2909047" cy="11517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Relocation Tables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5E2ACDCA-E2D2-B54E-BAB1-3C9912A9B1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2400757"/>
                  <a:ext cx="2909047" cy="1151721"/>
                </a:xfrm>
                <a:prstGeom prst="rect">
                  <a:avLst/>
                </a:prstGeom>
                <a:blipFill>
                  <a:blip r:embed="rId8"/>
                  <a:stretch>
                    <a:fillRect t="-322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BFDF509-2019-A94F-A742-011852BEDE96}"/>
                    </a:ext>
                  </a:extLst>
                </p:cNvPr>
                <p:cNvSpPr/>
                <p:nvPr/>
              </p:nvSpPr>
              <p:spPr>
                <a:xfrm>
                  <a:off x="8968048" y="5447053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ELF object files</a:t>
                  </a: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3BFDF509-2019-A94F-A742-011852BED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048" y="5447053"/>
                  <a:ext cx="2909047" cy="672353"/>
                </a:xfrm>
                <a:prstGeom prst="rect">
                  <a:avLst/>
                </a:prstGeom>
                <a:blipFill>
                  <a:blip r:embed="rId9"/>
                  <a:stretch>
                    <a:fillRect b="-1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C4DC6B7-F4D8-FC4C-91B5-D023A7AB4744}"/>
                    </a:ext>
                  </a:extLst>
                </p:cNvPr>
                <p:cNvSpPr txBox="1"/>
                <p:nvPr/>
              </p:nvSpPr>
              <p:spPr>
                <a:xfrm>
                  <a:off x="9224356" y="866553"/>
                  <a:ext cx="236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Assembly programs</a:t>
                  </a: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C4DC6B7-F4D8-FC4C-91B5-D023A7AB47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4356" y="866553"/>
                  <a:ext cx="2366075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6667" r="-1070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F3C8672-856E-BC43-8A8C-EB8F085FCD26}"/>
                </a:ext>
              </a:extLst>
            </p:cNvPr>
            <p:cNvCxnSpPr>
              <a:cxnSpLocks/>
              <a:stCxn id="80" idx="2"/>
              <a:endCxn id="81" idx="0"/>
            </p:cNvCxnSpPr>
            <p:nvPr/>
          </p:nvCxnSpPr>
          <p:spPr>
            <a:xfrm>
              <a:off x="10422572" y="2054881"/>
              <a:ext cx="0" cy="3458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897CA27-1F3B-8C4F-857F-7BF6F83E5B26}"/>
                </a:ext>
              </a:extLst>
            </p:cNvPr>
            <p:cNvCxnSpPr>
              <a:cxnSpLocks/>
              <a:stCxn id="81" idx="2"/>
            </p:cNvCxnSpPr>
            <p:nvPr/>
          </p:nvCxnSpPr>
          <p:spPr>
            <a:xfrm>
              <a:off x="10422572" y="3552478"/>
              <a:ext cx="0" cy="3453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518DCAEB-A59C-444F-B1AC-354E47F5461D}"/>
                </a:ext>
              </a:extLst>
            </p:cNvPr>
            <p:cNvCxnSpPr>
              <a:cxnSpLocks/>
              <a:stCxn id="104" idx="2"/>
              <a:endCxn id="83" idx="0"/>
            </p:cNvCxnSpPr>
            <p:nvPr/>
          </p:nvCxnSpPr>
          <p:spPr>
            <a:xfrm>
              <a:off x="10422572" y="5075626"/>
              <a:ext cx="0" cy="371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9F5CD42-C592-CB4F-BD95-8CA5EDD91F2F}"/>
                    </a:ext>
                  </a:extLst>
                </p:cNvPr>
                <p:cNvSpPr txBox="1"/>
                <p:nvPr/>
              </p:nvSpPr>
              <p:spPr>
                <a:xfrm>
                  <a:off x="8982315" y="6220985"/>
                  <a:ext cx="28501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CN" dirty="0"/>
                          <m:t>ELF</m:t>
                        </m:r>
                        <m:r>
                          <m:rPr>
                            <m:nor/>
                          </m:rPr>
                          <a:rPr lang="en-CN" dirty="0"/>
                          <m:t> </m:t>
                        </m:r>
                        <m:r>
                          <m:rPr>
                            <m:nor/>
                          </m:rPr>
                          <a:rPr lang="en-CN" dirty="0"/>
                          <m:t>object</m:t>
                        </m:r>
                        <m:r>
                          <m:rPr>
                            <m:nor/>
                          </m:rPr>
                          <a:rPr lang="en-CN" dirty="0"/>
                          <m:t> </m:t>
                        </m:r>
                        <m:r>
                          <m:rPr>
                            <m:nor/>
                          </m:rPr>
                          <a:rPr lang="en-CN" dirty="0"/>
                          <m:t>files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9F5CD42-C592-CB4F-BD95-8CA5EDD91F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2315" y="6220985"/>
                  <a:ext cx="2850155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897" b="-2069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E18494B3-7342-644E-80FC-9FB004A02B39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10422569" y="1203493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163E321-3767-3540-A7CA-281BE284F3F6}"/>
                    </a:ext>
                  </a:extLst>
                </p:cNvPr>
                <p:cNvSpPr txBox="1"/>
                <p:nvPr/>
              </p:nvSpPr>
              <p:spPr>
                <a:xfrm>
                  <a:off x="9952349" y="2030938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163E321-3767-3540-A7CA-281BE284F3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2349" y="2030938"/>
                  <a:ext cx="47635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9ACC3F-B9F8-D948-B1ED-4872703F2CA2}"/>
                    </a:ext>
                  </a:extLst>
                </p:cNvPr>
                <p:cNvSpPr txBox="1"/>
                <p:nvPr/>
              </p:nvSpPr>
              <p:spPr>
                <a:xfrm>
                  <a:off x="9974735" y="5075626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029ACC3F-B9F8-D948-B1ED-4872703F2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4735" y="5075626"/>
                  <a:ext cx="47635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2262BD0-CCFA-224D-8983-256F552B0113}"/>
                    </a:ext>
                  </a:extLst>
                </p:cNvPr>
                <p:cNvSpPr txBox="1"/>
                <p:nvPr/>
              </p:nvSpPr>
              <p:spPr>
                <a:xfrm>
                  <a:off x="9946215" y="3525608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2262BD0-CCFA-224D-8983-256F552B0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6215" y="3525608"/>
                  <a:ext cx="47635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38F3CB0-06CD-3A4F-ACDA-5748D4B72BFE}"/>
                </a:ext>
              </a:extLst>
            </p:cNvPr>
            <p:cNvCxnSpPr>
              <a:cxnSpLocks/>
            </p:cNvCxnSpPr>
            <p:nvPr/>
          </p:nvCxnSpPr>
          <p:spPr>
            <a:xfrm>
              <a:off x="10422567" y="6129264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A0502F2-69DA-4E42-9387-2773EB1BAE71}"/>
                </a:ext>
              </a:extLst>
            </p:cNvPr>
            <p:cNvSpPr/>
            <p:nvPr/>
          </p:nvSpPr>
          <p:spPr>
            <a:xfrm>
              <a:off x="10085970" y="4611122"/>
              <a:ext cx="1503838" cy="364889"/>
            </a:xfrm>
            <a:prstGeom prst="rect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encoder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FBE5109-05CE-AB40-9C57-5904EE53CC35}"/>
                </a:ext>
              </a:extLst>
            </p:cNvPr>
            <p:cNvSpPr/>
            <p:nvPr/>
          </p:nvSpPr>
          <p:spPr>
            <a:xfrm>
              <a:off x="10086597" y="3084673"/>
              <a:ext cx="1503838" cy="364889"/>
            </a:xfrm>
            <a:prstGeom prst="rect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gen_reloc</a:t>
              </a:r>
            </a:p>
          </p:txBody>
        </p:sp>
      </p:grpSp>
      <p:grpSp>
        <p:nvGrpSpPr>
          <p:cNvPr id="110" name="CSLED">
            <a:extLst>
              <a:ext uri="{FF2B5EF4-FFF2-40B4-BE49-F238E27FC236}">
                <a16:creationId xmlns:a16="http://schemas.microsoft.com/office/drawing/2014/main" id="{13F3B33E-9BF7-F14E-BC3F-14856654C3F8}"/>
              </a:ext>
            </a:extLst>
          </p:cNvPr>
          <p:cNvGrpSpPr/>
          <p:nvPr/>
        </p:nvGrpSpPr>
        <p:grpSpPr>
          <a:xfrm>
            <a:off x="9087421" y="4565240"/>
            <a:ext cx="998549" cy="456651"/>
            <a:chOff x="9087421" y="4565240"/>
            <a:chExt cx="998549" cy="45665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FD896AA-4DF8-F943-BD02-64B5737E1A74}"/>
                </a:ext>
              </a:extLst>
            </p:cNvPr>
            <p:cNvSpPr/>
            <p:nvPr/>
          </p:nvSpPr>
          <p:spPr>
            <a:xfrm>
              <a:off x="9087421" y="4565240"/>
              <a:ext cx="776079" cy="456651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CSLED</a:t>
              </a:r>
              <a:endParaRPr lang="en-CN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734B6AE-4204-2D40-9871-F793CD9D8DA3}"/>
                </a:ext>
              </a:extLst>
            </p:cNvPr>
            <p:cNvCxnSpPr>
              <a:cxnSpLocks/>
              <a:stCxn id="95" idx="3"/>
              <a:endCxn id="94" idx="1"/>
            </p:cNvCxnSpPr>
            <p:nvPr/>
          </p:nvCxnSpPr>
          <p:spPr>
            <a:xfrm>
              <a:off x="9863500" y="4793566"/>
              <a:ext cx="22247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71BDE-25D4-FF44-B185-BB642619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24</a:t>
            </a:fld>
            <a:endParaRPr lang="en-CN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D2CDBD-17C4-2E41-B3E8-DD4BFCB3B082}"/>
              </a:ext>
            </a:extLst>
          </p:cNvPr>
          <p:cNvSpPr/>
          <p:nvPr/>
        </p:nvSpPr>
        <p:spPr>
          <a:xfrm>
            <a:off x="8805237" y="3789422"/>
            <a:ext cx="3234660" cy="14206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8" name="framework + interfaces">
            <a:extLst>
              <a:ext uri="{FF2B5EF4-FFF2-40B4-BE49-F238E27FC236}">
                <a16:creationId xmlns:a16="http://schemas.microsoft.com/office/drawing/2014/main" id="{0B21A087-817C-EE45-A454-16280577038F}"/>
              </a:ext>
            </a:extLst>
          </p:cNvPr>
          <p:cNvSpPr txBox="1"/>
          <p:nvPr/>
        </p:nvSpPr>
        <p:spPr>
          <a:xfrm>
            <a:off x="2868219" y="1721700"/>
            <a:ext cx="4621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Framework + Abstraction interfaces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10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6E5F4-B3EA-774A-B375-CA150964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Integration of the CSLED Framework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4853-F0B5-A64B-B603-7261BDF04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CE68C-FD94-5B46-8D97-46DA43935C5A}"/>
                  </a:ext>
                </a:extLst>
              </p:cNvPr>
              <p:cNvSpPr txBox="1"/>
              <p:nvPr/>
            </p:nvSpPr>
            <p:spPr>
              <a:xfrm>
                <a:off x="8755397" y="4826102"/>
                <a:ext cx="25811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N" dirty="0"/>
                  <a:t>: Relocatable programs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CE68C-FD94-5B46-8D97-46DA43935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397" y="4826102"/>
                <a:ext cx="2581148" cy="369332"/>
              </a:xfrm>
              <a:prstGeom prst="rect">
                <a:avLst/>
              </a:prstGeom>
              <a:blipFill>
                <a:blip r:embed="rId6"/>
                <a:stretch>
                  <a:fillRect t="-10345" b="-275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EDB28C-06D2-8247-954D-E346053A67E7}"/>
                  </a:ext>
                </a:extLst>
              </p:cNvPr>
              <p:cNvSpPr txBox="1"/>
              <p:nvPr/>
            </p:nvSpPr>
            <p:spPr>
              <a:xfrm>
                <a:off x="8755397" y="2342886"/>
                <a:ext cx="25811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N"/>
                  <a:t>: Relocatable programs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EDB28C-06D2-8247-954D-E346053A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397" y="2342886"/>
                <a:ext cx="2581148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0459D9-FD77-9247-AC92-1FF4D9CB4EF6}"/>
              </a:ext>
            </a:extLst>
          </p:cNvPr>
          <p:cNvCxnSpPr>
            <a:cxnSpLocks/>
          </p:cNvCxnSpPr>
          <p:nvPr/>
        </p:nvCxnSpPr>
        <p:spPr>
          <a:xfrm>
            <a:off x="10045971" y="2664803"/>
            <a:ext cx="0" cy="20765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DB6232-382D-A34B-86F4-15D65E5797F3}"/>
              </a:ext>
            </a:extLst>
          </p:cNvPr>
          <p:cNvCxnSpPr>
            <a:cxnSpLocks/>
          </p:cNvCxnSpPr>
          <p:nvPr/>
        </p:nvCxnSpPr>
        <p:spPr>
          <a:xfrm flipH="1">
            <a:off x="10045970" y="4686101"/>
            <a:ext cx="5" cy="1859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C2E61F-162E-F441-8772-C48F8A4BB2B3}"/>
                  </a:ext>
                </a:extLst>
              </p:cNvPr>
              <p:cNvSpPr/>
              <p:nvPr/>
            </p:nvSpPr>
            <p:spPr>
              <a:xfrm>
                <a:off x="8591447" y="2872454"/>
                <a:ext cx="2909047" cy="182109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N" dirty="0"/>
                  <a:t>: Instruction and </a:t>
                </a:r>
              </a:p>
              <a:p>
                <a:pPr algn="ctr"/>
                <a:r>
                  <a:rPr lang="en-CN" dirty="0"/>
                  <a:t>Data Encoding</a:t>
                </a:r>
              </a:p>
              <a:p>
                <a:pPr algn="ctr"/>
                <a:endParaRPr lang="en-CN" dirty="0"/>
              </a:p>
              <a:p>
                <a:pPr algn="ctr"/>
                <a:endParaRPr lang="en-CN" dirty="0"/>
              </a:p>
              <a:p>
                <a:pPr algn="ctr"/>
                <a:endParaRPr lang="en-CN" dirty="0"/>
              </a:p>
              <a:p>
                <a:pPr algn="ctr"/>
                <a:endParaRPr lang="en-CN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C2E61F-162E-F441-8772-C48F8A4BB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447" y="2872454"/>
                <a:ext cx="2909047" cy="18210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ncoder interface">
            <a:extLst>
              <a:ext uri="{FF2B5EF4-FFF2-40B4-BE49-F238E27FC236}">
                <a16:creationId xmlns:a16="http://schemas.microsoft.com/office/drawing/2014/main" id="{6097115B-0ED4-4141-A184-1EE40E7EBE23}"/>
              </a:ext>
            </a:extLst>
          </p:cNvPr>
          <p:cNvSpPr/>
          <p:nvPr/>
        </p:nvSpPr>
        <p:spPr>
          <a:xfrm>
            <a:off x="9709995" y="4182458"/>
            <a:ext cx="1503838" cy="364889"/>
          </a:xfrm>
          <a:prstGeom prst="rect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encoder</a:t>
            </a:r>
          </a:p>
        </p:txBody>
      </p:sp>
      <p:grpSp>
        <p:nvGrpSpPr>
          <p:cNvPr id="11" name="CSLED to encoder">
            <a:extLst>
              <a:ext uri="{FF2B5EF4-FFF2-40B4-BE49-F238E27FC236}">
                <a16:creationId xmlns:a16="http://schemas.microsoft.com/office/drawing/2014/main" id="{EDE9D2BE-5E77-8C4E-867F-20D21CFCCB81}"/>
              </a:ext>
            </a:extLst>
          </p:cNvPr>
          <p:cNvGrpSpPr/>
          <p:nvPr/>
        </p:nvGrpSpPr>
        <p:grpSpPr>
          <a:xfrm>
            <a:off x="8711446" y="4136576"/>
            <a:ext cx="998549" cy="456651"/>
            <a:chOff x="9010420" y="1930215"/>
            <a:chExt cx="998549" cy="45665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AE451B-DE34-3F47-ACCF-575CB0B34F46}"/>
                </a:ext>
              </a:extLst>
            </p:cNvPr>
            <p:cNvSpPr/>
            <p:nvPr/>
          </p:nvSpPr>
          <p:spPr>
            <a:xfrm>
              <a:off x="9010420" y="1930215"/>
              <a:ext cx="776079" cy="456651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CSLED</a:t>
              </a:r>
              <a:endParaRPr lang="en-CN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4300C36-D619-5448-BA5C-E72825C8034E}"/>
                </a:ext>
              </a:extLst>
            </p:cNvPr>
            <p:cNvCxnSpPr>
              <a:cxnSpLocks/>
              <a:stCxn id="12" idx="3"/>
              <a:endCxn id="10" idx="1"/>
            </p:cNvCxnSpPr>
            <p:nvPr/>
          </p:nvCxnSpPr>
          <p:spPr>
            <a:xfrm>
              <a:off x="9786499" y="2158541"/>
              <a:ext cx="22247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translator">
            <a:extLst>
              <a:ext uri="{FF2B5EF4-FFF2-40B4-BE49-F238E27FC236}">
                <a16:creationId xmlns:a16="http://schemas.microsoft.com/office/drawing/2014/main" id="{1F6DF516-45E7-6148-9AC6-E7F5FFC13FFF}"/>
              </a:ext>
            </a:extLst>
          </p:cNvPr>
          <p:cNvGrpSpPr/>
          <p:nvPr/>
        </p:nvGrpSpPr>
        <p:grpSpPr>
          <a:xfrm>
            <a:off x="9709993" y="3600554"/>
            <a:ext cx="1503838" cy="581904"/>
            <a:chOff x="10008967" y="1394193"/>
            <a:chExt cx="1503838" cy="5819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FDCC86-EF8C-564D-B83A-D518031AC90F}"/>
                </a:ext>
              </a:extLst>
            </p:cNvPr>
            <p:cNvSpPr/>
            <p:nvPr/>
          </p:nvSpPr>
          <p:spPr>
            <a:xfrm>
              <a:off x="10008967" y="1394193"/>
              <a:ext cx="1503838" cy="364889"/>
            </a:xfrm>
            <a:prstGeom prst="rect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800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translator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D52861-7AA4-3641-9631-97A4131D36BF}"/>
                </a:ext>
              </a:extLst>
            </p:cNvPr>
            <p:cNvCxnSpPr>
              <a:cxnSpLocks/>
            </p:cNvCxnSpPr>
            <p:nvPr/>
          </p:nvCxnSpPr>
          <p:spPr>
            <a:xfrm>
              <a:off x="10760886" y="1759082"/>
              <a:ext cx="2" cy="217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sled copy">
            <a:extLst>
              <a:ext uri="{FF2B5EF4-FFF2-40B4-BE49-F238E27FC236}">
                <a16:creationId xmlns:a16="http://schemas.microsoft.com/office/drawing/2014/main" id="{4739DC94-EADA-3E4F-A177-5A52669983F6}"/>
              </a:ext>
            </a:extLst>
          </p:cNvPr>
          <p:cNvSpPr/>
          <p:nvPr/>
        </p:nvSpPr>
        <p:spPr>
          <a:xfrm>
            <a:off x="4996609" y="3839962"/>
            <a:ext cx="1524972" cy="83329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CSLED framework</a:t>
            </a:r>
            <a:endParaRPr lang="en-C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6FE95D-A0BE-B14C-B1DD-6ECCA766EC3D}"/>
              </a:ext>
            </a:extLst>
          </p:cNvPr>
          <p:cNvSpPr txBox="1"/>
          <p:nvPr/>
        </p:nvSpPr>
        <p:spPr>
          <a:xfrm>
            <a:off x="3690474" y="1291461"/>
            <a:ext cx="369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dirty="0"/>
              <a:t>Interfaces of this pass</a:t>
            </a:r>
          </a:p>
        </p:txBody>
      </p:sp>
      <p:sp>
        <p:nvSpPr>
          <p:cNvPr id="35" name="csled origin">
            <a:extLst>
              <a:ext uri="{FF2B5EF4-FFF2-40B4-BE49-F238E27FC236}">
                <a16:creationId xmlns:a16="http://schemas.microsoft.com/office/drawing/2014/main" id="{578BA8EC-8615-A648-B03F-E601A79E6C37}"/>
              </a:ext>
            </a:extLst>
          </p:cNvPr>
          <p:cNvSpPr/>
          <p:nvPr/>
        </p:nvSpPr>
        <p:spPr>
          <a:xfrm>
            <a:off x="4996611" y="3842326"/>
            <a:ext cx="1524972" cy="83329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CSLED framework</a:t>
            </a:r>
            <a:endParaRPr lang="en-CN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569830-5ECB-AF44-B69E-D5BFD9C40F84}"/>
              </a:ext>
            </a:extLst>
          </p:cNvPr>
          <p:cNvSpPr/>
          <p:nvPr/>
        </p:nvSpPr>
        <p:spPr>
          <a:xfrm>
            <a:off x="4996611" y="2736204"/>
            <a:ext cx="1524972" cy="597913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Instruction</a:t>
            </a:r>
          </a:p>
          <a:p>
            <a:pPr algn="ctr"/>
            <a:r>
              <a:rPr lang="en-US" dirty="0"/>
              <a:t>specifications</a:t>
            </a:r>
            <a:endParaRPr lang="en-CN" dirty="0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AFD62F50-8CEE-1A4C-A039-8C0E08E11910}"/>
              </a:ext>
            </a:extLst>
          </p:cNvPr>
          <p:cNvSpPr/>
          <p:nvPr/>
        </p:nvSpPr>
        <p:spPr>
          <a:xfrm rot="5400000">
            <a:off x="5564142" y="3463269"/>
            <a:ext cx="389909" cy="27769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07DA35C-9332-FC44-AFD6-A5848B615D64}"/>
              </a:ext>
            </a:extLst>
          </p:cNvPr>
          <p:cNvGrpSpPr/>
          <p:nvPr/>
        </p:nvGrpSpPr>
        <p:grpSpPr>
          <a:xfrm>
            <a:off x="4148151" y="4769980"/>
            <a:ext cx="3276370" cy="989237"/>
            <a:chOff x="4148151" y="4769980"/>
            <a:chExt cx="3276370" cy="989237"/>
          </a:xfrm>
        </p:grpSpPr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75C93D5E-B08A-BE49-B2A5-58E3405B13C0}"/>
                </a:ext>
              </a:extLst>
            </p:cNvPr>
            <p:cNvSpPr/>
            <p:nvPr/>
          </p:nvSpPr>
          <p:spPr>
            <a:xfrm rot="7942556">
              <a:off x="4944217" y="4843368"/>
              <a:ext cx="389909" cy="27769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5562A96A-27C9-E84B-94AB-F2F50790F482}"/>
                </a:ext>
              </a:extLst>
            </p:cNvPr>
            <p:cNvSpPr/>
            <p:nvPr/>
          </p:nvSpPr>
          <p:spPr>
            <a:xfrm rot="5400000">
              <a:off x="5564141" y="4843369"/>
              <a:ext cx="389909" cy="27769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86DD77-D4A1-4D4B-8822-1C255528B978}"/>
                </a:ext>
              </a:extLst>
            </p:cNvPr>
            <p:cNvSpPr/>
            <p:nvPr/>
          </p:nvSpPr>
          <p:spPr>
            <a:xfrm>
              <a:off x="4148151" y="5290924"/>
              <a:ext cx="991020" cy="468293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encoder</a:t>
              </a:r>
              <a:endParaRPr lang="en-CN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F0DDB8-B272-2840-8281-F6C8F816034F}"/>
                </a:ext>
              </a:extLst>
            </p:cNvPr>
            <p:cNvSpPr/>
            <p:nvPr/>
          </p:nvSpPr>
          <p:spPr>
            <a:xfrm>
              <a:off x="5290826" y="5288815"/>
              <a:ext cx="991020" cy="468293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decoder</a:t>
              </a:r>
              <a:endParaRPr lang="en-CN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49043AE-C721-524D-9A7F-28B26B1DFD61}"/>
                </a:ext>
              </a:extLst>
            </p:cNvPr>
            <p:cNvSpPr/>
            <p:nvPr/>
          </p:nvSpPr>
          <p:spPr>
            <a:xfrm>
              <a:off x="6433501" y="5288814"/>
              <a:ext cx="991020" cy="468293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proofs</a:t>
              </a:r>
              <a:endParaRPr lang="en-CN" dirty="0"/>
            </a:p>
          </p:txBody>
        </p: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D3283020-6E84-B943-9D53-C4FE106C6019}"/>
                </a:ext>
              </a:extLst>
            </p:cNvPr>
            <p:cNvSpPr/>
            <p:nvPr/>
          </p:nvSpPr>
          <p:spPr>
            <a:xfrm rot="13657444" flipH="1">
              <a:off x="6192020" y="4826085"/>
              <a:ext cx="389909" cy="277699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</p:grp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AD347DF9-BFEC-9945-9D92-78DFD7713A6C}"/>
              </a:ext>
            </a:extLst>
          </p:cNvPr>
          <p:cNvGrpSpPr/>
          <p:nvPr/>
        </p:nvGrpSpPr>
        <p:grpSpPr>
          <a:xfrm>
            <a:off x="5225381" y="5757108"/>
            <a:ext cx="2358274" cy="937341"/>
            <a:chOff x="5225381" y="5757108"/>
            <a:chExt cx="2358274" cy="93734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A46DAE-F715-3C42-8A8F-1292E4ED11D9}"/>
                </a:ext>
              </a:extLst>
            </p:cNvPr>
            <p:cNvSpPr txBox="1"/>
            <p:nvPr/>
          </p:nvSpPr>
          <p:spPr>
            <a:xfrm>
              <a:off x="5225381" y="6048118"/>
              <a:ext cx="1121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define</a:t>
              </a:r>
            </a:p>
            <a:p>
              <a:r>
                <a:rPr lang="en-CN" dirty="0"/>
                <a:t>semantics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542CD4A-82AA-D247-8C86-EBD6DAAECA62}"/>
                </a:ext>
              </a:extLst>
            </p:cNvPr>
            <p:cNvCxnSpPr>
              <a:cxnSpLocks/>
              <a:stCxn id="46" idx="2"/>
              <a:endCxn id="55" idx="0"/>
            </p:cNvCxnSpPr>
            <p:nvPr/>
          </p:nvCxnSpPr>
          <p:spPr>
            <a:xfrm>
              <a:off x="5786336" y="5757108"/>
              <a:ext cx="0" cy="2910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E86428-3E16-5849-A814-3B013D89B60D}"/>
                </a:ext>
              </a:extLst>
            </p:cNvPr>
            <p:cNvSpPr txBox="1"/>
            <p:nvPr/>
          </p:nvSpPr>
          <p:spPr>
            <a:xfrm>
              <a:off x="6347291" y="6045754"/>
              <a:ext cx="1236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verification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6C331A6-FDC3-5442-9C91-0C56D5F45D1C}"/>
                </a:ext>
              </a:extLst>
            </p:cNvPr>
            <p:cNvCxnSpPr>
              <a:cxnSpLocks/>
            </p:cNvCxnSpPr>
            <p:nvPr/>
          </p:nvCxnSpPr>
          <p:spPr>
            <a:xfrm>
              <a:off x="6912512" y="5757108"/>
              <a:ext cx="0" cy="2910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CAD7A051-2B3E-484C-9F65-4FB5427E9602}"/>
              </a:ext>
            </a:extLst>
          </p:cNvPr>
          <p:cNvCxnSpPr>
            <a:cxnSpLocks/>
            <a:stCxn id="45" idx="1"/>
            <a:endCxn id="72" idx="1"/>
          </p:cNvCxnSpPr>
          <p:nvPr/>
        </p:nvCxnSpPr>
        <p:spPr>
          <a:xfrm rot="10800000" flipH="1">
            <a:off x="4148150" y="2184025"/>
            <a:ext cx="280895" cy="3341047"/>
          </a:xfrm>
          <a:prstGeom prst="bentConnector3">
            <a:avLst>
              <a:gd name="adj1" fmla="val -81383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non csled encoder">
                <a:extLst>
                  <a:ext uri="{FF2B5EF4-FFF2-40B4-BE49-F238E27FC236}">
                    <a16:creationId xmlns:a16="http://schemas.microsoft.com/office/drawing/2014/main" id="{D60064AB-555D-274B-A5A2-E6C7E5AA5806}"/>
                  </a:ext>
                </a:extLst>
              </p:cNvPr>
              <p:cNvSpPr txBox="1"/>
              <p:nvPr/>
            </p:nvSpPr>
            <p:spPr>
              <a:xfrm>
                <a:off x="4429046" y="1983969"/>
                <a:ext cx="39260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encoder: instr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CN" sz="2000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list byte</a:t>
                </a:r>
              </a:p>
            </p:txBody>
          </p:sp>
        </mc:Choice>
        <mc:Fallback xmlns="">
          <p:sp>
            <p:nvSpPr>
              <p:cNvPr id="72" name="non csled encoder">
                <a:extLst>
                  <a:ext uri="{FF2B5EF4-FFF2-40B4-BE49-F238E27FC236}">
                    <a16:creationId xmlns:a16="http://schemas.microsoft.com/office/drawing/2014/main" id="{D60064AB-555D-274B-A5A2-E6C7E5AA5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46" y="1983969"/>
                <a:ext cx="3926075" cy="400110"/>
              </a:xfrm>
              <a:prstGeom prst="rect">
                <a:avLst/>
              </a:prstGeom>
              <a:blipFill>
                <a:blip r:embed="rId9"/>
                <a:stretch>
                  <a:fillRect l="-1608" t="-9375" r="-322" b="-25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ranslator interface">
                <a:extLst>
                  <a:ext uri="{FF2B5EF4-FFF2-40B4-BE49-F238E27FC236}">
                    <a16:creationId xmlns:a16="http://schemas.microsoft.com/office/drawing/2014/main" id="{32221208-53D7-0345-AB72-ABBD3C883F65}"/>
                  </a:ext>
                </a:extLst>
              </p:cNvPr>
              <p:cNvSpPr txBox="1"/>
              <p:nvPr/>
            </p:nvSpPr>
            <p:spPr>
              <a:xfrm>
                <a:off x="4429046" y="1686348"/>
                <a:ext cx="46089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translator: instr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CN" sz="2000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csled_instr</a:t>
                </a:r>
              </a:p>
            </p:txBody>
          </p:sp>
        </mc:Choice>
        <mc:Fallback xmlns="">
          <p:sp>
            <p:nvSpPr>
              <p:cNvPr id="75" name="translator interface">
                <a:extLst>
                  <a:ext uri="{FF2B5EF4-FFF2-40B4-BE49-F238E27FC236}">
                    <a16:creationId xmlns:a16="http://schemas.microsoft.com/office/drawing/2014/main" id="{32221208-53D7-0345-AB72-ABBD3C883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46" y="1686348"/>
                <a:ext cx="4608954" cy="400110"/>
              </a:xfrm>
              <a:prstGeom prst="rect">
                <a:avLst/>
              </a:prstGeom>
              <a:blipFill>
                <a:blip r:embed="rId10"/>
                <a:stretch>
                  <a:fillRect l="-1374" t="-6061" r="-824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sled encoder">
                <a:extLst>
                  <a:ext uri="{FF2B5EF4-FFF2-40B4-BE49-F238E27FC236}">
                    <a16:creationId xmlns:a16="http://schemas.microsoft.com/office/drawing/2014/main" id="{E87C7BAB-ED82-7749-93C2-85AB6567B993}"/>
                  </a:ext>
                </a:extLst>
              </p:cNvPr>
              <p:cNvSpPr txBox="1"/>
              <p:nvPr/>
            </p:nvSpPr>
            <p:spPr>
              <a:xfrm>
                <a:off x="4427071" y="1993869"/>
                <a:ext cx="47724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encoder: csled_instr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→</m:t>
                    </m:r>
                  </m:oMath>
                </a14:m>
                <a:r>
                  <a:rPr lang="en-CN" sz="2000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list byte</a:t>
                </a:r>
              </a:p>
            </p:txBody>
          </p:sp>
        </mc:Choice>
        <mc:Fallback xmlns="">
          <p:sp>
            <p:nvSpPr>
              <p:cNvPr id="76" name="csled encoder">
                <a:extLst>
                  <a:ext uri="{FF2B5EF4-FFF2-40B4-BE49-F238E27FC236}">
                    <a16:creationId xmlns:a16="http://schemas.microsoft.com/office/drawing/2014/main" id="{E87C7BAB-ED82-7749-93C2-85AB656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071" y="1993869"/>
                <a:ext cx="4772460" cy="400110"/>
              </a:xfrm>
              <a:prstGeom prst="rect">
                <a:avLst/>
              </a:prstGeom>
              <a:blipFill>
                <a:blip r:embed="rId11"/>
                <a:stretch>
                  <a:fillRect l="-1326" t="-6061" r="-265" b="-242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ncoder animate">
            <a:extLst>
              <a:ext uri="{FF2B5EF4-FFF2-40B4-BE49-F238E27FC236}">
                <a16:creationId xmlns:a16="http://schemas.microsoft.com/office/drawing/2014/main" id="{21F2E711-BD32-9047-B1F4-7B09423BA815}"/>
              </a:ext>
            </a:extLst>
          </p:cNvPr>
          <p:cNvSpPr txBox="1"/>
          <p:nvPr/>
        </p:nvSpPr>
        <p:spPr>
          <a:xfrm>
            <a:off x="4439691" y="1980912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encoder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C5CA87-2D4E-FB49-AB74-0FDB2084F809}"/>
              </a:ext>
            </a:extLst>
          </p:cNvPr>
          <p:cNvSpPr txBox="1"/>
          <p:nvPr/>
        </p:nvSpPr>
        <p:spPr>
          <a:xfrm>
            <a:off x="4444538" y="1686348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0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translator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82B88D-29F9-034F-940C-EC524CD2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25</a:t>
            </a:fld>
            <a:endParaRPr lang="en-CN" dirty="0"/>
          </a:p>
        </p:txBody>
      </p:sp>
      <p:grpSp>
        <p:nvGrpSpPr>
          <p:cNvPr id="54" name="P1">
            <a:extLst>
              <a:ext uri="{FF2B5EF4-FFF2-40B4-BE49-F238E27FC236}">
                <a16:creationId xmlns:a16="http://schemas.microsoft.com/office/drawing/2014/main" id="{82791951-D885-1A4A-B53D-848970A8E81C}"/>
              </a:ext>
            </a:extLst>
          </p:cNvPr>
          <p:cNvGrpSpPr/>
          <p:nvPr/>
        </p:nvGrpSpPr>
        <p:grpSpPr>
          <a:xfrm>
            <a:off x="631112" y="1547824"/>
            <a:ext cx="2838562" cy="4404207"/>
            <a:chOff x="636190" y="2306385"/>
            <a:chExt cx="2838562" cy="4404207"/>
          </a:xfrm>
        </p:grpSpPr>
        <p:grpSp>
          <p:nvGrpSpPr>
            <p:cNvPr id="57" name="sectbl">
              <a:extLst>
                <a:ext uri="{FF2B5EF4-FFF2-40B4-BE49-F238E27FC236}">
                  <a16:creationId xmlns:a16="http://schemas.microsoft.com/office/drawing/2014/main" id="{97FC69BD-3756-8242-A014-02A6AA02D3B3}"/>
                </a:ext>
              </a:extLst>
            </p:cNvPr>
            <p:cNvGrpSpPr/>
            <p:nvPr/>
          </p:nvGrpSpPr>
          <p:grpSpPr>
            <a:xfrm>
              <a:off x="636190" y="2716395"/>
              <a:ext cx="2838562" cy="3994197"/>
              <a:chOff x="9021662" y="1069931"/>
              <a:chExt cx="2838562" cy="399419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ABA8085-6505-DF4F-8B9B-4C2BDB414053}"/>
                  </a:ext>
                </a:extLst>
              </p:cNvPr>
              <p:cNvSpPr/>
              <p:nvPr/>
            </p:nvSpPr>
            <p:spPr>
              <a:xfrm>
                <a:off x="9021663" y="1936000"/>
                <a:ext cx="2837014" cy="1774742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secion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incr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  <a:p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C1CFD4-CB6E-3348-8BEA-268FA653FD30}"/>
                  </a:ext>
                </a:extLst>
              </p:cNvPr>
              <p:cNvSpPr/>
              <p:nvPr/>
            </p:nvSpPr>
            <p:spPr>
              <a:xfrm>
                <a:off x="9023211" y="3822581"/>
                <a:ext cx="2837013" cy="1241547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code </a:t>
                </a:r>
                <a:r>
                  <a:rPr lang="en-US" dirty="0" err="1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secion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main:</a:t>
                </a: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  <a:p>
                <a:endParaRPr lang="en-US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...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DBBB96D-2D58-C447-84CB-833563241D60}"/>
                  </a:ext>
                </a:extLst>
              </p:cNvPr>
              <p:cNvSpPr/>
              <p:nvPr/>
            </p:nvSpPr>
            <p:spPr>
              <a:xfrm>
                <a:off x="9021662" y="1069931"/>
                <a:ext cx="2837015" cy="759444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CN" dirty="0">
                    <a:solidFill>
                      <a:schemeClr val="accent5">
                        <a:lumMod val="75000"/>
                      </a:schemeClr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data section </a:t>
                </a:r>
                <a:r>
                  <a:rPr lang="en-CN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counter:</a:t>
                </a:r>
              </a:p>
              <a:p>
                <a:endParaRPr lang="en-CN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00F6DB-B186-A541-BB04-E27D9F171482}"/>
                </a:ext>
              </a:extLst>
            </p:cNvPr>
            <p:cNvSpPr txBox="1"/>
            <p:nvPr/>
          </p:nvSpPr>
          <p:spPr>
            <a:xfrm>
              <a:off x="1300956" y="2306385"/>
              <a:ext cx="1388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section table</a:t>
              </a:r>
            </a:p>
          </p:txBody>
        </p:sp>
      </p:grpSp>
      <p:grpSp>
        <p:nvGrpSpPr>
          <p:cNvPr id="62" name="to encode">
            <a:extLst>
              <a:ext uri="{FF2B5EF4-FFF2-40B4-BE49-F238E27FC236}">
                <a16:creationId xmlns:a16="http://schemas.microsoft.com/office/drawing/2014/main" id="{14619C02-EB4A-EE4B-884E-AB5167B689E3}"/>
              </a:ext>
            </a:extLst>
          </p:cNvPr>
          <p:cNvGrpSpPr/>
          <p:nvPr/>
        </p:nvGrpSpPr>
        <p:grpSpPr>
          <a:xfrm>
            <a:off x="882645" y="2317186"/>
            <a:ext cx="2474523" cy="3358554"/>
            <a:chOff x="705797" y="2533157"/>
            <a:chExt cx="2474523" cy="3358554"/>
          </a:xfrm>
        </p:grpSpPr>
        <p:sp>
          <p:nvSpPr>
            <p:cNvPr id="63" name="incr code">
              <a:extLst>
                <a:ext uri="{FF2B5EF4-FFF2-40B4-BE49-F238E27FC236}">
                  <a16:creationId xmlns:a16="http://schemas.microsoft.com/office/drawing/2014/main" id="{3B5AD3FF-D643-124A-8EB7-FB03EE734F4E}"/>
                </a:ext>
              </a:extLst>
            </p:cNvPr>
            <p:cNvSpPr txBox="1"/>
            <p:nvPr/>
          </p:nvSpPr>
          <p:spPr>
            <a:xfrm>
              <a:off x="716184" y="3631212"/>
              <a:ext cx="24641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0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leal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1(%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),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movl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, 0</a:t>
              </a:r>
              <a:endParaRPr lang="en-CN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C2B48A7-DA13-FB45-9CED-FED648E82B8E}"/>
                </a:ext>
              </a:extLst>
            </p:cNvPr>
            <p:cNvSpPr txBox="1"/>
            <p:nvPr/>
          </p:nvSpPr>
          <p:spPr>
            <a:xfrm>
              <a:off x="716184" y="5522379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call 0</a:t>
              </a:r>
              <a:endPara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07D80AD-D36F-294C-9C7E-E27F7C935E9C}"/>
                </a:ext>
              </a:extLst>
            </p:cNvPr>
            <p:cNvSpPr txBox="1"/>
            <p:nvPr/>
          </p:nvSpPr>
          <p:spPr>
            <a:xfrm>
              <a:off x="705797" y="2533157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data = 0</a:t>
              </a:r>
            </a:p>
          </p:txBody>
        </p:sp>
      </p:grpSp>
      <p:grpSp>
        <p:nvGrpSpPr>
          <p:cNvPr id="68" name="binary code and data">
            <a:extLst>
              <a:ext uri="{FF2B5EF4-FFF2-40B4-BE49-F238E27FC236}">
                <a16:creationId xmlns:a16="http://schemas.microsoft.com/office/drawing/2014/main" id="{70662982-33C9-5942-BF6A-4B22C66DA053}"/>
              </a:ext>
            </a:extLst>
          </p:cNvPr>
          <p:cNvGrpSpPr/>
          <p:nvPr/>
        </p:nvGrpSpPr>
        <p:grpSpPr>
          <a:xfrm>
            <a:off x="893032" y="2307759"/>
            <a:ext cx="2337499" cy="3378434"/>
            <a:chOff x="705797" y="2523730"/>
            <a:chExt cx="2337499" cy="3378434"/>
          </a:xfrm>
        </p:grpSpPr>
        <p:sp>
          <p:nvSpPr>
            <p:cNvPr id="70" name="incr code">
              <a:extLst>
                <a:ext uri="{FF2B5EF4-FFF2-40B4-BE49-F238E27FC236}">
                  <a16:creationId xmlns:a16="http://schemas.microsoft.com/office/drawing/2014/main" id="{D414C20C-2C77-0745-9AFE-5DA1611239C3}"/>
                </a:ext>
              </a:extLst>
            </p:cNvPr>
            <p:cNvSpPr txBox="1"/>
            <p:nvPr/>
          </p:nvSpPr>
          <p:spPr>
            <a:xfrm>
              <a:off x="705797" y="3627070"/>
              <a:ext cx="23374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8b 05 00 00 00 00</a:t>
              </a:r>
            </a:p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67 8d 40 01</a:t>
              </a:r>
            </a:p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89 05 00 00 00 00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C58BB62-6846-254E-9518-54BA8441D254}"/>
                </a:ext>
              </a:extLst>
            </p:cNvPr>
            <p:cNvSpPr txBox="1"/>
            <p:nvPr/>
          </p:nvSpPr>
          <p:spPr>
            <a:xfrm>
              <a:off x="705797" y="5532832"/>
              <a:ext cx="1957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e8 00 00 00 00</a:t>
              </a:r>
              <a:endPara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BDBC00C-460C-734A-B5DF-B2CB84F02C88}"/>
                </a:ext>
              </a:extLst>
            </p:cNvPr>
            <p:cNvSpPr txBox="1"/>
            <p:nvPr/>
          </p:nvSpPr>
          <p:spPr>
            <a:xfrm>
              <a:off x="705797" y="252373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00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4A4B80-06D3-1340-836B-AF302B86328C}"/>
                  </a:ext>
                </a:extLst>
              </p:cNvPr>
              <p:cNvSpPr txBox="1"/>
              <p:nvPr/>
            </p:nvSpPr>
            <p:spPr>
              <a:xfrm>
                <a:off x="9370067" y="1791110"/>
                <a:ext cx="2486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8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csled_instr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r>
                      <a:rPr lang="en-CN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≠</m:t>
                    </m:r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</m:oMath>
                </a14:m>
                <a:r>
                  <a:rPr lang="en-CN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instr</a:t>
                </a:r>
                <a:endParaRPr lang="en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4A4B80-06D3-1340-836B-AF302B863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067" y="1791110"/>
                <a:ext cx="2486578" cy="369332"/>
              </a:xfrm>
              <a:prstGeom prst="rect">
                <a:avLst/>
              </a:prstGeom>
              <a:blipFill>
                <a:blip r:embed="rId12"/>
                <a:stretch>
                  <a:fillRect l="-2030" t="-10345" r="-1015" b="-3103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325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44583 0.3180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7461 0.01111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359 0.27778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9" grpId="0" animBg="1"/>
      <p:bldP spid="34" grpId="0"/>
      <p:bldP spid="35" grpId="0" animBg="1" autoUpdateAnimBg="0"/>
      <p:bldP spid="35" grpId="1" animBg="1"/>
      <p:bldP spid="35" grpId="2" animBg="1"/>
      <p:bldP spid="39" grpId="0" animBg="1"/>
      <p:bldP spid="40" grpId="0" animBg="1"/>
      <p:bldP spid="72" grpId="0"/>
      <p:bldP spid="72" grpId="1"/>
      <p:bldP spid="75" grpId="0"/>
      <p:bldP spid="76" grpId="0"/>
      <p:bldP spid="22" grpId="0"/>
      <p:bldP spid="22" grpId="1"/>
      <p:bldP spid="22" grpId="2"/>
      <p:bldP spid="23" grpId="0"/>
      <p:bldP spid="23" grpId="1"/>
      <p:bldP spid="23" grpId="2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672C-48E5-024D-9A3A-7158ECB6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Instruction Specifications – X86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E5B36-5231-FC49-8B9A-DDEBA7D5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26</a:t>
            </a:fld>
            <a:endParaRPr lang="en-C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068BB7-E77A-2547-ADEA-8607DB3F8CDA}"/>
              </a:ext>
            </a:extLst>
          </p:cNvPr>
          <p:cNvGrpSpPr/>
          <p:nvPr/>
        </p:nvGrpSpPr>
        <p:grpSpPr>
          <a:xfrm>
            <a:off x="2095987" y="1403230"/>
            <a:ext cx="4713405" cy="546755"/>
            <a:chOff x="273377" y="2139885"/>
            <a:chExt cx="4713405" cy="5467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5909DC-3DBB-854B-8F47-CF130C5555A3}"/>
                </a:ext>
              </a:extLst>
            </p:cNvPr>
            <p:cNvSpPr/>
            <p:nvPr/>
          </p:nvSpPr>
          <p:spPr>
            <a:xfrm>
              <a:off x="273377" y="2139885"/>
              <a:ext cx="942681" cy="5467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Prefix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9F3366-7166-7E47-A1A9-CD3856C91CFE}"/>
                </a:ext>
              </a:extLst>
            </p:cNvPr>
            <p:cNvSpPr/>
            <p:nvPr/>
          </p:nvSpPr>
          <p:spPr>
            <a:xfrm>
              <a:off x="1216058" y="2139885"/>
              <a:ext cx="942681" cy="5467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Opcode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362D0F-97A6-1541-949B-4808C2C64418}"/>
                </a:ext>
              </a:extLst>
            </p:cNvPr>
            <p:cNvSpPr/>
            <p:nvPr/>
          </p:nvSpPr>
          <p:spPr>
            <a:xfrm>
              <a:off x="2158739" y="2139885"/>
              <a:ext cx="942681" cy="5467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ModRM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16048C-ECC9-1043-967C-EB54512364AD}"/>
                </a:ext>
              </a:extLst>
            </p:cNvPr>
            <p:cNvSpPr/>
            <p:nvPr/>
          </p:nvSpPr>
          <p:spPr>
            <a:xfrm>
              <a:off x="3101420" y="2139885"/>
              <a:ext cx="942681" cy="5467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SIB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02EDD7-81BE-684B-A7D6-AE7B95E7671D}"/>
                </a:ext>
              </a:extLst>
            </p:cNvPr>
            <p:cNvSpPr/>
            <p:nvPr/>
          </p:nvSpPr>
          <p:spPr>
            <a:xfrm>
              <a:off x="4044101" y="2139885"/>
              <a:ext cx="942681" cy="5467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Disp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FF834AE-E199-F440-AB09-6049A53D599F}"/>
              </a:ext>
            </a:extLst>
          </p:cNvPr>
          <p:cNvSpPr txBox="1"/>
          <p:nvPr/>
        </p:nvSpPr>
        <p:spPr>
          <a:xfrm>
            <a:off x="8067178" y="937944"/>
            <a:ext cx="27194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token Prefix = (8 bits);</a:t>
            </a:r>
          </a:p>
          <a:p>
            <a:r>
              <a:rPr lang="en-US" sz="2000" dirty="0"/>
              <a:t>token Opcode = (8 bits);</a:t>
            </a:r>
          </a:p>
          <a:p>
            <a:r>
              <a:rPr lang="en-US" sz="2000" dirty="0"/>
              <a:t>token </a:t>
            </a:r>
            <a:r>
              <a:rPr lang="en-US" sz="2000" dirty="0" err="1"/>
              <a:t>ModRM</a:t>
            </a:r>
            <a:r>
              <a:rPr lang="en-US" sz="2000" dirty="0"/>
              <a:t> = (8 bits);</a:t>
            </a:r>
          </a:p>
          <a:p>
            <a:r>
              <a:rPr lang="en-US" sz="2000" dirty="0"/>
              <a:t>token SIB = (8 bits);</a:t>
            </a:r>
          </a:p>
          <a:p>
            <a:r>
              <a:rPr lang="en-US" sz="2000" dirty="0"/>
              <a:t>token </a:t>
            </a:r>
            <a:r>
              <a:rPr lang="en-US" sz="2000" dirty="0" err="1"/>
              <a:t>Disp</a:t>
            </a:r>
            <a:r>
              <a:rPr lang="en-US" sz="2000" dirty="0"/>
              <a:t> = (32 bits);</a:t>
            </a:r>
          </a:p>
          <a:p>
            <a:r>
              <a:rPr lang="en-US" sz="2000" dirty="0"/>
              <a:t>...</a:t>
            </a:r>
            <a:endParaRPr lang="en-CN" sz="2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0135E1-0321-F349-97C0-9F85AA8D98E5}"/>
              </a:ext>
            </a:extLst>
          </p:cNvPr>
          <p:cNvGrpSpPr/>
          <p:nvPr/>
        </p:nvGrpSpPr>
        <p:grpSpPr>
          <a:xfrm>
            <a:off x="1268690" y="3146196"/>
            <a:ext cx="6380378" cy="556182"/>
            <a:chOff x="2254577" y="2780286"/>
            <a:chExt cx="6380378" cy="5561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B2D3C9B-4BAA-A94C-A33D-1A7A1F1B1818}"/>
                </a:ext>
              </a:extLst>
            </p:cNvPr>
            <p:cNvGrpSpPr/>
            <p:nvPr/>
          </p:nvGrpSpPr>
          <p:grpSpPr>
            <a:xfrm>
              <a:off x="2254577" y="2780286"/>
              <a:ext cx="6380378" cy="556182"/>
              <a:chOff x="273377" y="2130458"/>
              <a:chExt cx="6380378" cy="55618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CC805D0-0E3A-FD4F-972E-D31AE2D02645}"/>
                  </a:ext>
                </a:extLst>
              </p:cNvPr>
              <p:cNvSpPr/>
              <p:nvPr/>
            </p:nvSpPr>
            <p:spPr>
              <a:xfrm>
                <a:off x="273377" y="2139885"/>
                <a:ext cx="942681" cy="54675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Prefix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257859-433E-8D45-97FF-B67C8CD33A47}"/>
                  </a:ext>
                </a:extLst>
              </p:cNvPr>
              <p:cNvSpPr/>
              <p:nvPr/>
            </p:nvSpPr>
            <p:spPr>
              <a:xfrm>
                <a:off x="1216058" y="2139885"/>
                <a:ext cx="942681" cy="54675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Opcode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4316C51-F08D-804E-B10B-25F6D73D6F80}"/>
                  </a:ext>
                </a:extLst>
              </p:cNvPr>
              <p:cNvSpPr/>
              <p:nvPr/>
            </p:nvSpPr>
            <p:spPr>
              <a:xfrm>
                <a:off x="2158739" y="2139884"/>
                <a:ext cx="2609654" cy="54675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BFB06D4-80B3-2C40-B47C-C54BE714650D}"/>
                  </a:ext>
                </a:extLst>
              </p:cNvPr>
              <p:cNvSpPr/>
              <p:nvPr/>
            </p:nvSpPr>
            <p:spPr>
              <a:xfrm>
                <a:off x="4768393" y="2139884"/>
                <a:ext cx="942681" cy="54675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SIB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582146C-A311-444F-9DF4-9BCA8F169124}"/>
                  </a:ext>
                </a:extLst>
              </p:cNvPr>
              <p:cNvSpPr/>
              <p:nvPr/>
            </p:nvSpPr>
            <p:spPr>
              <a:xfrm>
                <a:off x="5711074" y="2130458"/>
                <a:ext cx="942681" cy="55618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Disp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71E78F-3A9C-934F-B9E8-5D8727ADAD01}"/>
                </a:ext>
              </a:extLst>
            </p:cNvPr>
            <p:cNvCxnSpPr/>
            <p:nvPr/>
          </p:nvCxnSpPr>
          <p:spPr>
            <a:xfrm>
              <a:off x="4675695" y="2789712"/>
              <a:ext cx="0" cy="54675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0099E9-EB8C-D542-8FFB-D55E5BA7BA69}"/>
                </a:ext>
              </a:extLst>
            </p:cNvPr>
            <p:cNvCxnSpPr/>
            <p:nvPr/>
          </p:nvCxnSpPr>
          <p:spPr>
            <a:xfrm>
              <a:off x="5695361" y="2789712"/>
              <a:ext cx="0" cy="54675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1D07E8-0B7E-114B-A6C7-351EB18CB82C}"/>
                </a:ext>
              </a:extLst>
            </p:cNvPr>
            <p:cNvSpPr txBox="1"/>
            <p:nvPr/>
          </p:nvSpPr>
          <p:spPr>
            <a:xfrm>
              <a:off x="4101483" y="2872163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mod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6E1C31-2018-4E45-B9EC-E3179BB8AA87}"/>
                </a:ext>
              </a:extLst>
            </p:cNvPr>
            <p:cNvSpPr txBox="1"/>
            <p:nvPr/>
          </p:nvSpPr>
          <p:spPr>
            <a:xfrm>
              <a:off x="4771522" y="2872163"/>
              <a:ext cx="845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reg_op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A29B77-0253-4247-B539-90D48832054B}"/>
                </a:ext>
              </a:extLst>
            </p:cNvPr>
            <p:cNvSpPr txBox="1"/>
            <p:nvPr/>
          </p:nvSpPr>
          <p:spPr>
            <a:xfrm>
              <a:off x="5997896" y="2872163"/>
              <a:ext cx="449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rm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8E3239D-70C7-C64E-866B-8905F9DA6E12}"/>
              </a:ext>
            </a:extLst>
          </p:cNvPr>
          <p:cNvCxnSpPr/>
          <p:nvPr/>
        </p:nvCxnSpPr>
        <p:spPr>
          <a:xfrm flipH="1">
            <a:off x="3154052" y="1949985"/>
            <a:ext cx="827297" cy="12056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8A7C03-B660-C74C-AEEC-C3C0B05B9ED5}"/>
              </a:ext>
            </a:extLst>
          </p:cNvPr>
          <p:cNvCxnSpPr>
            <a:cxnSpLocks/>
          </p:cNvCxnSpPr>
          <p:nvPr/>
        </p:nvCxnSpPr>
        <p:spPr>
          <a:xfrm>
            <a:off x="4933465" y="1949984"/>
            <a:ext cx="830240" cy="120563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A8B91E7-F505-EE44-BA79-8DCF0D35E1DA}"/>
              </a:ext>
            </a:extLst>
          </p:cNvPr>
          <p:cNvSpPr txBox="1"/>
          <p:nvPr/>
        </p:nvSpPr>
        <p:spPr>
          <a:xfrm>
            <a:off x="8067178" y="2961074"/>
            <a:ext cx="30811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field mod = </a:t>
            </a:r>
            <a:r>
              <a:rPr lang="en-US" sz="2000" dirty="0" err="1"/>
              <a:t>ModRM</a:t>
            </a:r>
            <a:r>
              <a:rPr lang="en-US" sz="2000" dirty="0"/>
              <a:t>(7:6);</a:t>
            </a:r>
          </a:p>
          <a:p>
            <a:r>
              <a:rPr lang="en-US" sz="2000" dirty="0"/>
              <a:t>field </a:t>
            </a:r>
            <a:r>
              <a:rPr lang="en-US" sz="2000" dirty="0" err="1"/>
              <a:t>reg_op</a:t>
            </a:r>
            <a:r>
              <a:rPr lang="en-US" sz="2000" dirty="0"/>
              <a:t> = </a:t>
            </a:r>
            <a:r>
              <a:rPr lang="en-US" sz="2000" dirty="0" err="1"/>
              <a:t>ModRM</a:t>
            </a:r>
            <a:r>
              <a:rPr lang="en-US" sz="2000" dirty="0"/>
              <a:t>(5:3);</a:t>
            </a:r>
          </a:p>
          <a:p>
            <a:r>
              <a:rPr lang="en-US" sz="2000" dirty="0"/>
              <a:t>field rm = </a:t>
            </a:r>
            <a:r>
              <a:rPr lang="en-US" sz="2000" dirty="0" err="1"/>
              <a:t>ModRM</a:t>
            </a:r>
            <a:r>
              <a:rPr lang="en-US" sz="2000" dirty="0"/>
              <a:t>(2:0);</a:t>
            </a:r>
          </a:p>
          <a:p>
            <a:r>
              <a:rPr lang="en-US" sz="2000" dirty="0"/>
              <a:t>...</a:t>
            </a:r>
            <a:endParaRPr lang="en-CN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163B68-510B-9940-9DFB-5DCDB0DFBF60}"/>
              </a:ext>
            </a:extLst>
          </p:cNvPr>
          <p:cNvSpPr txBox="1"/>
          <p:nvPr/>
        </p:nvSpPr>
        <p:spPr>
          <a:xfrm>
            <a:off x="1094085" y="4338248"/>
            <a:ext cx="10003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 Instruction =</a:t>
            </a:r>
          </a:p>
          <a:p>
            <a:r>
              <a:rPr lang="en-US" sz="2400" dirty="0"/>
              <a:t>|</a:t>
            </a:r>
            <a:r>
              <a:rPr lang="en-US" sz="2400" dirty="0" err="1"/>
              <a:t>mov_rr</a:t>
            </a:r>
            <a:r>
              <a:rPr lang="en-US" sz="2400" dirty="0"/>
              <a:t> [arg1, arg2] (</a:t>
            </a:r>
            <a:r>
              <a:rPr lang="en-US" sz="2400" dirty="0">
                <a:solidFill>
                  <a:schemeClr val="accent2"/>
                </a:solidFill>
              </a:rPr>
              <a:t>Opcode</a:t>
            </a:r>
            <a:r>
              <a:rPr lang="en-US" sz="2400" dirty="0"/>
              <a:t> = 0x8b ; </a:t>
            </a:r>
            <a:r>
              <a:rPr lang="en-US" sz="2400" dirty="0">
                <a:solidFill>
                  <a:schemeClr val="accent2"/>
                </a:solidFill>
              </a:rPr>
              <a:t>mod</a:t>
            </a:r>
            <a:r>
              <a:rPr lang="en-US" sz="2400" dirty="0"/>
              <a:t> = 0x3 &amp; </a:t>
            </a:r>
            <a:r>
              <a:rPr lang="en-US" sz="2400" dirty="0" err="1">
                <a:solidFill>
                  <a:schemeClr val="accent2"/>
                </a:solidFill>
              </a:rPr>
              <a:t>reg_op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= arg1 &amp; </a:t>
            </a:r>
            <a:r>
              <a:rPr lang="en-US" sz="2400" dirty="0">
                <a:solidFill>
                  <a:schemeClr val="accent2"/>
                </a:solidFill>
              </a:rPr>
              <a:t>rm</a:t>
            </a:r>
            <a:r>
              <a:rPr lang="en-US" sz="2400" dirty="0"/>
              <a:t> = arg2)</a:t>
            </a:r>
          </a:p>
        </p:txBody>
      </p:sp>
      <p:grpSp>
        <p:nvGrpSpPr>
          <p:cNvPr id="52" name="Group 51" hidden="1">
            <a:extLst>
              <a:ext uri="{FF2B5EF4-FFF2-40B4-BE49-F238E27FC236}">
                <a16:creationId xmlns:a16="http://schemas.microsoft.com/office/drawing/2014/main" id="{C99FB9C6-3354-474A-A048-3DD12F12D3BA}"/>
              </a:ext>
            </a:extLst>
          </p:cNvPr>
          <p:cNvGrpSpPr/>
          <p:nvPr/>
        </p:nvGrpSpPr>
        <p:grpSpPr>
          <a:xfrm>
            <a:off x="2682712" y="3689856"/>
            <a:ext cx="7083457" cy="1476738"/>
            <a:chOff x="2682712" y="3689856"/>
            <a:chExt cx="7083457" cy="1476738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05166A2-2C5D-364A-AD66-C6AB32CEB4A7}"/>
                </a:ext>
              </a:extLst>
            </p:cNvPr>
            <p:cNvCxnSpPr>
              <a:endCxn id="19" idx="2"/>
            </p:cNvCxnSpPr>
            <p:nvPr/>
          </p:nvCxnSpPr>
          <p:spPr>
            <a:xfrm flipH="1" flipV="1">
              <a:off x="2682712" y="3702378"/>
              <a:ext cx="2026762" cy="136924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43718BE-772C-F245-81D0-EAABBCF009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21930" y="3689856"/>
              <a:ext cx="2759886" cy="138176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761D956-00A7-464C-BCF6-AABD226217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08284" y="3723026"/>
              <a:ext cx="3858893" cy="144356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B610D56-FB32-BB46-A589-F7BA2A171C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36591" y="3723026"/>
              <a:ext cx="4529578" cy="140757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51B849-56C7-D949-A6D3-DB3A251FF7DF}"/>
              </a:ext>
            </a:extLst>
          </p:cNvPr>
          <p:cNvSpPr txBox="1"/>
          <p:nvPr/>
        </p:nvSpPr>
        <p:spPr>
          <a:xfrm>
            <a:off x="251866" y="1401866"/>
            <a:ext cx="91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Token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553546-EB25-8442-896A-978475682088}"/>
              </a:ext>
            </a:extLst>
          </p:cNvPr>
          <p:cNvSpPr txBox="1"/>
          <p:nvPr/>
        </p:nvSpPr>
        <p:spPr>
          <a:xfrm>
            <a:off x="251865" y="314574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/>
              <a:t>Field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D29652-E2D7-3347-B53D-73444F21329D}"/>
              </a:ext>
            </a:extLst>
          </p:cNvPr>
          <p:cNvSpPr txBox="1"/>
          <p:nvPr/>
        </p:nvSpPr>
        <p:spPr>
          <a:xfrm>
            <a:off x="1094085" y="5119161"/>
            <a:ext cx="10730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|</a:t>
            </a:r>
            <a:r>
              <a:rPr lang="en-US" sz="2400" dirty="0" err="1"/>
              <a:t>add_EvGv</a:t>
            </a:r>
            <a:r>
              <a:rPr lang="en-US" sz="2400" dirty="0"/>
              <a:t> [</a:t>
            </a:r>
            <a:r>
              <a:rPr lang="en-US" sz="2400" dirty="0" err="1"/>
              <a:t>reg_op</a:t>
            </a:r>
            <a:r>
              <a:rPr lang="en-US" sz="2400" dirty="0"/>
              <a:t>, </a:t>
            </a:r>
            <a:r>
              <a:rPr lang="en-US" sz="2400" dirty="0" err="1"/>
              <a:t>AddrE</a:t>
            </a:r>
            <a:r>
              <a:rPr lang="en-US" sz="2400" dirty="0"/>
              <a:t>] (</a:t>
            </a:r>
            <a:r>
              <a:rPr lang="en-US" sz="2400" dirty="0">
                <a:solidFill>
                  <a:schemeClr val="accent2"/>
                </a:solidFill>
              </a:rPr>
              <a:t>Opcode</a:t>
            </a:r>
            <a:r>
              <a:rPr lang="en-US" sz="2400" dirty="0"/>
              <a:t> = 0x1 ; </a:t>
            </a:r>
            <a:r>
              <a:rPr lang="en-US" sz="2400" dirty="0" err="1">
                <a:solidFill>
                  <a:schemeClr val="accent2"/>
                </a:solidFill>
              </a:rPr>
              <a:t>fld</a:t>
            </a:r>
            <a:r>
              <a:rPr lang="en-US" sz="2400" dirty="0"/>
              <a:t> %1 &amp; </a:t>
            </a:r>
            <a:r>
              <a:rPr lang="en-US" sz="2400" dirty="0" err="1">
                <a:solidFill>
                  <a:schemeClr val="accent2"/>
                </a:solidFill>
              </a:rPr>
              <a:t>cls</a:t>
            </a:r>
            <a:r>
              <a:rPr lang="en-US" sz="2400" dirty="0"/>
              <a:t> %2)</a:t>
            </a:r>
          </a:p>
          <a:p>
            <a:r>
              <a:rPr lang="en-US" sz="2400" dirty="0"/>
              <a:t>|</a:t>
            </a:r>
            <a:r>
              <a:rPr lang="en-US" sz="2400" dirty="0" err="1"/>
              <a:t>addl_mi</a:t>
            </a:r>
            <a:r>
              <a:rPr lang="en-US" sz="2400" dirty="0"/>
              <a:t> [</a:t>
            </a:r>
            <a:r>
              <a:rPr lang="en-US" sz="2400" dirty="0" err="1"/>
              <a:t>AddrE</a:t>
            </a:r>
            <a:r>
              <a:rPr lang="en-US" sz="2400" dirty="0"/>
              <a:t>, imm32] (</a:t>
            </a:r>
            <a:r>
              <a:rPr lang="en-US" sz="2400" dirty="0">
                <a:solidFill>
                  <a:schemeClr val="accent2"/>
                </a:solidFill>
              </a:rPr>
              <a:t>Opcode</a:t>
            </a:r>
            <a:r>
              <a:rPr lang="en-US" sz="2400" dirty="0"/>
              <a:t> = 0x80; </a:t>
            </a:r>
            <a:r>
              <a:rPr lang="en-US" sz="2400" dirty="0" err="1">
                <a:solidFill>
                  <a:schemeClr val="accent2"/>
                </a:solidFill>
              </a:rPr>
              <a:t>reg_op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= 0x0 &amp; </a:t>
            </a:r>
            <a:r>
              <a:rPr lang="en-US" sz="2400" dirty="0" err="1">
                <a:solidFill>
                  <a:schemeClr val="accent2"/>
                </a:solidFill>
              </a:rPr>
              <a:t>cls</a:t>
            </a:r>
            <a:r>
              <a:rPr lang="en-US" sz="2400" dirty="0"/>
              <a:t> %1; </a:t>
            </a:r>
            <a:r>
              <a:rPr lang="en-US" sz="2400" dirty="0" err="1">
                <a:solidFill>
                  <a:schemeClr val="accent2"/>
                </a:solidFill>
              </a:rPr>
              <a:t>fld</a:t>
            </a:r>
            <a:r>
              <a:rPr lang="en-US" sz="2400" dirty="0"/>
              <a:t> %2)</a:t>
            </a:r>
          </a:p>
          <a:p>
            <a:r>
              <a:rPr lang="en-US" sz="2400" dirty="0"/>
              <a:t>|</a:t>
            </a:r>
            <a:r>
              <a:rPr lang="en-US" sz="2400" dirty="0" err="1"/>
              <a:t>imull_ri</a:t>
            </a:r>
            <a:r>
              <a:rPr lang="en-US" sz="2400" dirty="0"/>
              <a:t> [</a:t>
            </a:r>
            <a:r>
              <a:rPr lang="en-US" sz="2400" dirty="0" err="1"/>
              <a:t>reg_op</a:t>
            </a:r>
            <a:r>
              <a:rPr lang="en-US" sz="2400" dirty="0"/>
              <a:t>, rm, imm32] (</a:t>
            </a:r>
            <a:r>
              <a:rPr lang="en-US" sz="2400" dirty="0">
                <a:solidFill>
                  <a:schemeClr val="accent2"/>
                </a:solidFill>
              </a:rPr>
              <a:t>Opcode</a:t>
            </a:r>
            <a:r>
              <a:rPr lang="en-US" sz="2400" dirty="0"/>
              <a:t> = 0x69 ; </a:t>
            </a:r>
            <a:r>
              <a:rPr lang="en-US" sz="2400" dirty="0">
                <a:solidFill>
                  <a:schemeClr val="accent2"/>
                </a:solidFill>
              </a:rPr>
              <a:t>mod</a:t>
            </a:r>
            <a:r>
              <a:rPr lang="en-US" sz="2400" dirty="0"/>
              <a:t> = 0x3 &amp; </a:t>
            </a:r>
            <a:r>
              <a:rPr lang="en-US" sz="2400" dirty="0" err="1">
                <a:solidFill>
                  <a:schemeClr val="accent2"/>
                </a:solidFill>
              </a:rPr>
              <a:t>fld</a:t>
            </a:r>
            <a:r>
              <a:rPr lang="en-US" sz="2400" dirty="0"/>
              <a:t> %1 &amp; </a:t>
            </a:r>
            <a:r>
              <a:rPr lang="en-US" sz="2400" dirty="0" err="1">
                <a:solidFill>
                  <a:schemeClr val="accent2"/>
                </a:solidFill>
              </a:rPr>
              <a:t>fld</a:t>
            </a:r>
            <a:r>
              <a:rPr lang="en-US" sz="2400" dirty="0"/>
              <a:t> %2; </a:t>
            </a:r>
            <a:r>
              <a:rPr lang="en-US" sz="2400" dirty="0" err="1">
                <a:solidFill>
                  <a:schemeClr val="accent2"/>
                </a:solidFill>
              </a:rPr>
              <a:t>fld</a:t>
            </a:r>
            <a:r>
              <a:rPr lang="en-US" sz="2400" dirty="0"/>
              <a:t> %3)</a:t>
            </a:r>
          </a:p>
          <a:p>
            <a:r>
              <a:rPr lang="en-US" sz="2400" dirty="0"/>
              <a:t>...</a:t>
            </a:r>
            <a:endParaRPr lang="en-CN" sz="2400" dirty="0"/>
          </a:p>
        </p:txBody>
      </p:sp>
    </p:spTree>
    <p:extLst>
      <p:ext uri="{BB962C8B-B14F-4D97-AF65-F5344CB8AC3E}">
        <p14:creationId xmlns:p14="http://schemas.microsoft.com/office/powerpoint/2010/main" val="8397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6" grpId="0"/>
      <p:bldP spid="40" grpId="0"/>
      <p:bldP spid="3" grpId="0"/>
      <p:bldP spid="3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C92B-D60A-084D-8252-603B4928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Evaluation of the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B5A3-FA00-E945-A139-48C51B7B0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4"/>
            <a:ext cx="5686064" cy="5743281"/>
          </a:xfrm>
        </p:spPr>
        <p:txBody>
          <a:bodyPr>
            <a:normAutofit/>
          </a:bodyPr>
          <a:lstStyle/>
          <a:p>
            <a:r>
              <a:rPr lang="en-CN" dirty="0"/>
              <a:t>Applications:</a:t>
            </a:r>
          </a:p>
          <a:p>
            <a:pPr lvl="1"/>
            <a:r>
              <a:rPr lang="en-CN" dirty="0"/>
              <a:t>Support X86 and RISC-V 32/64</a:t>
            </a:r>
          </a:p>
          <a:p>
            <a:pPr lvl="1"/>
            <a:endParaRPr lang="en-CN" dirty="0"/>
          </a:p>
          <a:p>
            <a:pPr lvl="1"/>
            <a:r>
              <a:rPr lang="en-CN" dirty="0"/>
              <a:t>Connect the verified assemblers with CompCert’s backend</a:t>
            </a:r>
          </a:p>
          <a:p>
            <a:pPr lvl="1"/>
            <a:endParaRPr lang="en-CN" dirty="0"/>
          </a:p>
          <a:p>
            <a:r>
              <a:rPr lang="en-CN" dirty="0"/>
              <a:t>Performance of generated code:</a:t>
            </a:r>
          </a:p>
          <a:p>
            <a:pPr lvl="1"/>
            <a:r>
              <a:rPr lang="en-US" altLang="zh-CN" u="sng" dirty="0"/>
              <a:t>1.1</a:t>
            </a:r>
            <a:r>
              <a:rPr lang="en-US" u="sng" dirty="0"/>
              <a:t>%</a:t>
            </a:r>
            <a:r>
              <a:rPr lang="en-US" dirty="0"/>
              <a:t> slower on average than the code generated by the GNU assembler</a:t>
            </a:r>
          </a:p>
          <a:p>
            <a:pPr marL="0" indent="0">
              <a:buNone/>
            </a:pPr>
            <a:endParaRPr lang="en-CN" dirty="0"/>
          </a:p>
        </p:txBody>
      </p:sp>
      <p:grpSp>
        <p:nvGrpSpPr>
          <p:cNvPr id="4" name="framework">
            <a:extLst>
              <a:ext uri="{FF2B5EF4-FFF2-40B4-BE49-F238E27FC236}">
                <a16:creationId xmlns:a16="http://schemas.microsoft.com/office/drawing/2014/main" id="{253DBB47-BE2C-EA4C-9565-6B30F04DDE51}"/>
              </a:ext>
            </a:extLst>
          </p:cNvPr>
          <p:cNvGrpSpPr/>
          <p:nvPr/>
        </p:nvGrpSpPr>
        <p:grpSpPr>
          <a:xfrm>
            <a:off x="9108140" y="263248"/>
            <a:ext cx="2909047" cy="6331504"/>
            <a:chOff x="9108140" y="263248"/>
            <a:chExt cx="2909047" cy="6331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7B434A-9E7E-8D44-AA54-28E13512698E}"/>
                    </a:ext>
                  </a:extLst>
                </p:cNvPr>
                <p:cNvSpPr/>
                <p:nvPr/>
              </p:nvSpPr>
              <p:spPr>
                <a:xfrm>
                  <a:off x="9108140" y="779223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Programs 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7B434A-9E7E-8D44-AA54-28E1351269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40" y="779223"/>
                  <a:ext cx="2909047" cy="672353"/>
                </a:xfrm>
                <a:prstGeom prst="rect">
                  <a:avLst/>
                </a:prstGeom>
                <a:blipFill>
                  <a:blip r:embed="rId6"/>
                  <a:stretch>
                    <a:fillRect b="-1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89CB32B-DECC-9B47-8E24-F893A02E7F86}"/>
                    </a:ext>
                  </a:extLst>
                </p:cNvPr>
                <p:cNvSpPr/>
                <p:nvPr/>
              </p:nvSpPr>
              <p:spPr>
                <a:xfrm>
                  <a:off x="9108140" y="1797452"/>
                  <a:ext cx="2909047" cy="11517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Relocation Tables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89CB32B-DECC-9B47-8E24-F893A02E7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40" y="1797452"/>
                  <a:ext cx="2909047" cy="1151721"/>
                </a:xfrm>
                <a:prstGeom prst="rect">
                  <a:avLst/>
                </a:prstGeom>
                <a:blipFill>
                  <a:blip r:embed="rId7"/>
                  <a:stretch>
                    <a:fillRect t="-434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3B50BF0-2BE7-B34C-ABDE-B7E4C5660984}"/>
                    </a:ext>
                  </a:extLst>
                </p:cNvPr>
                <p:cNvSpPr/>
                <p:nvPr/>
              </p:nvSpPr>
              <p:spPr>
                <a:xfrm>
                  <a:off x="9108140" y="3294562"/>
                  <a:ext cx="2909047" cy="182109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N" dirty="0"/>
                    <a:t>: Instruction and </a:t>
                  </a:r>
                </a:p>
                <a:p>
                  <a:pPr algn="ctr"/>
                  <a:r>
                    <a:rPr lang="en-CN" dirty="0"/>
                    <a:t>Data Encoding</a:t>
                  </a:r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  <a:p>
                  <a:pPr algn="ctr"/>
                  <a:endParaRPr lang="en-CN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3B50BF0-2BE7-B34C-ABDE-B7E4C56609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40" y="3294562"/>
                  <a:ext cx="2909047" cy="182109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73D4893-CB91-604A-AA13-F4CFE27201A4}"/>
                    </a:ext>
                  </a:extLst>
                </p:cNvPr>
                <p:cNvSpPr/>
                <p:nvPr/>
              </p:nvSpPr>
              <p:spPr>
                <a:xfrm>
                  <a:off x="9108140" y="5463550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ELF 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73D4893-CB91-604A-AA13-F4CFE27201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40" y="5463550"/>
                  <a:ext cx="2909047" cy="672353"/>
                </a:xfrm>
                <a:prstGeom prst="rect">
                  <a:avLst/>
                </a:prstGeom>
                <a:blipFill>
                  <a:blip r:embed="rId9"/>
                  <a:stretch>
                    <a:fillRect b="-1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5ED682C-BBC3-E44C-88FF-1B4F3C2D07D5}"/>
                    </a:ext>
                  </a:extLst>
                </p:cNvPr>
                <p:cNvSpPr txBox="1"/>
                <p:nvPr/>
              </p:nvSpPr>
              <p:spPr>
                <a:xfrm>
                  <a:off x="9364448" y="263248"/>
                  <a:ext cx="236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Assembly programs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5ED682C-BBC3-E44C-88FF-1B4F3C2D07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448" y="263248"/>
                  <a:ext cx="2366075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6667" r="-535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474CEB-3D07-FC40-BFAE-E573A9E23E15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0562664" y="1451576"/>
              <a:ext cx="0" cy="3458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84A601-411F-5B4C-A4F4-192FCCF3E717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0562664" y="2949173"/>
              <a:ext cx="0" cy="3453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0279C1F-28EC-B64C-894C-C1929FE8F167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0562664" y="5115652"/>
              <a:ext cx="0" cy="3478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A8BFCF-A7D4-0B4A-954B-C0CE5D814B80}"/>
                    </a:ext>
                  </a:extLst>
                </p:cNvPr>
                <p:cNvSpPr txBox="1"/>
                <p:nvPr/>
              </p:nvSpPr>
              <p:spPr>
                <a:xfrm>
                  <a:off x="9137582" y="6225420"/>
                  <a:ext cx="28501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Relocatable ELF 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5BCC8A0-0C76-F141-A141-22874D13A7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7582" y="6225420"/>
                  <a:ext cx="2850155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D020026-81D8-3546-A1BE-CBACDAEA65F4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0562661" y="600188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44C519B-4715-A54F-A194-F36C3D02D241}"/>
                    </a:ext>
                  </a:extLst>
                </p:cNvPr>
                <p:cNvSpPr txBox="1"/>
                <p:nvPr/>
              </p:nvSpPr>
              <p:spPr>
                <a:xfrm>
                  <a:off x="10092441" y="1427633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244EFB9-B90B-254C-BD92-D060EC6E05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2441" y="1427633"/>
                  <a:ext cx="47635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146D88-2D32-0B47-BDBC-65983D572CC2}"/>
                    </a:ext>
                  </a:extLst>
                </p:cNvPr>
                <p:cNvSpPr txBox="1"/>
                <p:nvPr/>
              </p:nvSpPr>
              <p:spPr>
                <a:xfrm>
                  <a:off x="10086309" y="5094218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2A52A28-D69B-CE46-9F10-516A872F13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309" y="5094218"/>
                  <a:ext cx="47635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F2D91C-E158-594A-9A3D-596A96C5DB2D}"/>
                    </a:ext>
                  </a:extLst>
                </p:cNvPr>
                <p:cNvSpPr txBox="1"/>
                <p:nvPr/>
              </p:nvSpPr>
              <p:spPr>
                <a:xfrm>
                  <a:off x="10086307" y="2922303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CFD61E-4FEE-0A4D-BFCE-39C308309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307" y="2922303"/>
                  <a:ext cx="47635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D76A85-7DBC-F548-BA58-F26B9B3480C6}"/>
                </a:ext>
              </a:extLst>
            </p:cNvPr>
            <p:cNvCxnSpPr>
              <a:cxnSpLocks/>
            </p:cNvCxnSpPr>
            <p:nvPr/>
          </p:nvCxnSpPr>
          <p:spPr>
            <a:xfrm>
              <a:off x="10592110" y="6135903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6A1290-E16F-694C-BEBB-51D15E075FA4}"/>
                </a:ext>
              </a:extLst>
            </p:cNvPr>
            <p:cNvSpPr/>
            <p:nvPr/>
          </p:nvSpPr>
          <p:spPr>
            <a:xfrm>
              <a:off x="10226688" y="4604566"/>
              <a:ext cx="1503838" cy="364889"/>
            </a:xfrm>
            <a:prstGeom prst="rect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encoder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5725BF-9D9A-F04C-90ED-A76DABF08046}"/>
                </a:ext>
              </a:extLst>
            </p:cNvPr>
            <p:cNvSpPr/>
            <p:nvPr/>
          </p:nvSpPr>
          <p:spPr>
            <a:xfrm>
              <a:off x="9228139" y="4558684"/>
              <a:ext cx="776079" cy="456651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CSLED</a:t>
              </a:r>
              <a:endParaRPr lang="en-CN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7ACE0E8-51B1-5143-B4FD-CCCC132C2783}"/>
                </a:ext>
              </a:extLst>
            </p:cNvPr>
            <p:cNvCxnSpPr>
              <a:stCxn id="20" idx="3"/>
              <a:endCxn id="19" idx="1"/>
            </p:cNvCxnSpPr>
            <p:nvPr/>
          </p:nvCxnSpPr>
          <p:spPr>
            <a:xfrm>
              <a:off x="10004218" y="4787010"/>
              <a:ext cx="222470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F29FA8-02AD-D042-95A1-A825D657D52C}"/>
                </a:ext>
              </a:extLst>
            </p:cNvPr>
            <p:cNvSpPr/>
            <p:nvPr/>
          </p:nvSpPr>
          <p:spPr>
            <a:xfrm>
              <a:off x="10226689" y="2481368"/>
              <a:ext cx="1503838" cy="364889"/>
            </a:xfrm>
            <a:prstGeom prst="rect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gen_reloc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9F9E4D-4194-124A-BF07-86543D8C482C}"/>
                </a:ext>
              </a:extLst>
            </p:cNvPr>
            <p:cNvSpPr/>
            <p:nvPr/>
          </p:nvSpPr>
          <p:spPr>
            <a:xfrm>
              <a:off x="10226686" y="4022662"/>
              <a:ext cx="1503838" cy="364889"/>
            </a:xfrm>
            <a:prstGeom prst="rect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sz="1800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translator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BD78877-5526-3A48-81C5-89769DD5C34D}"/>
                </a:ext>
              </a:extLst>
            </p:cNvPr>
            <p:cNvCxnSpPr>
              <a:cxnSpLocks/>
              <a:stCxn id="23" idx="2"/>
              <a:endCxn id="19" idx="0"/>
            </p:cNvCxnSpPr>
            <p:nvPr/>
          </p:nvCxnSpPr>
          <p:spPr>
            <a:xfrm>
              <a:off x="10978605" y="4387551"/>
              <a:ext cx="2" cy="2170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arch dependent">
            <a:extLst>
              <a:ext uri="{FF2B5EF4-FFF2-40B4-BE49-F238E27FC236}">
                <a16:creationId xmlns:a16="http://schemas.microsoft.com/office/drawing/2014/main" id="{D261449F-C821-434F-8D72-34653A86A67B}"/>
              </a:ext>
            </a:extLst>
          </p:cNvPr>
          <p:cNvGrpSpPr/>
          <p:nvPr/>
        </p:nvGrpSpPr>
        <p:grpSpPr>
          <a:xfrm>
            <a:off x="6552814" y="1605930"/>
            <a:ext cx="3673875" cy="4619490"/>
            <a:chOff x="6552814" y="1605930"/>
            <a:chExt cx="3673875" cy="4619490"/>
          </a:xfrm>
        </p:grpSpPr>
        <p:grpSp>
          <p:nvGrpSpPr>
            <p:cNvPr id="26" name="instruction spec">
              <a:extLst>
                <a:ext uri="{FF2B5EF4-FFF2-40B4-BE49-F238E27FC236}">
                  <a16:creationId xmlns:a16="http://schemas.microsoft.com/office/drawing/2014/main" id="{FB16D898-15A7-3F47-87EC-6B17ABC8D3B6}"/>
                </a:ext>
              </a:extLst>
            </p:cNvPr>
            <p:cNvGrpSpPr/>
            <p:nvPr/>
          </p:nvGrpSpPr>
          <p:grpSpPr>
            <a:xfrm>
              <a:off x="7068680" y="4485575"/>
              <a:ext cx="2159459" cy="597913"/>
              <a:chOff x="7068680" y="4485575"/>
              <a:chExt cx="2159459" cy="59791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1EC5A33-11FF-C545-BB30-1B13E8126240}"/>
                  </a:ext>
                </a:extLst>
              </p:cNvPr>
              <p:cNvSpPr/>
              <p:nvPr/>
            </p:nvSpPr>
            <p:spPr>
              <a:xfrm>
                <a:off x="7068680" y="4485575"/>
                <a:ext cx="1431700" cy="597913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Instruction</a:t>
                </a:r>
              </a:p>
              <a:p>
                <a:pPr algn="ctr"/>
                <a:r>
                  <a:rPr lang="en-US" dirty="0"/>
                  <a:t>specification</a:t>
                </a:r>
                <a:endParaRPr lang="en-CN" dirty="0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FC44B81-8303-A64C-AAAD-56D1F5C028CF}"/>
                  </a:ext>
                </a:extLst>
              </p:cNvPr>
              <p:cNvCxnSpPr>
                <a:stCxn id="36" idx="3"/>
                <a:endCxn id="20" idx="1"/>
              </p:cNvCxnSpPr>
              <p:nvPr/>
            </p:nvCxnSpPr>
            <p:spPr>
              <a:xfrm>
                <a:off x="8500380" y="4784532"/>
                <a:ext cx="727759" cy="247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en reloc">
              <a:extLst>
                <a:ext uri="{FF2B5EF4-FFF2-40B4-BE49-F238E27FC236}">
                  <a16:creationId xmlns:a16="http://schemas.microsoft.com/office/drawing/2014/main" id="{2AD86E4A-2E47-9845-9A2B-3CA359B7395F}"/>
                </a:ext>
              </a:extLst>
            </p:cNvPr>
            <p:cNvGrpSpPr/>
            <p:nvPr/>
          </p:nvGrpSpPr>
          <p:grpSpPr>
            <a:xfrm>
              <a:off x="6754114" y="2364855"/>
              <a:ext cx="3472575" cy="597913"/>
              <a:chOff x="6754114" y="2364855"/>
              <a:chExt cx="3472575" cy="597913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682DCDA-33AA-584F-B150-78A8AA444435}"/>
                  </a:ext>
                </a:extLst>
              </p:cNvPr>
              <p:cNvSpPr/>
              <p:nvPr/>
            </p:nvSpPr>
            <p:spPr>
              <a:xfrm>
                <a:off x="6754114" y="2364855"/>
                <a:ext cx="2031319" cy="597913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</a:t>
                </a:r>
                <a:r>
                  <a:rPr lang="en-CN" dirty="0"/>
                  <a:t>eneration of relocation entry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2B55DDC5-9CE8-4A45-8DE9-5BAD899DE8D3}"/>
                  </a:ext>
                </a:extLst>
              </p:cNvPr>
              <p:cNvCxnSpPr>
                <a:cxnSpLocks/>
                <a:stCxn id="34" idx="3"/>
                <a:endCxn id="22" idx="1"/>
              </p:cNvCxnSpPr>
              <p:nvPr/>
            </p:nvCxnSpPr>
            <p:spPr>
              <a:xfrm>
                <a:off x="8785433" y="2663812"/>
                <a:ext cx="1441256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instruction translator">
              <a:extLst>
                <a:ext uri="{FF2B5EF4-FFF2-40B4-BE49-F238E27FC236}">
                  <a16:creationId xmlns:a16="http://schemas.microsoft.com/office/drawing/2014/main" id="{8E22C744-EEA3-7540-A944-9069A78CFD3B}"/>
                </a:ext>
              </a:extLst>
            </p:cNvPr>
            <p:cNvGrpSpPr/>
            <p:nvPr/>
          </p:nvGrpSpPr>
          <p:grpSpPr>
            <a:xfrm>
              <a:off x="6676664" y="4008848"/>
              <a:ext cx="3550022" cy="392397"/>
              <a:chOff x="6676664" y="4008848"/>
              <a:chExt cx="3550022" cy="39239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905E08B-7B6B-AE4F-B7CF-E3AB849FBE7E}"/>
                  </a:ext>
                </a:extLst>
              </p:cNvPr>
              <p:cNvSpPr/>
              <p:nvPr/>
            </p:nvSpPr>
            <p:spPr>
              <a:xfrm>
                <a:off x="6676664" y="4008848"/>
                <a:ext cx="2225894" cy="392397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Instruction </a:t>
                </a:r>
                <a:r>
                  <a:rPr lang="en-US" dirty="0"/>
                  <a:t>t</a:t>
                </a:r>
                <a:r>
                  <a:rPr lang="en-CN" dirty="0"/>
                  <a:t>ranslator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B808E165-A8A6-7F49-B14F-249581C2EE2F}"/>
                  </a:ext>
                </a:extLst>
              </p:cNvPr>
              <p:cNvCxnSpPr>
                <a:cxnSpLocks/>
                <a:stCxn id="32" idx="3"/>
                <a:endCxn id="23" idx="1"/>
              </p:cNvCxnSpPr>
              <p:nvPr/>
            </p:nvCxnSpPr>
            <p:spPr>
              <a:xfrm>
                <a:off x="8902558" y="4205047"/>
                <a:ext cx="1324128" cy="6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architecture dependent">
              <a:extLst>
                <a:ext uri="{FF2B5EF4-FFF2-40B4-BE49-F238E27FC236}">
                  <a16:creationId xmlns:a16="http://schemas.microsoft.com/office/drawing/2014/main" id="{4EC154A3-1D6F-524A-B996-9CD34CE5DBFC}"/>
                </a:ext>
              </a:extLst>
            </p:cNvPr>
            <p:cNvGrpSpPr/>
            <p:nvPr/>
          </p:nvGrpSpPr>
          <p:grpSpPr>
            <a:xfrm>
              <a:off x="6552814" y="1605930"/>
              <a:ext cx="2462468" cy="4619490"/>
              <a:chOff x="6552814" y="1605930"/>
              <a:chExt cx="2462468" cy="461949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32149A-31D5-CE48-BB05-83AE49DCB680}"/>
                  </a:ext>
                </a:extLst>
              </p:cNvPr>
              <p:cNvSpPr/>
              <p:nvPr/>
            </p:nvSpPr>
            <p:spPr>
              <a:xfrm>
                <a:off x="6552814" y="1605930"/>
                <a:ext cx="2433918" cy="461949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D7A472-1103-E344-89F2-E42E6526EAAE}"/>
                  </a:ext>
                </a:extLst>
              </p:cNvPr>
              <p:cNvSpPr txBox="1"/>
              <p:nvPr/>
            </p:nvSpPr>
            <p:spPr>
              <a:xfrm>
                <a:off x="6568587" y="1605930"/>
                <a:ext cx="24466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N" dirty="0"/>
                  <a:t>Architecture-dependent</a:t>
                </a:r>
              </a:p>
              <a:p>
                <a:pPr algn="ctr"/>
                <a:r>
                  <a:rPr lang="en-CN" dirty="0"/>
                  <a:t>Components</a:t>
                </a:r>
              </a:p>
            </p:txBody>
          </p:sp>
        </p:grpSp>
      </p:grpSp>
      <p:sp>
        <p:nvSpPr>
          <p:cNvPr id="38" name="other proofs">
            <a:extLst>
              <a:ext uri="{FF2B5EF4-FFF2-40B4-BE49-F238E27FC236}">
                <a16:creationId xmlns:a16="http://schemas.microsoft.com/office/drawing/2014/main" id="{65C21EEF-E307-2945-B7CC-ACED09E06E7D}"/>
              </a:ext>
            </a:extLst>
          </p:cNvPr>
          <p:cNvSpPr/>
          <p:nvPr/>
        </p:nvSpPr>
        <p:spPr>
          <a:xfrm>
            <a:off x="6754113" y="5298438"/>
            <a:ext cx="2031319" cy="83250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Other implementation and proofs</a:t>
            </a:r>
            <a:endParaRPr lang="en-CN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DB9C4A7-8D2E-EE48-9592-C4D23141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27</a:t>
            </a:fld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5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36F16-BF1E-2742-AF00-6EF37DC0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28</a:t>
            </a:fld>
            <a:endParaRPr lang="en-C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FAE976-43A9-0247-8750-796D79D2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30028"/>
          </a:xfrm>
        </p:spPr>
        <p:txBody>
          <a:bodyPr/>
          <a:lstStyle/>
          <a:p>
            <a:r>
              <a:rPr lang="en-CN" dirty="0"/>
              <a:t>Evaluation of the Framework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46A0BD-72AB-1D43-B193-B76A2EBE3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10515600" cy="5743280"/>
          </a:xfrm>
        </p:spPr>
        <p:txBody>
          <a:bodyPr/>
          <a:lstStyle/>
          <a:p>
            <a:r>
              <a:rPr lang="en-US" dirty="0"/>
              <a:t>Statistics of development</a:t>
            </a:r>
          </a:p>
          <a:p>
            <a:pPr lvl="1"/>
            <a:r>
              <a:rPr lang="en-US" dirty="0"/>
              <a:t>Framework: </a:t>
            </a:r>
            <a:r>
              <a:rPr lang="en-US" u="sng" dirty="0"/>
              <a:t>11k</a:t>
            </a:r>
            <a:r>
              <a:rPr lang="en-US" dirty="0"/>
              <a:t> LOC	X86: </a:t>
            </a:r>
            <a:r>
              <a:rPr lang="en-US" u="sng" dirty="0"/>
              <a:t>6.4k</a:t>
            </a:r>
            <a:r>
              <a:rPr lang="en-US" dirty="0"/>
              <a:t> LOC	     RISC-V: </a:t>
            </a:r>
            <a:r>
              <a:rPr lang="en-US" u="sng" dirty="0"/>
              <a:t>5.4k</a:t>
            </a:r>
            <a:r>
              <a:rPr lang="en-US" dirty="0"/>
              <a:t> LOC</a:t>
            </a:r>
          </a:p>
          <a:p>
            <a:pPr lvl="1"/>
            <a:r>
              <a:rPr lang="en-US" dirty="0"/>
              <a:t>44% of the architecture-dependent code is the translators</a:t>
            </a:r>
          </a:p>
          <a:p>
            <a:pPr lvl="2"/>
            <a:r>
              <a:rPr lang="en-US" dirty="0"/>
              <a:t>Possible solution: leverage automation</a:t>
            </a:r>
          </a:p>
          <a:p>
            <a:pPr lvl="1"/>
            <a:endParaRPr lang="en-CN" dirty="0"/>
          </a:p>
          <a:p>
            <a:r>
              <a:rPr lang="en-CN" dirty="0"/>
              <a:t>Comparison with CompCertELF</a:t>
            </a:r>
          </a:p>
          <a:p>
            <a:pPr lvl="1"/>
            <a:r>
              <a:rPr lang="en-CN" dirty="0"/>
              <a:t>We support X86-32/64 and RISC-V 32/64 in CompCert</a:t>
            </a:r>
          </a:p>
          <a:p>
            <a:pPr lvl="1"/>
            <a:r>
              <a:rPr lang="en-CN" dirty="0"/>
              <a:t>In instruction encoding, CompCertELF takes </a:t>
            </a:r>
            <a:r>
              <a:rPr lang="en-CN" u="sng" dirty="0"/>
              <a:t>3x</a:t>
            </a:r>
            <a:r>
              <a:rPr lang="en-CN" dirty="0"/>
              <a:t> verification effort than ours</a:t>
            </a:r>
          </a:p>
          <a:p>
            <a:pPr lvl="1"/>
            <a:endParaRPr lang="en-CN" dirty="0"/>
          </a:p>
          <a:p>
            <a:pPr lvl="1"/>
            <a:endParaRPr lang="en-CN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7D8EC2B-7C58-D549-BC10-06EB91580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847542"/>
              </p:ext>
            </p:extLst>
          </p:nvPr>
        </p:nvGraphicFramePr>
        <p:xfrm>
          <a:off x="2597608" y="4578749"/>
          <a:ext cx="62994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923">
                  <a:extLst>
                    <a:ext uri="{9D8B030D-6E8A-4147-A177-3AD203B41FA5}">
                      <a16:colId xmlns:a16="http://schemas.microsoft.com/office/drawing/2014/main" val="2600221500"/>
                    </a:ext>
                  </a:extLst>
                </a:gridCol>
                <a:gridCol w="1712536">
                  <a:extLst>
                    <a:ext uri="{9D8B030D-6E8A-4147-A177-3AD203B41FA5}">
                      <a16:colId xmlns:a16="http://schemas.microsoft.com/office/drawing/2014/main" val="218874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30940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CompCertELF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Our framework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74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LOC for each 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N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246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8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A1A3-183B-2F42-B982-FAEC4277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Generality of the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B69E-7390-ED44-A4F0-0A02254E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11019962" cy="5390332"/>
          </a:xfrm>
        </p:spPr>
        <p:txBody>
          <a:bodyPr>
            <a:normAutofit/>
          </a:bodyPr>
          <a:lstStyle/>
          <a:p>
            <a:r>
              <a:rPr lang="en-CN" dirty="0"/>
              <a:t>Abstraction is general</a:t>
            </a:r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r>
              <a:rPr lang="en-CN" dirty="0"/>
              <a:t>Semantics definition is general</a:t>
            </a:r>
          </a:p>
          <a:p>
            <a:pPr lvl="2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  <a:p>
            <a:r>
              <a:rPr lang="en-CN" dirty="0"/>
              <a:t>Framework does not change in </a:t>
            </a:r>
            <a:r>
              <a:rPr lang="en-US" dirty="0"/>
              <a:t>more realistic ISA semantics (e.g., Sail)</a:t>
            </a:r>
            <a:endParaRPr lang="en-CN" dirty="0"/>
          </a:p>
          <a:p>
            <a:pPr lvl="2"/>
            <a:r>
              <a:rPr lang="en-CN" dirty="0"/>
              <a:t>Some disassembly functions are necessary (e.g., decoder and loader)</a:t>
            </a:r>
          </a:p>
          <a:p>
            <a:pPr lvl="2"/>
            <a:r>
              <a:rPr lang="en-CN" dirty="0"/>
              <a:t>Verification is generalized to step simulation proofs</a:t>
            </a:r>
          </a:p>
        </p:txBody>
      </p:sp>
      <p:grpSp>
        <p:nvGrpSpPr>
          <p:cNvPr id="27" name="separation">
            <a:extLst>
              <a:ext uri="{FF2B5EF4-FFF2-40B4-BE49-F238E27FC236}">
                <a16:creationId xmlns:a16="http://schemas.microsoft.com/office/drawing/2014/main" id="{DF1E31FC-9A92-E045-89EB-2138A7ADAA63}"/>
              </a:ext>
            </a:extLst>
          </p:cNvPr>
          <p:cNvGrpSpPr/>
          <p:nvPr/>
        </p:nvGrpSpPr>
        <p:grpSpPr>
          <a:xfrm>
            <a:off x="3641648" y="1363873"/>
            <a:ext cx="5164288" cy="1050816"/>
            <a:chOff x="4525215" y="1553484"/>
            <a:chExt cx="5164288" cy="10508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D6E1CBA-1976-6348-87E7-75E5CFD4360C}"/>
                </a:ext>
              </a:extLst>
            </p:cNvPr>
            <p:cNvSpPr/>
            <p:nvPr/>
          </p:nvSpPr>
          <p:spPr>
            <a:xfrm>
              <a:off x="4525215" y="1971132"/>
              <a:ext cx="1369975" cy="336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Framework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179F47-B9EB-474D-9A48-F7566AED726C}"/>
                </a:ext>
              </a:extLst>
            </p:cNvPr>
            <p:cNvSpPr/>
            <p:nvPr/>
          </p:nvSpPr>
          <p:spPr>
            <a:xfrm>
              <a:off x="6269745" y="1553485"/>
              <a:ext cx="1540307" cy="336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Architecture 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FEE417-C9E1-4C41-AB9A-C1BB78B7080B}"/>
                </a:ext>
              </a:extLst>
            </p:cNvPr>
            <p:cNvSpPr/>
            <p:nvPr/>
          </p:nvSpPr>
          <p:spPr>
            <a:xfrm>
              <a:off x="6269745" y="1971133"/>
              <a:ext cx="1540307" cy="336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Architecture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45D667-B67D-0949-9105-C221122BF0D8}"/>
                </a:ext>
              </a:extLst>
            </p:cNvPr>
            <p:cNvSpPr txBox="1"/>
            <p:nvPr/>
          </p:nvSpPr>
          <p:spPr>
            <a:xfrm>
              <a:off x="6198027" y="223496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330FBAB2-77CE-F84D-8E16-EF8DC24592AB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>
            <a:xfrm flipV="1">
              <a:off x="5895190" y="1721915"/>
              <a:ext cx="374555" cy="417647"/>
            </a:xfrm>
            <a:prstGeom prst="bentConnector3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B3545A0-DFFF-8D49-B740-C17D9BF5E5A9}"/>
                </a:ext>
              </a:extLst>
            </p:cNvPr>
            <p:cNvCxnSpPr>
              <a:stCxn id="4" idx="3"/>
              <a:endCxn id="6" idx="1"/>
            </p:cNvCxnSpPr>
            <p:nvPr/>
          </p:nvCxnSpPr>
          <p:spPr>
            <a:xfrm>
              <a:off x="5895190" y="2139562"/>
              <a:ext cx="374555" cy="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CB6BA9FF-67A9-F84F-B758-832CCEA4DBC2}"/>
                </a:ext>
              </a:extLst>
            </p:cNvPr>
            <p:cNvCxnSpPr>
              <a:cxnSpLocks/>
              <a:stCxn id="4" idx="3"/>
              <a:endCxn id="7" idx="1"/>
            </p:cNvCxnSpPr>
            <p:nvPr/>
          </p:nvCxnSpPr>
          <p:spPr>
            <a:xfrm>
              <a:off x="5895190" y="2139562"/>
              <a:ext cx="302837" cy="280072"/>
            </a:xfrm>
            <a:prstGeom prst="bentConnector3">
              <a:avLst>
                <a:gd name="adj1" fmla="val 60657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41AFF5-3D3B-2341-B209-AD28548F8DA2}"/>
                </a:ext>
              </a:extLst>
            </p:cNvPr>
            <p:cNvSpPr/>
            <p:nvPr/>
          </p:nvSpPr>
          <p:spPr>
            <a:xfrm>
              <a:off x="8149196" y="1553484"/>
              <a:ext cx="1540307" cy="336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Assembler 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95019A-DA52-6B47-A15E-8951CB946106}"/>
                </a:ext>
              </a:extLst>
            </p:cNvPr>
            <p:cNvSpPr/>
            <p:nvPr/>
          </p:nvSpPr>
          <p:spPr>
            <a:xfrm>
              <a:off x="8149195" y="1971131"/>
              <a:ext cx="1540307" cy="336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Assembler </a:t>
              </a:r>
              <a:r>
                <a:rPr lang="en-US" altLang="zh-CN" dirty="0"/>
                <a:t>2</a:t>
              </a:r>
              <a:endParaRPr lang="en-C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5FB5D5-D223-7946-BD25-6E4EF9BCD368}"/>
                </a:ext>
              </a:extLst>
            </p:cNvPr>
            <p:cNvSpPr txBox="1"/>
            <p:nvPr/>
          </p:nvSpPr>
          <p:spPr>
            <a:xfrm>
              <a:off x="8115286" y="2234968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327AFEC3-D8CF-F24B-9AAC-42418CB10A0D}"/>
                </a:ext>
              </a:extLst>
            </p:cNvPr>
            <p:cNvSpPr/>
            <p:nvPr/>
          </p:nvSpPr>
          <p:spPr>
            <a:xfrm>
              <a:off x="7884815" y="1647877"/>
              <a:ext cx="208955" cy="1695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4C0E368B-5F50-8A43-B485-95C10E28C03F}"/>
                </a:ext>
              </a:extLst>
            </p:cNvPr>
            <p:cNvSpPr/>
            <p:nvPr/>
          </p:nvSpPr>
          <p:spPr>
            <a:xfrm>
              <a:off x="7884815" y="2065381"/>
              <a:ext cx="208955" cy="1695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34DB39-B255-B349-866D-CC642732108E}"/>
              </a:ext>
            </a:extLst>
          </p:cNvPr>
          <p:cNvGrpSpPr/>
          <p:nvPr/>
        </p:nvGrpSpPr>
        <p:grpSpPr>
          <a:xfrm>
            <a:off x="1253472" y="3098892"/>
            <a:ext cx="10604690" cy="671891"/>
            <a:chOff x="647809" y="3290462"/>
            <a:chExt cx="10668179" cy="671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FFCC270-E96A-5346-9DA9-28559D733274}"/>
                    </a:ext>
                  </a:extLst>
                </p:cNvPr>
                <p:cNvSpPr/>
                <p:nvPr/>
              </p:nvSpPr>
              <p:spPr>
                <a:xfrm>
                  <a:off x="647809" y="3357235"/>
                  <a:ext cx="1613815" cy="60511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Assembly programs</a:t>
                  </a:r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FFCC270-E96A-5346-9DA9-28559D7332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09" y="3357235"/>
                  <a:ext cx="1613815" cy="605118"/>
                </a:xfrm>
                <a:prstGeom prst="rect">
                  <a:avLst/>
                </a:prstGeom>
                <a:blipFill>
                  <a:blip r:embed="rId6"/>
                  <a:stretch>
                    <a:fillRect t="-6000" b="-16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9FA02FA-52B3-BF40-B910-2141E531F660}"/>
                    </a:ext>
                  </a:extLst>
                </p:cNvPr>
                <p:cNvSpPr/>
                <p:nvPr/>
              </p:nvSpPr>
              <p:spPr>
                <a:xfrm>
                  <a:off x="2911400" y="3357235"/>
                  <a:ext cx="1613815" cy="60511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Relocatable programs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9FA02FA-52B3-BF40-B910-2141E531F6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400" y="3357235"/>
                  <a:ext cx="1613815" cy="605118"/>
                </a:xfrm>
                <a:prstGeom prst="rect">
                  <a:avLst/>
                </a:prstGeom>
                <a:blipFill>
                  <a:blip r:embed="rId7"/>
                  <a:stretch>
                    <a:fillRect t="-6000" r="-5469" b="-16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1BD3FBE-1117-DB40-A7B5-941682AE8809}"/>
                    </a:ext>
                  </a:extLst>
                </p:cNvPr>
                <p:cNvSpPr/>
                <p:nvPr/>
              </p:nvSpPr>
              <p:spPr>
                <a:xfrm>
                  <a:off x="5174991" y="3357235"/>
                  <a:ext cx="1613815" cy="60511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Relocatable programs</a:t>
                  </a: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1BD3FBE-1117-DB40-A7B5-941682AE88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4991" y="3357235"/>
                  <a:ext cx="1613815" cy="605118"/>
                </a:xfrm>
                <a:prstGeom prst="rect">
                  <a:avLst/>
                </a:prstGeom>
                <a:blipFill>
                  <a:blip r:embed="rId8"/>
                  <a:stretch>
                    <a:fillRect t="-6000" r="-6250" b="-16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4662C0-C7D5-3749-B215-867CBF18CBD6}"/>
                    </a:ext>
                  </a:extLst>
                </p:cNvPr>
                <p:cNvSpPr/>
                <p:nvPr/>
              </p:nvSpPr>
              <p:spPr>
                <a:xfrm>
                  <a:off x="9702173" y="3351486"/>
                  <a:ext cx="1613815" cy="60511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ELF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object</a:t>
                  </a:r>
                  <a:r>
                    <a:rPr lang="en-CN" dirty="0"/>
                    <a:t> files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CF4662C0-C7D5-3749-B215-867CBF18CB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173" y="3351486"/>
                  <a:ext cx="1613815" cy="605118"/>
                </a:xfrm>
                <a:prstGeom prst="rect">
                  <a:avLst/>
                </a:prstGeom>
                <a:blipFill>
                  <a:blip r:embed="rId9"/>
                  <a:stretch>
                    <a:fillRect t="-6122" b="-183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9B1F35B-C809-3C40-A08B-315DE6B57EAF}"/>
                </a:ext>
              </a:extLst>
            </p:cNvPr>
            <p:cNvCxnSpPr>
              <a:cxnSpLocks/>
              <a:stCxn id="31" idx="3"/>
              <a:endCxn id="32" idx="1"/>
            </p:cNvCxnSpPr>
            <p:nvPr/>
          </p:nvCxnSpPr>
          <p:spPr>
            <a:xfrm>
              <a:off x="2261624" y="3659794"/>
              <a:ext cx="6497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22E9D2E-9B70-5849-8DB9-FD90D94476EA}"/>
                </a:ext>
              </a:extLst>
            </p:cNvPr>
            <p:cNvCxnSpPr>
              <a:cxnSpLocks/>
              <a:stCxn id="32" idx="3"/>
              <a:endCxn id="33" idx="1"/>
            </p:cNvCxnSpPr>
            <p:nvPr/>
          </p:nvCxnSpPr>
          <p:spPr>
            <a:xfrm>
              <a:off x="4525215" y="3659794"/>
              <a:ext cx="6497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4424479-98AE-7744-BB3B-79BF55565B04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 flipV="1">
              <a:off x="6788806" y="3654045"/>
              <a:ext cx="649776" cy="57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79589D6-7DA2-9742-9315-2CCFA3155809}"/>
                    </a:ext>
                  </a:extLst>
                </p:cNvPr>
                <p:cNvSpPr txBox="1"/>
                <p:nvPr/>
              </p:nvSpPr>
              <p:spPr>
                <a:xfrm>
                  <a:off x="2390185" y="3290462"/>
                  <a:ext cx="3926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79589D6-7DA2-9742-9315-2CCFA3155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185" y="3290462"/>
                  <a:ext cx="39265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59E42CA-E827-C745-B47E-46E4F9D65473}"/>
                    </a:ext>
                  </a:extLst>
                </p:cNvPr>
                <p:cNvSpPr txBox="1"/>
                <p:nvPr/>
              </p:nvSpPr>
              <p:spPr>
                <a:xfrm>
                  <a:off x="4650290" y="3290462"/>
                  <a:ext cx="3926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59E42CA-E827-C745-B47E-46E4F9D65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0290" y="3290462"/>
                  <a:ext cx="39265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61AB519-1135-7F43-89C7-362D8389B051}"/>
                    </a:ext>
                  </a:extLst>
                </p:cNvPr>
                <p:cNvSpPr/>
                <p:nvPr/>
              </p:nvSpPr>
              <p:spPr>
                <a:xfrm>
                  <a:off x="7438582" y="3351486"/>
                  <a:ext cx="1613815" cy="60511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Relocatable programs</a:t>
                  </a: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61AB519-1135-7F43-89C7-362D8389B0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8582" y="3351486"/>
                  <a:ext cx="1613815" cy="605118"/>
                </a:xfrm>
                <a:prstGeom prst="rect">
                  <a:avLst/>
                </a:prstGeom>
                <a:blipFill>
                  <a:blip r:embed="rId12"/>
                  <a:stretch>
                    <a:fillRect t="-6122" r="-6250" b="-183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7B4DF2B-1376-9B48-B3D5-862AB65C17D4}"/>
                    </a:ext>
                  </a:extLst>
                </p:cNvPr>
                <p:cNvSpPr txBox="1"/>
                <p:nvPr/>
              </p:nvSpPr>
              <p:spPr>
                <a:xfrm>
                  <a:off x="6917367" y="3290462"/>
                  <a:ext cx="3926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7B4DF2B-1376-9B48-B3D5-862AB65C1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7367" y="3290462"/>
                  <a:ext cx="392654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3E4869B-3571-1D4F-882E-5F8A8B18F642}"/>
                </a:ext>
              </a:extLst>
            </p:cNvPr>
            <p:cNvCxnSpPr>
              <a:cxnSpLocks/>
              <a:stCxn id="48" idx="3"/>
              <a:endCxn id="34" idx="1"/>
            </p:cNvCxnSpPr>
            <p:nvPr/>
          </p:nvCxnSpPr>
          <p:spPr>
            <a:xfrm>
              <a:off x="9052397" y="3654045"/>
              <a:ext cx="64977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6B9B44-2B8F-2E49-984C-316B0681119F}"/>
                    </a:ext>
                  </a:extLst>
                </p:cNvPr>
                <p:cNvSpPr txBox="1"/>
                <p:nvPr/>
              </p:nvSpPr>
              <p:spPr>
                <a:xfrm>
                  <a:off x="9180958" y="3302460"/>
                  <a:ext cx="39265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26B9B44-2B8F-2E49-984C-316B068111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0958" y="3302460"/>
                  <a:ext cx="39265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reloc sem">
            <a:extLst>
              <a:ext uri="{FF2B5EF4-FFF2-40B4-BE49-F238E27FC236}">
                <a16:creationId xmlns:a16="http://schemas.microsoft.com/office/drawing/2014/main" id="{B174F005-808B-4D48-8A71-3FAF77DDC606}"/>
              </a:ext>
            </a:extLst>
          </p:cNvPr>
          <p:cNvGrpSpPr/>
          <p:nvPr/>
        </p:nvGrpSpPr>
        <p:grpSpPr>
          <a:xfrm>
            <a:off x="3982742" y="3770783"/>
            <a:ext cx="645909" cy="977772"/>
            <a:chOff x="3982742" y="3770783"/>
            <a:chExt cx="645909" cy="9777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11E66B7-8FCF-704A-873A-27EC9DBE3BF1}"/>
                    </a:ext>
                  </a:extLst>
                </p:cNvPr>
                <p:cNvSpPr txBox="1"/>
                <p:nvPr/>
              </p:nvSpPr>
              <p:spPr>
                <a:xfrm>
                  <a:off x="3982742" y="4379223"/>
                  <a:ext cx="6459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ℛ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11E66B7-8FCF-704A-873A-27EC9DBE3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742" y="4379223"/>
                  <a:ext cx="645909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5769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C330726-880B-0544-B5DD-CEA35E46BF50}"/>
                </a:ext>
              </a:extLst>
            </p:cNvPr>
            <p:cNvCxnSpPr>
              <a:stCxn id="32" idx="2"/>
              <a:endCxn id="59" idx="0"/>
            </p:cNvCxnSpPr>
            <p:nvPr/>
          </p:nvCxnSpPr>
          <p:spPr>
            <a:xfrm flipH="1">
              <a:off x="4305697" y="3770783"/>
              <a:ext cx="1" cy="6084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sem p2">
            <a:extLst>
              <a:ext uri="{FF2B5EF4-FFF2-40B4-BE49-F238E27FC236}">
                <a16:creationId xmlns:a16="http://schemas.microsoft.com/office/drawing/2014/main" id="{200CA40C-EF08-B243-B5CD-01F105523C12}"/>
              </a:ext>
            </a:extLst>
          </p:cNvPr>
          <p:cNvGrpSpPr/>
          <p:nvPr/>
        </p:nvGrpSpPr>
        <p:grpSpPr>
          <a:xfrm>
            <a:off x="4628651" y="3770784"/>
            <a:ext cx="1998399" cy="793106"/>
            <a:chOff x="4628651" y="3770784"/>
            <a:chExt cx="1998399" cy="793106"/>
          </a:xfrm>
        </p:grpSpPr>
        <p:cxnSp>
          <p:nvCxnSpPr>
            <p:cNvPr id="65" name="Elbow Connector 64">
              <a:extLst>
                <a:ext uri="{FF2B5EF4-FFF2-40B4-BE49-F238E27FC236}">
                  <a16:creationId xmlns:a16="http://schemas.microsoft.com/office/drawing/2014/main" id="{8EA9F422-46F5-5C4E-A1C7-88EC1DF66D70}"/>
                </a:ext>
              </a:extLst>
            </p:cNvPr>
            <p:cNvCxnSpPr>
              <a:cxnSpLocks/>
              <a:stCxn id="33" idx="2"/>
              <a:endCxn id="59" idx="3"/>
            </p:cNvCxnSpPr>
            <p:nvPr/>
          </p:nvCxnSpPr>
          <p:spPr>
            <a:xfrm rot="5400000">
              <a:off x="5195682" y="3203753"/>
              <a:ext cx="793106" cy="1927167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AEC56A-FA3C-F743-9D31-C24B14722C68}"/>
                </a:ext>
              </a:extLst>
            </p:cNvPr>
            <p:cNvSpPr txBox="1"/>
            <p:nvPr/>
          </p:nvSpPr>
          <p:spPr>
            <a:xfrm>
              <a:off x="4937938" y="4117228"/>
              <a:ext cx="16891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N" dirty="0">
                  <a:solidFill>
                    <a:schemeClr val="accent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restore_symb</a:t>
              </a:r>
            </a:p>
          </p:txBody>
        </p:sp>
      </p:grpSp>
      <p:grpSp>
        <p:nvGrpSpPr>
          <p:cNvPr id="80" name="sem p3">
            <a:extLst>
              <a:ext uri="{FF2B5EF4-FFF2-40B4-BE49-F238E27FC236}">
                <a16:creationId xmlns:a16="http://schemas.microsoft.com/office/drawing/2014/main" id="{25065FC2-207F-5647-BC3A-D8A7E621FF68}"/>
              </a:ext>
            </a:extLst>
          </p:cNvPr>
          <p:cNvGrpSpPr/>
          <p:nvPr/>
        </p:nvGrpSpPr>
        <p:grpSpPr>
          <a:xfrm>
            <a:off x="6663363" y="3765034"/>
            <a:ext cx="2219051" cy="805148"/>
            <a:chOff x="6663363" y="3765034"/>
            <a:chExt cx="2219051" cy="805148"/>
          </a:xfrm>
        </p:grpSpPr>
        <p:cxnSp>
          <p:nvCxnSpPr>
            <p:cNvPr id="69" name="Elbow Connector 68">
              <a:extLst>
                <a:ext uri="{FF2B5EF4-FFF2-40B4-BE49-F238E27FC236}">
                  <a16:creationId xmlns:a16="http://schemas.microsoft.com/office/drawing/2014/main" id="{3F37B227-4807-EC40-8C76-B823FF42D4A7}"/>
                </a:ext>
              </a:extLst>
            </p:cNvPr>
            <p:cNvCxnSpPr>
              <a:cxnSpLocks/>
              <a:stCxn id="48" idx="2"/>
            </p:cNvCxnSpPr>
            <p:nvPr/>
          </p:nvCxnSpPr>
          <p:spPr>
            <a:xfrm rot="5400000">
              <a:off x="7332076" y="3096321"/>
              <a:ext cx="805148" cy="2142574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84BCB69-0FCF-264B-8096-9D392DA8309F}"/>
                </a:ext>
              </a:extLst>
            </p:cNvPr>
            <p:cNvSpPr txBox="1"/>
            <p:nvPr/>
          </p:nvSpPr>
          <p:spPr>
            <a:xfrm>
              <a:off x="7753485" y="4117228"/>
              <a:ext cx="112892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N" dirty="0">
                  <a:solidFill>
                    <a:schemeClr val="accent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decoder</a:t>
              </a:r>
            </a:p>
          </p:txBody>
        </p:sp>
      </p:grpSp>
      <p:grpSp>
        <p:nvGrpSpPr>
          <p:cNvPr id="81" name="sem p4">
            <a:extLst>
              <a:ext uri="{FF2B5EF4-FFF2-40B4-BE49-F238E27FC236}">
                <a16:creationId xmlns:a16="http://schemas.microsoft.com/office/drawing/2014/main" id="{FDD2BC32-885D-B347-96C9-0B8A27ED0672}"/>
              </a:ext>
            </a:extLst>
          </p:cNvPr>
          <p:cNvGrpSpPr/>
          <p:nvPr/>
        </p:nvGrpSpPr>
        <p:grpSpPr>
          <a:xfrm>
            <a:off x="8933733" y="3765034"/>
            <a:ext cx="2142577" cy="805150"/>
            <a:chOff x="8933733" y="3765034"/>
            <a:chExt cx="2142577" cy="805150"/>
          </a:xfrm>
        </p:grpSpPr>
        <p:cxnSp>
          <p:nvCxnSpPr>
            <p:cNvPr id="74" name="Elbow Connector 73">
              <a:extLst>
                <a:ext uri="{FF2B5EF4-FFF2-40B4-BE49-F238E27FC236}">
                  <a16:creationId xmlns:a16="http://schemas.microsoft.com/office/drawing/2014/main" id="{72FA07EA-108E-A74B-A6BB-58CD863ED67C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rot="5400000">
              <a:off x="9592320" y="3106447"/>
              <a:ext cx="805150" cy="2122324"/>
            </a:xfrm>
            <a:prstGeom prst="bentConnector2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B908847-BCA7-314E-8977-E963B9DEF6F8}"/>
                </a:ext>
              </a:extLst>
            </p:cNvPr>
            <p:cNvSpPr txBox="1"/>
            <p:nvPr/>
          </p:nvSpPr>
          <p:spPr>
            <a:xfrm>
              <a:off x="10131821" y="4117228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loader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0311D3-03EF-BA4F-96FD-70E2B72D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29</a:t>
            </a:fld>
            <a:endParaRPr lang="en-CN" dirty="0"/>
          </a:p>
        </p:txBody>
      </p:sp>
      <p:grpSp>
        <p:nvGrpSpPr>
          <p:cNvPr id="45" name="reloc sem">
            <a:extLst>
              <a:ext uri="{FF2B5EF4-FFF2-40B4-BE49-F238E27FC236}">
                <a16:creationId xmlns:a16="http://schemas.microsoft.com/office/drawing/2014/main" id="{81E40A6C-3C06-5945-9CF5-D67CF4F4170B}"/>
              </a:ext>
            </a:extLst>
          </p:cNvPr>
          <p:cNvGrpSpPr/>
          <p:nvPr/>
        </p:nvGrpSpPr>
        <p:grpSpPr>
          <a:xfrm>
            <a:off x="1732622" y="3765034"/>
            <a:ext cx="645909" cy="984065"/>
            <a:chOff x="3982742" y="3972817"/>
            <a:chExt cx="645909" cy="984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B3E665E-7533-864F-B896-DEA74B6B2100}"/>
                    </a:ext>
                  </a:extLst>
                </p:cNvPr>
                <p:cNvSpPr txBox="1"/>
                <p:nvPr/>
              </p:nvSpPr>
              <p:spPr>
                <a:xfrm>
                  <a:off x="3982742" y="4587550"/>
                  <a:ext cx="6459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⟦"/>
                                <m:endChr m:val="⟧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B3E665E-7533-864F-B896-DEA74B6B21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742" y="4587550"/>
                  <a:ext cx="645909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9615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3FE8699-738F-D048-A010-0553E47DF7AC}"/>
                </a:ext>
              </a:extLst>
            </p:cNvPr>
            <p:cNvCxnSpPr>
              <a:endCxn id="49" idx="0"/>
            </p:cNvCxnSpPr>
            <p:nvPr/>
          </p:nvCxnSpPr>
          <p:spPr>
            <a:xfrm flipH="1">
              <a:off x="4305697" y="3972817"/>
              <a:ext cx="2" cy="6147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220C0F-D38C-5140-A854-DB521CCC654A}"/>
                  </a:ext>
                </a:extLst>
              </p:cNvPr>
              <p:cNvSpPr txBox="1"/>
              <p:nvPr/>
            </p:nvSpPr>
            <p:spPr>
              <a:xfrm>
                <a:off x="2857682" y="4379223"/>
                <a:ext cx="645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C220C0F-D38C-5140-A854-DB521CCC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82" y="4379223"/>
                <a:ext cx="64590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imulation">
            <a:extLst>
              <a:ext uri="{FF2B5EF4-FFF2-40B4-BE49-F238E27FC236}">
                <a16:creationId xmlns:a16="http://schemas.microsoft.com/office/drawing/2014/main" id="{E1B4856C-8A97-954C-8D3C-A986DB888813}"/>
              </a:ext>
            </a:extLst>
          </p:cNvPr>
          <p:cNvGrpSpPr/>
          <p:nvPr/>
        </p:nvGrpSpPr>
        <p:grpSpPr>
          <a:xfrm>
            <a:off x="5112955" y="3765034"/>
            <a:ext cx="4015934" cy="986599"/>
            <a:chOff x="5112955" y="3765034"/>
            <a:chExt cx="4015934" cy="986599"/>
          </a:xfrm>
        </p:grpSpPr>
        <p:grpSp>
          <p:nvGrpSpPr>
            <p:cNvPr id="55" name="reloc sem">
              <a:extLst>
                <a:ext uri="{FF2B5EF4-FFF2-40B4-BE49-F238E27FC236}">
                  <a16:creationId xmlns:a16="http://schemas.microsoft.com/office/drawing/2014/main" id="{4494A429-4082-9C4F-9B37-773FDF71AF60}"/>
                </a:ext>
              </a:extLst>
            </p:cNvPr>
            <p:cNvGrpSpPr/>
            <p:nvPr/>
          </p:nvGrpSpPr>
          <p:grpSpPr>
            <a:xfrm>
              <a:off x="6232861" y="3770783"/>
              <a:ext cx="645909" cy="980850"/>
              <a:chOff x="3982742" y="3770783"/>
              <a:chExt cx="645909" cy="9808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AFAD49F9-3E8F-B64B-B61D-2B261D257EB1}"/>
                      </a:ext>
                    </a:extLst>
                  </p:cNvPr>
                  <p:cNvSpPr txBox="1"/>
                  <p:nvPr/>
                </p:nvSpPr>
                <p:spPr>
                  <a:xfrm>
                    <a:off x="3982742" y="4379223"/>
                    <a:ext cx="645909" cy="3724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AFAD49F9-3E8F-B64B-B61D-2B261D257E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2742" y="4379223"/>
                    <a:ext cx="645909" cy="3724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5385" b="-3333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6A5F2CD-895A-894D-872F-69EFEC3504BC}"/>
                  </a:ext>
                </a:extLst>
              </p:cNvPr>
              <p:cNvCxnSpPr>
                <a:endCxn id="57" idx="0"/>
              </p:cNvCxnSpPr>
              <p:nvPr/>
            </p:nvCxnSpPr>
            <p:spPr>
              <a:xfrm flipH="1">
                <a:off x="4305697" y="3770783"/>
                <a:ext cx="2" cy="60844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reloc sem">
              <a:extLst>
                <a:ext uri="{FF2B5EF4-FFF2-40B4-BE49-F238E27FC236}">
                  <a16:creationId xmlns:a16="http://schemas.microsoft.com/office/drawing/2014/main" id="{A49348EA-0063-9C47-9670-85A13036A807}"/>
                </a:ext>
              </a:extLst>
            </p:cNvPr>
            <p:cNvGrpSpPr/>
            <p:nvPr/>
          </p:nvGrpSpPr>
          <p:grpSpPr>
            <a:xfrm>
              <a:off x="8482980" y="3765034"/>
              <a:ext cx="645909" cy="980850"/>
              <a:chOff x="3982742" y="3770783"/>
              <a:chExt cx="645909" cy="9808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51976D2-8810-D743-97C0-7F2F93372F77}"/>
                      </a:ext>
                    </a:extLst>
                  </p:cNvPr>
                  <p:cNvSpPr txBox="1"/>
                  <p:nvPr/>
                </p:nvSpPr>
                <p:spPr>
                  <a:xfrm>
                    <a:off x="3982742" y="4379223"/>
                    <a:ext cx="645909" cy="3724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⟦"/>
                                  <m:endChr m:val="⟧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B51976D2-8810-D743-97C0-7F2F93372F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2742" y="4379223"/>
                    <a:ext cx="645909" cy="3724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23077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AB2BB53A-0D5E-984A-AD6D-C224DCB998A8}"/>
                  </a:ext>
                </a:extLst>
              </p:cNvPr>
              <p:cNvCxnSpPr>
                <a:endCxn id="61" idx="0"/>
              </p:cNvCxnSpPr>
              <p:nvPr/>
            </p:nvCxnSpPr>
            <p:spPr>
              <a:xfrm flipH="1">
                <a:off x="4305697" y="3770783"/>
                <a:ext cx="2" cy="60844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5A2C343-2A4A-2440-A89E-15A6DB7DE6B1}"/>
                    </a:ext>
                  </a:extLst>
                </p:cNvPr>
                <p:cNvSpPr txBox="1"/>
                <p:nvPr/>
              </p:nvSpPr>
              <p:spPr>
                <a:xfrm>
                  <a:off x="5112955" y="4379223"/>
                  <a:ext cx="6459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5A2C343-2A4A-2440-A89E-15A6DB7DE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955" y="4379223"/>
                  <a:ext cx="64590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C039B9-3BF1-C747-B4F4-BA9A38E7E8DF}"/>
                    </a:ext>
                  </a:extLst>
                </p:cNvPr>
                <p:cNvSpPr txBox="1"/>
                <p:nvPr/>
              </p:nvSpPr>
              <p:spPr>
                <a:xfrm>
                  <a:off x="7356919" y="4376552"/>
                  <a:ext cx="64590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C039B9-3BF1-C747-B4F4-BA9A38E7E8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6919" y="4376552"/>
                  <a:ext cx="64590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loader2 ">
            <a:extLst>
              <a:ext uri="{FF2B5EF4-FFF2-40B4-BE49-F238E27FC236}">
                <a16:creationId xmlns:a16="http://schemas.microsoft.com/office/drawing/2014/main" id="{F8A6DFD3-580E-1E4A-A0F2-D26FCEA577FB}"/>
              </a:ext>
            </a:extLst>
          </p:cNvPr>
          <p:cNvGrpSpPr/>
          <p:nvPr/>
        </p:nvGrpSpPr>
        <p:grpSpPr>
          <a:xfrm>
            <a:off x="9334319" y="3763954"/>
            <a:ext cx="1741991" cy="799935"/>
            <a:chOff x="9334319" y="3765032"/>
            <a:chExt cx="1741991" cy="799935"/>
          </a:xfrm>
        </p:grpSpPr>
        <p:cxnSp>
          <p:nvCxnSpPr>
            <p:cNvPr id="70" name="Elbow Connector 69">
              <a:extLst>
                <a:ext uri="{FF2B5EF4-FFF2-40B4-BE49-F238E27FC236}">
                  <a16:creationId xmlns:a16="http://schemas.microsoft.com/office/drawing/2014/main" id="{BCB20E5B-7398-D04E-9D38-49BA96A00A0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9334319" y="3765032"/>
              <a:ext cx="1721739" cy="799935"/>
            </a:xfrm>
            <a:prstGeom prst="bentConnector3">
              <a:avLst>
                <a:gd name="adj1" fmla="val 176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DB3064C-3E0C-A34C-B2B6-C1CEC1124A0F}"/>
                </a:ext>
              </a:extLst>
            </p:cNvPr>
            <p:cNvSpPr txBox="1"/>
            <p:nvPr/>
          </p:nvSpPr>
          <p:spPr>
            <a:xfrm>
              <a:off x="10131821" y="4117228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latin typeface="Consolas" panose="020B0609020204030204" pitchFamily="49" charset="0"/>
                  <a:cs typeface="Consolas" panose="020B0609020204030204" pitchFamily="49" charset="0"/>
                </a:rPr>
                <a:t>loader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77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3B00-1BAC-0143-8E41-1617D2FE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A879-D993-2E45-893C-D8B0B726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35" y="978195"/>
            <a:ext cx="10515600" cy="5743280"/>
          </a:xfrm>
        </p:spPr>
        <p:txBody>
          <a:bodyPr/>
          <a:lstStyle/>
          <a:p>
            <a:r>
              <a:rPr lang="en-CN" dirty="0"/>
              <a:t>Verified assembler</a:t>
            </a:r>
            <a:r>
              <a:rPr lang="en-US" dirty="0"/>
              <a:t>s for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Multiple architectures: X86, RISC-V, ARM, ...</a:t>
            </a:r>
          </a:p>
          <a:p>
            <a:pPr lvl="1"/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/>
              <a:t>formats: ELF, PE, 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CN" dirty="0"/>
              <a:t>Verified assembler framework should be:</a:t>
            </a:r>
          </a:p>
          <a:p>
            <a:pPr lvl="1"/>
            <a:r>
              <a:rPr lang="en-CN" i="1" dirty="0"/>
              <a:t>Configurable</a:t>
            </a:r>
            <a:r>
              <a:rPr lang="en-US" i="1" dirty="0"/>
              <a:t>:</a:t>
            </a:r>
            <a:r>
              <a:rPr lang="en-CN" dirty="0"/>
              <a:t> support different architectures</a:t>
            </a:r>
          </a:p>
          <a:p>
            <a:pPr lvl="1"/>
            <a:r>
              <a:rPr lang="en-CN" i="1" dirty="0"/>
              <a:t>Extensible:</a:t>
            </a:r>
            <a:r>
              <a:rPr lang="en-CN" dirty="0"/>
              <a:t> easy to extend to a new architecture</a:t>
            </a:r>
          </a:p>
          <a:p>
            <a:pPr lvl="1"/>
            <a:r>
              <a:rPr lang="en-CN" i="1" dirty="0"/>
              <a:t>General:</a:t>
            </a:r>
            <a:r>
              <a:rPr lang="en-CN" dirty="0"/>
              <a:t> reusable when supporting more features</a:t>
            </a:r>
          </a:p>
          <a:p>
            <a:pPr lvl="1"/>
            <a:endParaRPr lang="en-CN" dirty="0"/>
          </a:p>
          <a:p>
            <a:pPr lvl="1"/>
            <a:endParaRPr lang="en-CN" dirty="0"/>
          </a:p>
        </p:txBody>
      </p:sp>
      <p:sp>
        <p:nvSpPr>
          <p:cNvPr id="26" name="red dashed box">
            <a:extLst>
              <a:ext uri="{FF2B5EF4-FFF2-40B4-BE49-F238E27FC236}">
                <a16:creationId xmlns:a16="http://schemas.microsoft.com/office/drawing/2014/main" id="{1AB19834-8E16-3645-A739-9E5AF0D9C283}"/>
              </a:ext>
            </a:extLst>
          </p:cNvPr>
          <p:cNvSpPr/>
          <p:nvPr/>
        </p:nvSpPr>
        <p:spPr>
          <a:xfrm>
            <a:off x="3911169" y="2281200"/>
            <a:ext cx="5062226" cy="229020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34" name="arrow to assembler framework">
            <a:extLst>
              <a:ext uri="{FF2B5EF4-FFF2-40B4-BE49-F238E27FC236}">
                <a16:creationId xmlns:a16="http://schemas.microsoft.com/office/drawing/2014/main" id="{D8D8B387-C6D8-F740-B15B-AA0BFB094802}"/>
              </a:ext>
            </a:extLst>
          </p:cNvPr>
          <p:cNvGrpSpPr/>
          <p:nvPr/>
        </p:nvGrpSpPr>
        <p:grpSpPr>
          <a:xfrm>
            <a:off x="9074821" y="3173581"/>
            <a:ext cx="2980508" cy="1015663"/>
            <a:chOff x="8543361" y="3381788"/>
            <a:chExt cx="2980508" cy="101566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D36234-DADE-AA41-BB53-2A3CBB6C7B98}"/>
                </a:ext>
              </a:extLst>
            </p:cNvPr>
            <p:cNvSpPr txBox="1"/>
            <p:nvPr/>
          </p:nvSpPr>
          <p:spPr>
            <a:xfrm>
              <a:off x="8973395" y="3381788"/>
              <a:ext cx="255047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N" sz="2000" dirty="0"/>
                <a:t>Assembler framework: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CN" sz="2000" dirty="0"/>
                <a:t>implementation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CN" sz="2000" dirty="0"/>
                <a:t>verification</a:t>
              </a:r>
            </a:p>
          </p:txBody>
        </p:sp>
        <p:sp>
          <p:nvSpPr>
            <p:cNvPr id="28" name="Left Arrow 27">
              <a:extLst>
                <a:ext uri="{FF2B5EF4-FFF2-40B4-BE49-F238E27FC236}">
                  <a16:creationId xmlns:a16="http://schemas.microsoft.com/office/drawing/2014/main" id="{A98C1724-D773-0540-8290-CBA894E24467}"/>
                </a:ext>
              </a:extLst>
            </p:cNvPr>
            <p:cNvSpPr/>
            <p:nvPr/>
          </p:nvSpPr>
          <p:spPr>
            <a:xfrm>
              <a:off x="8543361" y="3542950"/>
              <a:ext cx="317239" cy="12706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30" name="CompCert to multiple arch">
            <a:extLst>
              <a:ext uri="{FF2B5EF4-FFF2-40B4-BE49-F238E27FC236}">
                <a16:creationId xmlns:a16="http://schemas.microsoft.com/office/drawing/2014/main" id="{1F5C11A9-EFFB-DF44-829B-9EEEB15E30F6}"/>
              </a:ext>
            </a:extLst>
          </p:cNvPr>
          <p:cNvGrpSpPr/>
          <p:nvPr/>
        </p:nvGrpSpPr>
        <p:grpSpPr>
          <a:xfrm>
            <a:off x="1480778" y="2453650"/>
            <a:ext cx="4079526" cy="2011764"/>
            <a:chOff x="1480778" y="2453650"/>
            <a:chExt cx="4079526" cy="2011764"/>
          </a:xfrm>
        </p:grpSpPr>
        <p:grpSp>
          <p:nvGrpSpPr>
            <p:cNvPr id="4" name="verified compiler">
              <a:extLst>
                <a:ext uri="{FF2B5EF4-FFF2-40B4-BE49-F238E27FC236}">
                  <a16:creationId xmlns:a16="http://schemas.microsoft.com/office/drawing/2014/main" id="{8BE5250E-7BC2-FB4A-A375-2762B508D838}"/>
                </a:ext>
              </a:extLst>
            </p:cNvPr>
            <p:cNvGrpSpPr/>
            <p:nvPr/>
          </p:nvGrpSpPr>
          <p:grpSpPr>
            <a:xfrm>
              <a:off x="1480778" y="2781446"/>
              <a:ext cx="2805755" cy="971624"/>
              <a:chOff x="2014151" y="1676308"/>
              <a:chExt cx="2805755" cy="93002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0D035EC-E34B-0A4C-BD19-6DDF2BE2BAD0}"/>
                  </a:ext>
                </a:extLst>
              </p:cNvPr>
              <p:cNvSpPr/>
              <p:nvPr/>
            </p:nvSpPr>
            <p:spPr>
              <a:xfrm>
                <a:off x="2014151" y="2087353"/>
                <a:ext cx="1272746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C programs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6E9A02C-2B71-5344-AC49-B1E4B9D5C5C4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>
                <a:off x="3286897" y="2346845"/>
                <a:ext cx="1533009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 hidden="1">
                <a:extLst>
                  <a:ext uri="{FF2B5EF4-FFF2-40B4-BE49-F238E27FC236}">
                    <a16:creationId xmlns:a16="http://schemas.microsoft.com/office/drawing/2014/main" id="{DE89E672-9681-AC40-B13F-CF4F9BDDCD53}"/>
                  </a:ext>
                </a:extLst>
              </p:cNvPr>
              <p:cNvSpPr txBox="1"/>
              <p:nvPr/>
            </p:nvSpPr>
            <p:spPr>
              <a:xfrm>
                <a:off x="3493392" y="1676308"/>
                <a:ext cx="104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i="1" dirty="0"/>
                  <a:t>Verified Compiler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7712D3-FAE6-E84A-B45A-DB5EE87D021A}"/>
                </a:ext>
              </a:extLst>
            </p:cNvPr>
            <p:cNvSpPr/>
            <p:nvPr/>
          </p:nvSpPr>
          <p:spPr>
            <a:xfrm>
              <a:off x="4287558" y="3189240"/>
              <a:ext cx="1272746" cy="5421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RISC-V Assembly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40AA1C-C27E-AD4A-8D2D-EE85FF8600BC}"/>
                </a:ext>
              </a:extLst>
            </p:cNvPr>
            <p:cNvSpPr/>
            <p:nvPr/>
          </p:nvSpPr>
          <p:spPr>
            <a:xfrm>
              <a:off x="4278358" y="3923219"/>
              <a:ext cx="1272746" cy="5421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ARM</a:t>
              </a:r>
            </a:p>
            <a:p>
              <a:pPr algn="ctr"/>
              <a:r>
                <a:rPr lang="en-CN" dirty="0"/>
                <a:t>Assembly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8C3B89-FA13-C44F-BCB1-2B17C9C84FBE}"/>
                </a:ext>
              </a:extLst>
            </p:cNvPr>
            <p:cNvSpPr/>
            <p:nvPr/>
          </p:nvSpPr>
          <p:spPr>
            <a:xfrm>
              <a:off x="4278358" y="2453650"/>
              <a:ext cx="1272746" cy="5421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X86 Assembly</a:t>
              </a: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6D728216-DF48-D74E-BD6D-40F756AB1A7B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rot="5400000" flipH="1" flipV="1">
              <a:off x="3745942" y="2935831"/>
              <a:ext cx="743499" cy="321333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FC564540-17BA-654E-B19D-5A94F0933BA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769369" y="3675167"/>
              <a:ext cx="713077" cy="325221"/>
            </a:xfrm>
            <a:prstGeom prst="curvedConnector2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ompcert">
              <a:extLst>
                <a:ext uri="{FF2B5EF4-FFF2-40B4-BE49-F238E27FC236}">
                  <a16:creationId xmlns:a16="http://schemas.microsoft.com/office/drawing/2014/main" id="{17E4DF9B-BF85-3F4C-BC40-E15FF8E4A227}"/>
                </a:ext>
              </a:extLst>
            </p:cNvPr>
            <p:cNvSpPr txBox="1"/>
            <p:nvPr/>
          </p:nvSpPr>
          <p:spPr>
            <a:xfrm>
              <a:off x="2969854" y="2886975"/>
              <a:ext cx="1146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i="1" dirty="0"/>
                <a:t>CompCert</a:t>
              </a:r>
            </a:p>
            <a:p>
              <a:pPr algn="ctr"/>
              <a:r>
                <a:rPr lang="en-CN" dirty="0"/>
                <a:t>✅</a:t>
              </a:r>
            </a:p>
          </p:txBody>
        </p:sp>
      </p:grpSp>
      <p:grpSp>
        <p:nvGrpSpPr>
          <p:cNvPr id="31" name="GNU as">
            <a:extLst>
              <a:ext uri="{FF2B5EF4-FFF2-40B4-BE49-F238E27FC236}">
                <a16:creationId xmlns:a16="http://schemas.microsoft.com/office/drawing/2014/main" id="{2F2EFE8D-72D1-0345-8E64-9780AA565B3B}"/>
              </a:ext>
            </a:extLst>
          </p:cNvPr>
          <p:cNvGrpSpPr/>
          <p:nvPr/>
        </p:nvGrpSpPr>
        <p:grpSpPr>
          <a:xfrm>
            <a:off x="5551104" y="2351203"/>
            <a:ext cx="3264515" cy="2252496"/>
            <a:chOff x="5551104" y="2351203"/>
            <a:chExt cx="3264515" cy="2252496"/>
          </a:xfrm>
        </p:grpSpPr>
        <p:sp>
          <p:nvSpPr>
            <p:cNvPr id="10" name="assembler question mark">
              <a:extLst>
                <a:ext uri="{FF2B5EF4-FFF2-40B4-BE49-F238E27FC236}">
                  <a16:creationId xmlns:a16="http://schemas.microsoft.com/office/drawing/2014/main" id="{9C1130ED-A6DF-C04B-B84B-9CE8512765E4}"/>
                </a:ext>
              </a:extLst>
            </p:cNvPr>
            <p:cNvSpPr txBox="1"/>
            <p:nvPr/>
          </p:nvSpPr>
          <p:spPr>
            <a:xfrm>
              <a:off x="6143327" y="3493662"/>
              <a:ext cx="482435" cy="38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❓</a:t>
              </a:r>
            </a:p>
          </p:txBody>
        </p:sp>
        <p:grpSp>
          <p:nvGrpSpPr>
            <p:cNvPr id="11" name="multi-arch">
              <a:extLst>
                <a:ext uri="{FF2B5EF4-FFF2-40B4-BE49-F238E27FC236}">
                  <a16:creationId xmlns:a16="http://schemas.microsoft.com/office/drawing/2014/main" id="{CDABDA5A-0692-3349-9610-68E91FEF8324}"/>
                </a:ext>
              </a:extLst>
            </p:cNvPr>
            <p:cNvGrpSpPr/>
            <p:nvPr/>
          </p:nvGrpSpPr>
          <p:grpSpPr>
            <a:xfrm>
              <a:off x="5551104" y="2453650"/>
              <a:ext cx="3264515" cy="2017461"/>
              <a:chOff x="6084477" y="1362545"/>
              <a:chExt cx="3264515" cy="193109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30DD6B4-3A00-5E4B-BACE-D1D3E79C99FF}"/>
                  </a:ext>
                </a:extLst>
              </p:cNvPr>
              <p:cNvSpPr/>
              <p:nvPr/>
            </p:nvSpPr>
            <p:spPr>
              <a:xfrm>
                <a:off x="7733969" y="1362545"/>
                <a:ext cx="1615023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X86 </a:t>
                </a:r>
              </a:p>
              <a:p>
                <a:pPr algn="ctr"/>
                <a:r>
                  <a:rPr lang="en-CN" dirty="0"/>
                  <a:t>ELF Object files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C5141A7-B77E-4643-9D1C-307DA6BA1D8E}"/>
                  </a:ext>
                </a:extLst>
              </p:cNvPr>
              <p:cNvSpPr/>
              <p:nvPr/>
            </p:nvSpPr>
            <p:spPr>
              <a:xfrm>
                <a:off x="7743289" y="2068600"/>
                <a:ext cx="1605703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RISC-V </a:t>
                </a:r>
              </a:p>
              <a:p>
                <a:pPr algn="ctr"/>
                <a:r>
                  <a:rPr lang="en-CN" dirty="0"/>
                  <a:t>ELF Object files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A706B38-8D62-5747-BB01-18E26B76A0D2}"/>
                  </a:ext>
                </a:extLst>
              </p:cNvPr>
              <p:cNvSpPr/>
              <p:nvPr/>
            </p:nvSpPr>
            <p:spPr>
              <a:xfrm>
                <a:off x="7735509" y="2774655"/>
                <a:ext cx="1613483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ARM</a:t>
                </a:r>
              </a:p>
              <a:p>
                <a:pPr algn="ctr"/>
                <a:r>
                  <a:rPr lang="en-CN" dirty="0"/>
                  <a:t>ELF Object files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5B5BBCB-FA7F-A442-A15A-85D99348A92D}"/>
                  </a:ext>
                </a:extLst>
              </p:cNvPr>
              <p:cNvCxnSpPr>
                <a:cxnSpLocks/>
                <a:stCxn id="14" idx="3"/>
                <a:endCxn id="19" idx="1"/>
              </p:cNvCxnSpPr>
              <p:nvPr/>
            </p:nvCxnSpPr>
            <p:spPr>
              <a:xfrm>
                <a:off x="6084477" y="1622037"/>
                <a:ext cx="1649492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E66069B-CF24-9942-8BC0-A2F696DEC6FA}"/>
                  </a:ext>
                </a:extLst>
              </p:cNvPr>
              <p:cNvCxnSpPr>
                <a:cxnSpLocks/>
                <a:stCxn id="12" idx="3"/>
                <a:endCxn id="20" idx="1"/>
              </p:cNvCxnSpPr>
              <p:nvPr/>
            </p:nvCxnSpPr>
            <p:spPr>
              <a:xfrm>
                <a:off x="6093677" y="2326137"/>
                <a:ext cx="1649612" cy="195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45657B6-922D-4741-A419-B5AB09A654D8}"/>
                  </a:ext>
                </a:extLst>
              </p:cNvPr>
              <p:cNvCxnSpPr>
                <a:cxnSpLocks/>
                <a:stCxn id="13" idx="3"/>
                <a:endCxn id="21" idx="1"/>
              </p:cNvCxnSpPr>
              <p:nvPr/>
            </p:nvCxnSpPr>
            <p:spPr>
              <a:xfrm>
                <a:off x="6084477" y="3028694"/>
                <a:ext cx="1651032" cy="5454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assembler question mark">
              <a:extLst>
                <a:ext uri="{FF2B5EF4-FFF2-40B4-BE49-F238E27FC236}">
                  <a16:creationId xmlns:a16="http://schemas.microsoft.com/office/drawing/2014/main" id="{000C8894-82B4-7244-B53A-53F4F7655315}"/>
                </a:ext>
              </a:extLst>
            </p:cNvPr>
            <p:cNvSpPr txBox="1"/>
            <p:nvPr/>
          </p:nvSpPr>
          <p:spPr>
            <a:xfrm>
              <a:off x="6143327" y="4217849"/>
              <a:ext cx="482435" cy="38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❓</a:t>
              </a:r>
            </a:p>
          </p:txBody>
        </p:sp>
        <p:sp>
          <p:nvSpPr>
            <p:cNvPr id="16" name="assembler question mark">
              <a:extLst>
                <a:ext uri="{FF2B5EF4-FFF2-40B4-BE49-F238E27FC236}">
                  <a16:creationId xmlns:a16="http://schemas.microsoft.com/office/drawing/2014/main" id="{A28B7C47-88E0-4E42-AADA-2E59DAE3FE36}"/>
                </a:ext>
              </a:extLst>
            </p:cNvPr>
            <p:cNvSpPr txBox="1"/>
            <p:nvPr/>
          </p:nvSpPr>
          <p:spPr>
            <a:xfrm>
              <a:off x="6143327" y="2755357"/>
              <a:ext cx="482435" cy="38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dirty="0"/>
                <a:t>❓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BE9FEE-E088-CF49-9F4E-DD07D7B330C3}"/>
                </a:ext>
              </a:extLst>
            </p:cNvPr>
            <p:cNvSpPr txBox="1"/>
            <p:nvPr/>
          </p:nvSpPr>
          <p:spPr>
            <a:xfrm>
              <a:off x="5569723" y="2351203"/>
              <a:ext cx="1640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i="1" dirty="0"/>
                <a:t>GNU assembler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60315C0-B420-A246-BB4C-72122E9109FB}"/>
                </a:ext>
              </a:extLst>
            </p:cNvPr>
            <p:cNvSpPr txBox="1"/>
            <p:nvPr/>
          </p:nvSpPr>
          <p:spPr>
            <a:xfrm>
              <a:off x="5569723" y="3093498"/>
              <a:ext cx="1640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i="1" dirty="0"/>
                <a:t>GNU assembler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8E61ECA-36F9-6F43-A134-68EC5A9CE6FF}"/>
                </a:ext>
              </a:extLst>
            </p:cNvPr>
            <p:cNvSpPr txBox="1"/>
            <p:nvPr/>
          </p:nvSpPr>
          <p:spPr>
            <a:xfrm>
              <a:off x="5569723" y="3834509"/>
              <a:ext cx="1640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i="1" dirty="0"/>
                <a:t>GNU assembler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EE640-FE04-964E-87CF-272495F5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3</a:t>
            </a:fld>
            <a:endParaRPr lang="en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5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132D-E916-4540-A4F1-B267F44F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9F9C-A295-254A-8006-77CA1233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The target printer is unverfied</a:t>
            </a:r>
          </a:p>
          <a:p>
            <a:pPr marL="0" indent="0">
              <a:buNone/>
            </a:pPr>
            <a:endParaRPr lang="en-CN" dirty="0"/>
          </a:p>
          <a:p>
            <a:endParaRPr lang="en-CN" dirty="0"/>
          </a:p>
          <a:p>
            <a:endParaRPr lang="en-CN" dirty="0"/>
          </a:p>
          <a:p>
            <a:pPr lvl="1"/>
            <a:r>
              <a:rPr lang="en-CN" dirty="0"/>
              <a:t>Difficulty: the mismatch between the CompCert and real memory models</a:t>
            </a:r>
          </a:p>
          <a:p>
            <a:pPr lvl="1"/>
            <a:endParaRPr lang="en-CN" dirty="0"/>
          </a:p>
          <a:p>
            <a:r>
              <a:rPr lang="en-CN" dirty="0"/>
              <a:t>Does not support separate compilation: the linker is unverified</a:t>
            </a:r>
          </a:p>
          <a:p>
            <a:endParaRPr lang="en-CN" dirty="0"/>
          </a:p>
          <a:p>
            <a:pPr lvl="1"/>
            <a:endParaRPr lang="en-C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D8AD09-279F-3249-A135-E29D87FF3584}"/>
              </a:ext>
            </a:extLst>
          </p:cNvPr>
          <p:cNvGrpSpPr/>
          <p:nvPr/>
        </p:nvGrpSpPr>
        <p:grpSpPr>
          <a:xfrm>
            <a:off x="910646" y="1689869"/>
            <a:ext cx="10443154" cy="1091419"/>
            <a:chOff x="1001676" y="4411297"/>
            <a:chExt cx="10443154" cy="1091419"/>
          </a:xfrm>
        </p:grpSpPr>
        <p:grpSp>
          <p:nvGrpSpPr>
            <p:cNvPr id="5" name="CompCert">
              <a:extLst>
                <a:ext uri="{FF2B5EF4-FFF2-40B4-BE49-F238E27FC236}">
                  <a16:creationId xmlns:a16="http://schemas.microsoft.com/office/drawing/2014/main" id="{A425C9C3-1781-4F49-883F-02C23C220FFF}"/>
                </a:ext>
              </a:extLst>
            </p:cNvPr>
            <p:cNvGrpSpPr/>
            <p:nvPr/>
          </p:nvGrpSpPr>
          <p:grpSpPr>
            <a:xfrm>
              <a:off x="1001676" y="4411297"/>
              <a:ext cx="3634564" cy="1084797"/>
              <a:chOff x="1261470" y="978195"/>
              <a:chExt cx="3634564" cy="108479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2F28BD7-6BEB-6546-ADD4-6A20FE5FA06C}"/>
                  </a:ext>
                </a:extLst>
              </p:cNvPr>
              <p:cNvSpPr/>
              <p:nvPr/>
            </p:nvSpPr>
            <p:spPr>
              <a:xfrm>
                <a:off x="1261470" y="1059966"/>
                <a:ext cx="1172746" cy="57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/>
                  <a:t>C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F2CA91-78CB-4640-88EF-1BD72ED0AF73}"/>
                  </a:ext>
                </a:extLst>
              </p:cNvPr>
              <p:cNvSpPr/>
              <p:nvPr/>
            </p:nvSpPr>
            <p:spPr>
              <a:xfrm>
                <a:off x="3723288" y="1059966"/>
                <a:ext cx="1172746" cy="57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/>
                  <a:t>Asm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8C05054-AE87-544F-8BA6-CA752F4D880C}"/>
                  </a:ext>
                </a:extLst>
              </p:cNvPr>
              <p:cNvCxnSpPr>
                <a:cxnSpLocks/>
                <a:stCxn id="16" idx="3"/>
                <a:endCxn id="17" idx="1"/>
              </p:cNvCxnSpPr>
              <p:nvPr/>
            </p:nvCxnSpPr>
            <p:spPr>
              <a:xfrm>
                <a:off x="2434216" y="1347527"/>
                <a:ext cx="1289072" cy="0"/>
              </a:xfrm>
              <a:prstGeom prst="straightConnector1">
                <a:avLst/>
              </a:prstGeom>
              <a:ln w="25400" cmpd="sng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20F5AB-701F-4E44-98D9-99DFAB80D6B1}"/>
                  </a:ext>
                </a:extLst>
              </p:cNvPr>
              <p:cNvSpPr txBox="1"/>
              <p:nvPr/>
            </p:nvSpPr>
            <p:spPr>
              <a:xfrm>
                <a:off x="2871003" y="97819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/>
                  <a:t>✅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11AAAC-B0AB-6442-BEB3-DF359E4E9665}"/>
                  </a:ext>
                </a:extLst>
              </p:cNvPr>
              <p:cNvSpPr txBox="1"/>
              <p:nvPr/>
            </p:nvSpPr>
            <p:spPr>
              <a:xfrm>
                <a:off x="2439633" y="1416661"/>
                <a:ext cx="13378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/>
                  <a:t>Stack-Aware</a:t>
                </a:r>
              </a:p>
              <a:p>
                <a:r>
                  <a:rPr lang="en-CN"/>
                  <a:t>CompCert</a:t>
                </a:r>
              </a:p>
            </p:txBody>
          </p:sp>
        </p:grpSp>
        <p:grpSp>
          <p:nvGrpSpPr>
            <p:cNvPr id="6" name="target printer">
              <a:extLst>
                <a:ext uri="{FF2B5EF4-FFF2-40B4-BE49-F238E27FC236}">
                  <a16:creationId xmlns:a16="http://schemas.microsoft.com/office/drawing/2014/main" id="{B9615B83-83D3-D54E-9A15-B9B851E154D6}"/>
                </a:ext>
              </a:extLst>
            </p:cNvPr>
            <p:cNvGrpSpPr/>
            <p:nvPr/>
          </p:nvGrpSpPr>
          <p:grpSpPr>
            <a:xfrm>
              <a:off x="4605840" y="4411744"/>
              <a:ext cx="1458989" cy="1090972"/>
              <a:chOff x="4605840" y="4411744"/>
              <a:chExt cx="1458989" cy="1090972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8A7371D-9C85-5D45-8C1E-26ED34C79D8D}"/>
                  </a:ext>
                </a:extLst>
              </p:cNvPr>
              <p:cNvCxnSpPr>
                <a:cxnSpLocks/>
                <a:stCxn id="17" idx="3"/>
                <a:endCxn id="8" idx="1"/>
              </p:cNvCxnSpPr>
              <p:nvPr/>
            </p:nvCxnSpPr>
            <p:spPr>
              <a:xfrm flipV="1">
                <a:off x="4636240" y="4779847"/>
                <a:ext cx="1405399" cy="782"/>
              </a:xfrm>
              <a:prstGeom prst="straightConnector1">
                <a:avLst/>
              </a:prstGeom>
              <a:ln w="25400" cmpd="sng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1FB517-F333-B64C-AD32-86171B215428}"/>
                  </a:ext>
                </a:extLst>
              </p:cNvPr>
              <p:cNvSpPr txBox="1"/>
              <p:nvPr/>
            </p:nvSpPr>
            <p:spPr>
              <a:xfrm>
                <a:off x="4605840" y="4856385"/>
                <a:ext cx="14589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Target Printer</a:t>
                </a:r>
              </a:p>
              <a:p>
                <a:pPr algn="ctr"/>
                <a:r>
                  <a:rPr lang="en-CN" dirty="0"/>
                  <a:t>🧑‍💻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166FBB-029D-9741-8735-6792827F948E}"/>
                  </a:ext>
                </a:extLst>
              </p:cNvPr>
              <p:cNvSpPr txBox="1"/>
              <p:nvPr/>
            </p:nvSpPr>
            <p:spPr>
              <a:xfrm>
                <a:off x="5114675" y="441174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❓</a:t>
                </a:r>
              </a:p>
            </p:txBody>
          </p:sp>
        </p:grpSp>
        <p:grpSp>
          <p:nvGrpSpPr>
            <p:cNvPr id="7" name="assembler">
              <a:extLst>
                <a:ext uri="{FF2B5EF4-FFF2-40B4-BE49-F238E27FC236}">
                  <a16:creationId xmlns:a16="http://schemas.microsoft.com/office/drawing/2014/main" id="{9B7D0337-409B-404B-995D-B1ED97F9D5E4}"/>
                </a:ext>
              </a:extLst>
            </p:cNvPr>
            <p:cNvGrpSpPr/>
            <p:nvPr/>
          </p:nvGrpSpPr>
          <p:grpSpPr>
            <a:xfrm>
              <a:off x="6041639" y="4411297"/>
              <a:ext cx="5403191" cy="1084797"/>
              <a:chOff x="6041639" y="4411297"/>
              <a:chExt cx="5403191" cy="108479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A774B6F-7769-1E4B-AD26-B219ABA42C6A}"/>
                  </a:ext>
                </a:extLst>
              </p:cNvPr>
              <p:cNvSpPr/>
              <p:nvPr/>
            </p:nvSpPr>
            <p:spPr>
              <a:xfrm>
                <a:off x="6041639" y="4492286"/>
                <a:ext cx="1172746" cy="57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Asm text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C9C39D-D172-3347-B35A-39B011C0C364}"/>
                  </a:ext>
                </a:extLst>
              </p:cNvPr>
              <p:cNvSpPr/>
              <p:nvPr/>
            </p:nvSpPr>
            <p:spPr>
              <a:xfrm>
                <a:off x="8524255" y="4483143"/>
                <a:ext cx="2920575" cy="57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Object files (X86 and RISC-V) 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926950C3-A9C0-3343-9AEE-A7476372B0C9}"/>
                  </a:ext>
                </a:extLst>
              </p:cNvPr>
              <p:cNvCxnSpPr>
                <a:cxnSpLocks/>
                <a:endCxn id="9" idx="1"/>
              </p:cNvCxnSpPr>
              <p:nvPr/>
            </p:nvCxnSpPr>
            <p:spPr>
              <a:xfrm>
                <a:off x="7235184" y="4770704"/>
                <a:ext cx="1289071" cy="0"/>
              </a:xfrm>
              <a:prstGeom prst="straightConnector1">
                <a:avLst/>
              </a:prstGeom>
              <a:ln w="25400" cmpd="sng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82C089-AD0C-5C42-AE03-4CD0A391E601}"/>
                  </a:ext>
                </a:extLst>
              </p:cNvPr>
              <p:cNvSpPr txBox="1"/>
              <p:nvPr/>
            </p:nvSpPr>
            <p:spPr>
              <a:xfrm>
                <a:off x="7305416" y="4849763"/>
                <a:ext cx="12442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/>
                  <a:t>Assembler</a:t>
                </a:r>
              </a:p>
              <a:p>
                <a:r>
                  <a:rPr lang="en-CN"/>
                  <a:t>Framework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01A9A3-9F97-2C4B-9D63-5FF208829A43}"/>
                  </a:ext>
                </a:extLst>
              </p:cNvPr>
              <p:cNvSpPr txBox="1"/>
              <p:nvPr/>
            </p:nvSpPr>
            <p:spPr>
              <a:xfrm>
                <a:off x="7660554" y="4411297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✅</a:t>
                </a:r>
              </a:p>
            </p:txBody>
          </p:sp>
        </p:grpSp>
      </p:grp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83BBB40-F476-C145-B492-FEBCC18C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30</a:t>
            </a:fld>
            <a:endParaRPr lang="en-CN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300301-6E15-4F4E-B800-1D278B4B51A4}"/>
              </a:ext>
            </a:extLst>
          </p:cNvPr>
          <p:cNvGrpSpPr/>
          <p:nvPr/>
        </p:nvGrpSpPr>
        <p:grpSpPr>
          <a:xfrm>
            <a:off x="3958837" y="4511239"/>
            <a:ext cx="3672861" cy="1515831"/>
            <a:chOff x="3176289" y="4301658"/>
            <a:chExt cx="3672861" cy="151583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FA617F-E9E0-5949-8C0E-9FF622DC3154}"/>
                </a:ext>
              </a:extLst>
            </p:cNvPr>
            <p:cNvSpPr/>
            <p:nvPr/>
          </p:nvSpPr>
          <p:spPr>
            <a:xfrm>
              <a:off x="3176289" y="4301658"/>
              <a:ext cx="805343" cy="3942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a.s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2F4ED17-C23B-164B-A99A-E38B3DD0E1AC}"/>
                    </a:ext>
                  </a:extLst>
                </p:cNvPr>
                <p:cNvSpPr txBox="1"/>
                <p:nvPr/>
              </p:nvSpPr>
              <p:spPr>
                <a:xfrm>
                  <a:off x="4076870" y="4314098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2F4ED17-C23B-164B-A99A-E38B3DD0E1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870" y="4314098"/>
                  <a:ext cx="43794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76FC04D-9B34-884A-BCD9-A112E4B2BCF5}"/>
                </a:ext>
              </a:extLst>
            </p:cNvPr>
            <p:cNvSpPr/>
            <p:nvPr/>
          </p:nvSpPr>
          <p:spPr>
            <a:xfrm>
              <a:off x="4610048" y="4306806"/>
              <a:ext cx="805343" cy="3942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b.s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560E5C-49EA-974C-AF68-E84B93CE927E}"/>
                </a:ext>
              </a:extLst>
            </p:cNvPr>
            <p:cNvSpPr/>
            <p:nvPr/>
          </p:nvSpPr>
          <p:spPr>
            <a:xfrm>
              <a:off x="6043807" y="4314915"/>
              <a:ext cx="805343" cy="3942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ab.s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DE94982-DFCA-FE41-ADA5-CBD8ACA39FC0}"/>
                    </a:ext>
                  </a:extLst>
                </p:cNvPr>
                <p:cNvSpPr txBox="1"/>
                <p:nvPr/>
              </p:nvSpPr>
              <p:spPr>
                <a:xfrm>
                  <a:off x="5524254" y="4314098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DE94982-DFCA-FE41-ADA5-CBD8ACA39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254" y="4314098"/>
                  <a:ext cx="4106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348EAE-15A5-484D-B201-A097290D4F83}"/>
                </a:ext>
              </a:extLst>
            </p:cNvPr>
            <p:cNvSpPr/>
            <p:nvPr/>
          </p:nvSpPr>
          <p:spPr>
            <a:xfrm>
              <a:off x="3176289" y="5410020"/>
              <a:ext cx="805343" cy="3942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a.o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108BD76-6F12-B44D-8CFB-7B40CCE04E18}"/>
                    </a:ext>
                  </a:extLst>
                </p:cNvPr>
                <p:cNvSpPr txBox="1"/>
                <p:nvPr/>
              </p:nvSpPr>
              <p:spPr>
                <a:xfrm>
                  <a:off x="4076870" y="5422460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108BD76-6F12-B44D-8CFB-7B40CCE04E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870" y="5422460"/>
                  <a:ext cx="43794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9C2362-E6E9-4544-8CF6-E4F54720B9CB}"/>
                </a:ext>
              </a:extLst>
            </p:cNvPr>
            <p:cNvSpPr/>
            <p:nvPr/>
          </p:nvSpPr>
          <p:spPr>
            <a:xfrm>
              <a:off x="4610048" y="5415168"/>
              <a:ext cx="805343" cy="3942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b.o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EE49AD9-AA3F-D14D-8D46-0F22FADC7447}"/>
                </a:ext>
              </a:extLst>
            </p:cNvPr>
            <p:cNvSpPr/>
            <p:nvPr/>
          </p:nvSpPr>
          <p:spPr>
            <a:xfrm>
              <a:off x="6043807" y="5423277"/>
              <a:ext cx="805343" cy="3942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ab.o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2E67DF8-95B6-F74F-8E9C-7220EFBAF0FA}"/>
                    </a:ext>
                  </a:extLst>
                </p:cNvPr>
                <p:cNvSpPr txBox="1"/>
                <p:nvPr/>
              </p:nvSpPr>
              <p:spPr>
                <a:xfrm>
                  <a:off x="5524254" y="5422460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N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2E67DF8-95B6-F74F-8E9C-7220EFBAF0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254" y="5422460"/>
                  <a:ext cx="4106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2E7B7F9-0024-624E-8CCE-34FBBFDFD4C7}"/>
                </a:ext>
              </a:extLst>
            </p:cNvPr>
            <p:cNvSpPr txBox="1"/>
            <p:nvPr/>
          </p:nvSpPr>
          <p:spPr>
            <a:xfrm>
              <a:off x="3218862" y="492001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✅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602525-7F56-5749-9677-03EF01C47C7D}"/>
                </a:ext>
              </a:extLst>
            </p:cNvPr>
            <p:cNvSpPr txBox="1"/>
            <p:nvPr/>
          </p:nvSpPr>
          <p:spPr>
            <a:xfrm>
              <a:off x="4653409" y="492001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✅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FA930F-7E89-EB4F-B5DB-B6D705A75ABB}"/>
                </a:ext>
              </a:extLst>
            </p:cNvPr>
            <p:cNvSpPr txBox="1"/>
            <p:nvPr/>
          </p:nvSpPr>
          <p:spPr>
            <a:xfrm>
              <a:off x="6082401" y="491867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❓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8B9E8F2-760D-5142-AC11-48A497638F81}"/>
                </a:ext>
              </a:extLst>
            </p:cNvPr>
            <p:cNvCxnSpPr>
              <a:stCxn id="22" idx="2"/>
              <a:endCxn id="35" idx="0"/>
            </p:cNvCxnSpPr>
            <p:nvPr/>
          </p:nvCxnSpPr>
          <p:spPr>
            <a:xfrm>
              <a:off x="3578961" y="4695870"/>
              <a:ext cx="0" cy="7141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55D3202-2F41-8D4D-9D20-BCF30C6EBAB5}"/>
                </a:ext>
              </a:extLst>
            </p:cNvPr>
            <p:cNvCxnSpPr/>
            <p:nvPr/>
          </p:nvCxnSpPr>
          <p:spPr>
            <a:xfrm>
              <a:off x="5023645" y="4709127"/>
              <a:ext cx="0" cy="7141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2DD8417-A5C2-B049-BEDD-636332B80052}"/>
                </a:ext>
              </a:extLst>
            </p:cNvPr>
            <p:cNvCxnSpPr/>
            <p:nvPr/>
          </p:nvCxnSpPr>
          <p:spPr>
            <a:xfrm>
              <a:off x="6446478" y="4709127"/>
              <a:ext cx="0" cy="7141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09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FFF8-1824-4140-A63A-37277AE7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Conclusion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0724-5C1E-1D4E-8FB5-5B4A871E6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This work: verified assembler framework for multiple architectures</a:t>
            </a:r>
          </a:p>
          <a:p>
            <a:pPr lvl="1"/>
            <a:r>
              <a:rPr lang="en-CN" dirty="0"/>
              <a:t>The whole framework and applications are formalized in Coq</a:t>
            </a:r>
          </a:p>
          <a:p>
            <a:pPr lvl="1"/>
            <a:r>
              <a:rPr lang="en-CN" dirty="0"/>
              <a:t>This work is open source: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https://zenodo.org/records/8363543</a:t>
            </a:r>
            <a:endParaRPr lang="en-CN" dirty="0"/>
          </a:p>
          <a:p>
            <a:pPr marL="0" indent="0">
              <a:buNone/>
            </a:pPr>
            <a:endParaRPr lang="en-CN" dirty="0"/>
          </a:p>
          <a:p>
            <a:r>
              <a:rPr lang="en-CN" dirty="0"/>
              <a:t>Future work:</a:t>
            </a:r>
          </a:p>
          <a:p>
            <a:pPr lvl="1"/>
            <a:r>
              <a:rPr lang="en-CN" dirty="0"/>
              <a:t>Verify the target printer: some concrete memory model</a:t>
            </a:r>
          </a:p>
          <a:p>
            <a:pPr lvl="1"/>
            <a:r>
              <a:rPr lang="en-CN" dirty="0"/>
              <a:t>Support verified compositional compilation and verified linker</a:t>
            </a:r>
          </a:p>
          <a:p>
            <a:pPr lvl="1"/>
            <a:endParaRPr lang="en-CN" dirty="0"/>
          </a:p>
          <a:p>
            <a:pPr lvl="1"/>
            <a:endParaRPr lang="en-CN" dirty="0"/>
          </a:p>
          <a:p>
            <a:pPr lvl="1"/>
            <a:endParaRPr lang="en-CN" dirty="0"/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333B4961-AEEC-F546-97B4-B865F74E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711" y="1384748"/>
            <a:ext cx="356975" cy="5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DDB84-7131-DD49-AD39-22C82E2D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31</a:t>
            </a:fld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9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5B6FA-9604-2044-A4AF-6369856CBA6F}"/>
              </a:ext>
            </a:extLst>
          </p:cNvPr>
          <p:cNvSpPr txBox="1"/>
          <p:nvPr/>
        </p:nvSpPr>
        <p:spPr>
          <a:xfrm>
            <a:off x="2724243" y="2659559"/>
            <a:ext cx="67435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4400" dirty="0"/>
              <a:t>Thank you for your listening!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2008F-5BDF-7846-8A07-DCBB11FD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331" y="6356350"/>
            <a:ext cx="2743200" cy="365125"/>
          </a:xfrm>
        </p:spPr>
        <p:txBody>
          <a:bodyPr/>
          <a:lstStyle/>
          <a:p>
            <a:fld id="{165E7694-76D9-7443-936C-DE43064B1FEB}" type="slidenum">
              <a:rPr lang="en-CN" smtClean="0"/>
              <a:t>32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61737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D427-9C1D-4A4C-A8F2-D76D7B76E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Related Work: Verified Assemblers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244BB-D646-3443-9DD0-5BB105C11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CompCertELF: A prototype of verified assemblers for ELF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r>
              <a:rPr lang="en-CN" dirty="0"/>
              <a:t>CakeML Backend: Labelled assembly language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692F8D-4486-6447-B90A-963FFE5B8519}"/>
              </a:ext>
            </a:extLst>
          </p:cNvPr>
          <p:cNvGrpSpPr/>
          <p:nvPr/>
        </p:nvGrpSpPr>
        <p:grpSpPr>
          <a:xfrm>
            <a:off x="1407600" y="4144974"/>
            <a:ext cx="6092434" cy="1815848"/>
            <a:chOff x="838200" y="1568514"/>
            <a:chExt cx="6092434" cy="1815848"/>
          </a:xfrm>
        </p:grpSpPr>
        <p:grpSp>
          <p:nvGrpSpPr>
            <p:cNvPr id="4" name="CompCert">
              <a:extLst>
                <a:ext uri="{FF2B5EF4-FFF2-40B4-BE49-F238E27FC236}">
                  <a16:creationId xmlns:a16="http://schemas.microsoft.com/office/drawing/2014/main" id="{5382E96C-AFB9-644A-9737-C29238FE0275}"/>
                </a:ext>
              </a:extLst>
            </p:cNvPr>
            <p:cNvGrpSpPr/>
            <p:nvPr/>
          </p:nvGrpSpPr>
          <p:grpSpPr>
            <a:xfrm>
              <a:off x="838200" y="2189224"/>
              <a:ext cx="3634564" cy="1084798"/>
              <a:chOff x="1261470" y="978195"/>
              <a:chExt cx="3634564" cy="10847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1942D1A-4B2A-D94C-8D87-8B10A035813E}"/>
                  </a:ext>
                </a:extLst>
              </p:cNvPr>
              <p:cNvSpPr/>
              <p:nvPr/>
            </p:nvSpPr>
            <p:spPr>
              <a:xfrm>
                <a:off x="1261470" y="1059966"/>
                <a:ext cx="1172746" cy="57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CakeML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F2ADA1-6ED2-0F4C-855D-B1122F7490FA}"/>
                  </a:ext>
                </a:extLst>
              </p:cNvPr>
              <p:cNvSpPr/>
              <p:nvPr/>
            </p:nvSpPr>
            <p:spPr>
              <a:xfrm>
                <a:off x="3723288" y="1059966"/>
                <a:ext cx="1172746" cy="57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LabLang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238DB23-9257-AC47-93C8-E69F0BB9BE84}"/>
                  </a:ext>
                </a:extLst>
              </p:cNvPr>
              <p:cNvCxnSpPr>
                <a:cxnSpLocks/>
                <a:stCxn id="5" idx="3"/>
                <a:endCxn id="6" idx="1"/>
              </p:cNvCxnSpPr>
              <p:nvPr/>
            </p:nvCxnSpPr>
            <p:spPr>
              <a:xfrm>
                <a:off x="2434216" y="1347527"/>
                <a:ext cx="1289072" cy="0"/>
              </a:xfrm>
              <a:prstGeom prst="straightConnector1">
                <a:avLst/>
              </a:prstGeom>
              <a:ln w="25400" cmpd="sng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4ECD9-8DFB-194B-9F15-CD99BB3E719B}"/>
                  </a:ext>
                </a:extLst>
              </p:cNvPr>
              <p:cNvSpPr txBox="1"/>
              <p:nvPr/>
            </p:nvSpPr>
            <p:spPr>
              <a:xfrm>
                <a:off x="2871003" y="97819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✅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A58FF-5F0C-034C-B4E7-6628956FFF32}"/>
                  </a:ext>
                </a:extLst>
              </p:cNvPr>
              <p:cNvSpPr txBox="1"/>
              <p:nvPr/>
            </p:nvSpPr>
            <p:spPr>
              <a:xfrm>
                <a:off x="2512731" y="1416662"/>
                <a:ext cx="10198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N" i="1" dirty="0"/>
                  <a:t>CakeML </a:t>
                </a:r>
              </a:p>
              <a:p>
                <a:pPr algn="ctr"/>
                <a:r>
                  <a:rPr lang="en-CN" i="1" dirty="0"/>
                  <a:t>Compiler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872029A-A78A-0A44-8993-687ADD0734D3}"/>
                </a:ext>
              </a:extLst>
            </p:cNvPr>
            <p:cNvGrpSpPr/>
            <p:nvPr/>
          </p:nvGrpSpPr>
          <p:grpSpPr>
            <a:xfrm>
              <a:off x="4472764" y="1855228"/>
              <a:ext cx="1270834" cy="1406656"/>
              <a:chOff x="3124337" y="1876038"/>
              <a:chExt cx="1270834" cy="1406656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BA8ECECE-EC2C-7446-B933-A8AA866774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4337" y="2600845"/>
                <a:ext cx="12708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urved Connector 10">
                <a:extLst>
                  <a:ext uri="{FF2B5EF4-FFF2-40B4-BE49-F238E27FC236}">
                    <a16:creationId xmlns:a16="http://schemas.microsoft.com/office/drawing/2014/main" id="{6D728F16-997B-6349-BA57-9094E142622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3878669" y="2071206"/>
                <a:ext cx="711670" cy="321333"/>
              </a:xfrm>
              <a:prstGeom prst="curved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urved Connector 11">
                <a:extLst>
                  <a:ext uri="{FF2B5EF4-FFF2-40B4-BE49-F238E27FC236}">
                    <a16:creationId xmlns:a16="http://schemas.microsoft.com/office/drawing/2014/main" id="{DDB7982A-7713-8046-A964-271C108A119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891285" y="2778808"/>
                <a:ext cx="682550" cy="325221"/>
              </a:xfrm>
              <a:prstGeom prst="curvedConnector2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5E76EC-6E11-6F43-BC2A-32F032A1CB36}"/>
                </a:ext>
              </a:extLst>
            </p:cNvPr>
            <p:cNvSpPr txBox="1"/>
            <p:nvPr/>
          </p:nvSpPr>
          <p:spPr>
            <a:xfrm>
              <a:off x="4551760" y="2627691"/>
              <a:ext cx="873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i="1" dirty="0"/>
                <a:t>Encode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3C664D-D3CD-6F40-8C4A-4F23930CCC9F}"/>
                </a:ext>
              </a:extLst>
            </p:cNvPr>
            <p:cNvSpPr txBox="1"/>
            <p:nvPr/>
          </p:nvSpPr>
          <p:spPr>
            <a:xfrm>
              <a:off x="4795848" y="21892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✅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89DE2F-7215-7B46-8911-0A1D6CEA81ED}"/>
                </a:ext>
              </a:extLst>
            </p:cNvPr>
            <p:cNvSpPr/>
            <p:nvPr/>
          </p:nvSpPr>
          <p:spPr>
            <a:xfrm>
              <a:off x="5743598" y="1568514"/>
              <a:ext cx="1172746" cy="5751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ARM LabLang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4B0F91-7E4C-DC4D-B80F-05FFC5740D62}"/>
                </a:ext>
              </a:extLst>
            </p:cNvPr>
            <p:cNvSpPr/>
            <p:nvPr/>
          </p:nvSpPr>
          <p:spPr>
            <a:xfrm>
              <a:off x="5757888" y="2291772"/>
              <a:ext cx="1172746" cy="5751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X86 LabLang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2E3E78-BE1A-7146-BDD4-F366636A2130}"/>
                </a:ext>
              </a:extLst>
            </p:cNvPr>
            <p:cNvSpPr txBox="1"/>
            <p:nvPr/>
          </p:nvSpPr>
          <p:spPr>
            <a:xfrm>
              <a:off x="5784165" y="301503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DCBB687-DAA9-654F-AFD8-E42CBA54695D}"/>
              </a:ext>
            </a:extLst>
          </p:cNvPr>
          <p:cNvSpPr txBox="1"/>
          <p:nvPr/>
        </p:nvSpPr>
        <p:spPr>
          <a:xfrm>
            <a:off x="8255067" y="4052607"/>
            <a:ext cx="28211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/>
              <a:t>🙁 LabLang: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000" u="sng" dirty="0"/>
              <a:t>Not </a:t>
            </a:r>
            <a:r>
              <a:rPr lang="en-US" sz="2000" u="sng" dirty="0"/>
              <a:t>a standard object file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information for symbols relocation</a:t>
            </a:r>
            <a:endParaRPr lang="en-CN" sz="2000" dirty="0"/>
          </a:p>
          <a:p>
            <a:endParaRPr lang="en-CN" dirty="0"/>
          </a:p>
        </p:txBody>
      </p:sp>
      <p:grpSp>
        <p:nvGrpSpPr>
          <p:cNvPr id="22" name="CompCertELF">
            <a:extLst>
              <a:ext uri="{FF2B5EF4-FFF2-40B4-BE49-F238E27FC236}">
                <a16:creationId xmlns:a16="http://schemas.microsoft.com/office/drawing/2014/main" id="{84CF3DDA-4AF5-A14B-A8B7-B7FF9500F9C6}"/>
              </a:ext>
            </a:extLst>
          </p:cNvPr>
          <p:cNvGrpSpPr/>
          <p:nvPr/>
        </p:nvGrpSpPr>
        <p:grpSpPr>
          <a:xfrm>
            <a:off x="1411108" y="1868876"/>
            <a:ext cx="6088926" cy="1084797"/>
            <a:chOff x="1236757" y="4961564"/>
            <a:chExt cx="6088926" cy="1084797"/>
          </a:xfrm>
        </p:grpSpPr>
        <p:grpSp>
          <p:nvGrpSpPr>
            <p:cNvPr id="23" name="CompCert">
              <a:extLst>
                <a:ext uri="{FF2B5EF4-FFF2-40B4-BE49-F238E27FC236}">
                  <a16:creationId xmlns:a16="http://schemas.microsoft.com/office/drawing/2014/main" id="{54317560-49AF-1C48-B0F1-226AC1147B80}"/>
                </a:ext>
              </a:extLst>
            </p:cNvPr>
            <p:cNvGrpSpPr/>
            <p:nvPr/>
          </p:nvGrpSpPr>
          <p:grpSpPr>
            <a:xfrm>
              <a:off x="1236757" y="4961564"/>
              <a:ext cx="3634564" cy="1084797"/>
              <a:chOff x="1261470" y="978195"/>
              <a:chExt cx="3634564" cy="108479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74048B4-78D8-944E-B98D-64EF99E886AD}"/>
                  </a:ext>
                </a:extLst>
              </p:cNvPr>
              <p:cNvSpPr/>
              <p:nvPr/>
            </p:nvSpPr>
            <p:spPr>
              <a:xfrm>
                <a:off x="1261470" y="1059966"/>
                <a:ext cx="1172746" cy="57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/>
                  <a:t>C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D71257C-D859-004B-B405-5E97A888649C}"/>
                  </a:ext>
                </a:extLst>
              </p:cNvPr>
              <p:cNvSpPr/>
              <p:nvPr/>
            </p:nvSpPr>
            <p:spPr>
              <a:xfrm>
                <a:off x="3723288" y="1059966"/>
                <a:ext cx="1172746" cy="57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Assembly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AACF862-CFD4-8A43-9268-677446B27EA8}"/>
                  </a:ext>
                </a:extLst>
              </p:cNvPr>
              <p:cNvCxnSpPr>
                <a:cxnSpLocks/>
                <a:stCxn id="34" idx="3"/>
                <a:endCxn id="35" idx="1"/>
              </p:cNvCxnSpPr>
              <p:nvPr/>
            </p:nvCxnSpPr>
            <p:spPr>
              <a:xfrm>
                <a:off x="2434216" y="1347527"/>
                <a:ext cx="1289072" cy="0"/>
              </a:xfrm>
              <a:prstGeom prst="straightConnector1">
                <a:avLst/>
              </a:prstGeom>
              <a:ln w="25400" cmpd="sng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FB7301B-3EAD-D640-B7BA-6CC1AB62965C}"/>
                  </a:ext>
                </a:extLst>
              </p:cNvPr>
              <p:cNvSpPr txBox="1"/>
              <p:nvPr/>
            </p:nvSpPr>
            <p:spPr>
              <a:xfrm>
                <a:off x="2871003" y="97819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/>
                  <a:t>✅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412E82-2302-AA4B-87FB-A397ABC646B8}"/>
                  </a:ext>
                </a:extLst>
              </p:cNvPr>
              <p:cNvSpPr txBox="1"/>
              <p:nvPr/>
            </p:nvSpPr>
            <p:spPr>
              <a:xfrm>
                <a:off x="2439633" y="1416661"/>
                <a:ext cx="13378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N" i="1" dirty="0"/>
                  <a:t>Stack-Aware</a:t>
                </a:r>
              </a:p>
              <a:p>
                <a:pPr algn="ctr"/>
                <a:r>
                  <a:rPr lang="en-CN" i="1" dirty="0"/>
                  <a:t>CompCert</a:t>
                </a:r>
              </a:p>
            </p:txBody>
          </p:sp>
        </p:grpSp>
        <p:grpSp>
          <p:nvGrpSpPr>
            <p:cNvPr id="25" name="Assembler">
              <a:extLst>
                <a:ext uri="{FF2B5EF4-FFF2-40B4-BE49-F238E27FC236}">
                  <a16:creationId xmlns:a16="http://schemas.microsoft.com/office/drawing/2014/main" id="{296A2AF6-761D-284F-BD9B-295FB08F7DF4}"/>
                </a:ext>
              </a:extLst>
            </p:cNvPr>
            <p:cNvGrpSpPr/>
            <p:nvPr/>
          </p:nvGrpSpPr>
          <p:grpSpPr>
            <a:xfrm>
              <a:off x="4869305" y="5033410"/>
              <a:ext cx="2456378" cy="1012951"/>
              <a:chOff x="4869305" y="1050041"/>
              <a:chExt cx="2456378" cy="10129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D608604-5786-A14C-96B8-029083BCEBA8}"/>
                  </a:ext>
                </a:extLst>
              </p:cNvPr>
              <p:cNvSpPr/>
              <p:nvPr/>
            </p:nvSpPr>
            <p:spPr>
              <a:xfrm>
                <a:off x="6158376" y="1050041"/>
                <a:ext cx="1167307" cy="5751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X86-32 </a:t>
                </a:r>
              </a:p>
              <a:p>
                <a:pPr algn="ctr"/>
                <a:r>
                  <a:rPr lang="en-CN" dirty="0"/>
                  <a:t>ELF object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864824F-ACD2-DA44-A696-94BA0471FAB6}"/>
                  </a:ext>
                </a:extLst>
              </p:cNvPr>
              <p:cNvCxnSpPr>
                <a:cxnSpLocks/>
                <a:endCxn id="27" idx="1"/>
              </p:cNvCxnSpPr>
              <p:nvPr/>
            </p:nvCxnSpPr>
            <p:spPr>
              <a:xfrm>
                <a:off x="4869305" y="1337602"/>
                <a:ext cx="1289071" cy="0"/>
              </a:xfrm>
              <a:prstGeom prst="straightConnector1">
                <a:avLst/>
              </a:prstGeom>
              <a:ln w="25400" cmpd="sng">
                <a:prstDash val="sysDash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2FC41B-F917-B94F-9CB7-148168EE71CE}"/>
                  </a:ext>
                </a:extLst>
              </p:cNvPr>
              <p:cNvSpPr txBox="1"/>
              <p:nvPr/>
            </p:nvSpPr>
            <p:spPr>
              <a:xfrm>
                <a:off x="4939537" y="1416661"/>
                <a:ext cx="11673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N" i="1" dirty="0"/>
                  <a:t>X86-32</a:t>
                </a:r>
              </a:p>
              <a:p>
                <a:pPr algn="ctr"/>
                <a:r>
                  <a:rPr lang="en-CN" i="1" dirty="0"/>
                  <a:t>Assembler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A9B00D-463C-764E-8989-F1BFA39B3D35}"/>
                </a:ext>
              </a:extLst>
            </p:cNvPr>
            <p:cNvSpPr txBox="1"/>
            <p:nvPr/>
          </p:nvSpPr>
          <p:spPr>
            <a:xfrm>
              <a:off x="5200024" y="496201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✅❓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C82E9CA-9324-FE44-9B70-19437BC48D48}"/>
              </a:ext>
            </a:extLst>
          </p:cNvPr>
          <p:cNvSpPr txBox="1"/>
          <p:nvPr/>
        </p:nvSpPr>
        <p:spPr>
          <a:xfrm>
            <a:off x="8254773" y="1699793"/>
            <a:ext cx="30990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/>
              <a:t>🙁 CompCertELF assembler: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Only supports </a:t>
            </a:r>
            <a:r>
              <a:rPr lang="en-CN" sz="2000" u="sng" dirty="0"/>
              <a:t>a small subset of X86-32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Requires large amount of work to implement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61EAEEF-94D9-104A-AA43-8ED920FE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4</a:t>
            </a:fld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68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C0B5-4664-6D4C-A15D-EAFB113B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Problems and Challenges: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8075-0506-D04A-9081-990727215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Problem 1: </a:t>
            </a:r>
            <a:r>
              <a:rPr lang="en-US" dirty="0"/>
              <a:t>large amount of work</a:t>
            </a:r>
            <a:r>
              <a:rPr lang="zh-CN" altLang="en-US" dirty="0"/>
              <a:t> </a:t>
            </a:r>
            <a:r>
              <a:rPr lang="en-US" altLang="zh-CN" dirty="0"/>
              <a:t>to support multiple architectures</a:t>
            </a:r>
          </a:p>
          <a:p>
            <a:pPr lvl="1"/>
            <a:r>
              <a:rPr lang="en-US" altLang="zh-CN" dirty="0"/>
              <a:t>Avoid redundant implementation and verification for each architecture</a:t>
            </a:r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Challenge 1: how to design the verified assembler framework ?</a:t>
            </a:r>
          </a:p>
          <a:p>
            <a:pPr lvl="1"/>
            <a:endParaRPr lang="en-CN" dirty="0"/>
          </a:p>
        </p:txBody>
      </p:sp>
      <p:grpSp>
        <p:nvGrpSpPr>
          <p:cNvPr id="44" name="framework">
            <a:extLst>
              <a:ext uri="{FF2B5EF4-FFF2-40B4-BE49-F238E27FC236}">
                <a16:creationId xmlns:a16="http://schemas.microsoft.com/office/drawing/2014/main" id="{46F1D771-9F98-4D4C-B7DE-25B11A3FFEDF}"/>
              </a:ext>
            </a:extLst>
          </p:cNvPr>
          <p:cNvGrpSpPr/>
          <p:nvPr/>
        </p:nvGrpSpPr>
        <p:grpSpPr>
          <a:xfrm>
            <a:off x="5223020" y="2533116"/>
            <a:ext cx="1644164" cy="1412110"/>
            <a:chOff x="3077295" y="2165469"/>
            <a:chExt cx="1644164" cy="1412110"/>
          </a:xfrm>
        </p:grpSpPr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BBFF75FE-94D4-7D4D-AB02-167B64907C23}"/>
                </a:ext>
              </a:extLst>
            </p:cNvPr>
            <p:cNvCxnSpPr>
              <a:stCxn id="9" idx="3"/>
              <a:endCxn id="8" idx="3"/>
            </p:cNvCxnSpPr>
            <p:nvPr/>
          </p:nvCxnSpPr>
          <p:spPr>
            <a:xfrm>
              <a:off x="3077295" y="2170922"/>
              <a:ext cx="12700" cy="1406657"/>
            </a:xfrm>
            <a:prstGeom prst="bentConnector3">
              <a:avLst>
                <a:gd name="adj1" fmla="val 180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>
              <a:extLst>
                <a:ext uri="{FF2B5EF4-FFF2-40B4-BE49-F238E27FC236}">
                  <a16:creationId xmlns:a16="http://schemas.microsoft.com/office/drawing/2014/main" id="{4A80886A-DF83-EE40-9E24-03F87094EB17}"/>
                </a:ext>
              </a:extLst>
            </p:cNvPr>
            <p:cNvCxnSpPr>
              <a:cxnSpLocks/>
              <a:stCxn id="29" idx="1"/>
              <a:endCxn id="16" idx="1"/>
            </p:cNvCxnSpPr>
            <p:nvPr/>
          </p:nvCxnSpPr>
          <p:spPr>
            <a:xfrm rot="10800000" flipV="1">
              <a:off x="4713680" y="2165469"/>
              <a:ext cx="1925" cy="1412110"/>
            </a:xfrm>
            <a:prstGeom prst="bentConnector3">
              <a:avLst>
                <a:gd name="adj1" fmla="val 11975325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3ABACCD-4B98-0E4E-873A-7C7E4EC3DEB4}"/>
                </a:ext>
              </a:extLst>
            </p:cNvPr>
            <p:cNvCxnSpPr>
              <a:stCxn id="7" idx="3"/>
              <a:endCxn id="15" idx="1"/>
            </p:cNvCxnSpPr>
            <p:nvPr/>
          </p:nvCxnSpPr>
          <p:spPr>
            <a:xfrm flipV="1">
              <a:off x="3086495" y="2871524"/>
              <a:ext cx="1634964" cy="349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738BDA-C7B1-BF4D-90F3-E90ACF5D3A52}"/>
                </a:ext>
              </a:extLst>
            </p:cNvPr>
            <p:cNvSpPr txBox="1"/>
            <p:nvPr/>
          </p:nvSpPr>
          <p:spPr>
            <a:xfrm>
              <a:off x="3335551" y="2237540"/>
              <a:ext cx="1136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i="1" dirty="0"/>
                <a:t>verified</a:t>
              </a:r>
            </a:p>
            <a:p>
              <a:pPr algn="ctr"/>
              <a:r>
                <a:rPr lang="en-CN" i="1" dirty="0"/>
                <a:t>assembler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2A5E69-2DC7-824C-BE48-45414829E259}"/>
                </a:ext>
              </a:extLst>
            </p:cNvPr>
            <p:cNvSpPr txBox="1"/>
            <p:nvPr/>
          </p:nvSpPr>
          <p:spPr>
            <a:xfrm>
              <a:off x="3309132" y="2807850"/>
              <a:ext cx="1208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i="1" dirty="0"/>
                <a:t>framework</a:t>
              </a:r>
            </a:p>
            <a:p>
              <a:pPr algn="ctr"/>
              <a:r>
                <a:rPr lang="en-CN" dirty="0"/>
                <a:t>❓</a:t>
              </a:r>
            </a:p>
          </p:txBody>
        </p:sp>
      </p:grpSp>
      <p:grpSp>
        <p:nvGrpSpPr>
          <p:cNvPr id="26" name="multiple assembler">
            <a:extLst>
              <a:ext uri="{FF2B5EF4-FFF2-40B4-BE49-F238E27FC236}">
                <a16:creationId xmlns:a16="http://schemas.microsoft.com/office/drawing/2014/main" id="{09A249A6-157A-7445-886B-FF4744C11F97}"/>
              </a:ext>
            </a:extLst>
          </p:cNvPr>
          <p:cNvGrpSpPr/>
          <p:nvPr/>
        </p:nvGrpSpPr>
        <p:grpSpPr>
          <a:xfrm>
            <a:off x="5223020" y="2203938"/>
            <a:ext cx="1644164" cy="1766010"/>
            <a:chOff x="3077295" y="1836291"/>
            <a:chExt cx="1644164" cy="176601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0CA54CF-805F-C140-BB08-DFDFAAAF4275}"/>
                </a:ext>
              </a:extLst>
            </p:cNvPr>
            <p:cNvCxnSpPr>
              <a:cxnSpLocks/>
              <a:stCxn id="9" idx="3"/>
              <a:endCxn id="29" idx="1"/>
            </p:cNvCxnSpPr>
            <p:nvPr/>
          </p:nvCxnSpPr>
          <p:spPr>
            <a:xfrm flipV="1">
              <a:off x="3077295" y="2165469"/>
              <a:ext cx="1638309" cy="545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B92A00-5DBE-E44B-862F-E268DBF8AEBD}"/>
                </a:ext>
              </a:extLst>
            </p:cNvPr>
            <p:cNvCxnSpPr>
              <a:cxnSpLocks/>
              <a:stCxn id="7" idx="3"/>
              <a:endCxn id="15" idx="1"/>
            </p:cNvCxnSpPr>
            <p:nvPr/>
          </p:nvCxnSpPr>
          <p:spPr>
            <a:xfrm flipV="1">
              <a:off x="3086495" y="2871524"/>
              <a:ext cx="1634964" cy="349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EAC9C46-5524-1540-BA9B-ED1CC8311EA0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3077295" y="3577579"/>
              <a:ext cx="163638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89388E-902F-B148-95F3-F43C5E02234F}"/>
                </a:ext>
              </a:extLst>
            </p:cNvPr>
            <p:cNvSpPr txBox="1"/>
            <p:nvPr/>
          </p:nvSpPr>
          <p:spPr>
            <a:xfrm>
              <a:off x="3243675" y="1836291"/>
              <a:ext cx="131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i="1" dirty="0"/>
                <a:t>assembler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CBE384-7443-5947-9586-E954D3EAFEDE}"/>
                </a:ext>
              </a:extLst>
            </p:cNvPr>
            <p:cNvSpPr txBox="1"/>
            <p:nvPr/>
          </p:nvSpPr>
          <p:spPr>
            <a:xfrm>
              <a:off x="3243675" y="2536521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i="1" dirty="0"/>
                <a:t>assembler 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9FC305-2F6D-B44F-BFC6-E68ECE28956E}"/>
                </a:ext>
              </a:extLst>
            </p:cNvPr>
            <p:cNvSpPr txBox="1"/>
            <p:nvPr/>
          </p:nvSpPr>
          <p:spPr>
            <a:xfrm>
              <a:off x="3238095" y="3232969"/>
              <a:ext cx="131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i="1" dirty="0"/>
                <a:t>assembler 3</a:t>
              </a:r>
            </a:p>
          </p:txBody>
        </p:sp>
      </p:grpSp>
      <p:sp>
        <p:nvSpPr>
          <p:cNvPr id="45" name="TextBox 44" hidden="1">
            <a:extLst>
              <a:ext uri="{FF2B5EF4-FFF2-40B4-BE49-F238E27FC236}">
                <a16:creationId xmlns:a16="http://schemas.microsoft.com/office/drawing/2014/main" id="{302929C8-0F0D-5F46-92A4-1F449DCC7B88}"/>
              </a:ext>
            </a:extLst>
          </p:cNvPr>
          <p:cNvSpPr txBox="1"/>
          <p:nvPr/>
        </p:nvSpPr>
        <p:spPr>
          <a:xfrm>
            <a:off x="6608416" y="1430618"/>
            <a:ext cx="42540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000" dirty="0"/>
              <a:t>Implementation: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Generate relocation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Encode instruction and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Generate object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...</a:t>
            </a:r>
          </a:p>
          <a:p>
            <a:endParaRPr lang="en-CN" sz="2000" dirty="0"/>
          </a:p>
          <a:p>
            <a:r>
              <a:rPr lang="en-CN" sz="2000" dirty="0"/>
              <a:t>Verification: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Semantics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Semantics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...</a:t>
            </a:r>
          </a:p>
        </p:txBody>
      </p:sp>
      <p:grpSp>
        <p:nvGrpSpPr>
          <p:cNvPr id="6" name="asm and object files">
            <a:extLst>
              <a:ext uri="{FF2B5EF4-FFF2-40B4-BE49-F238E27FC236}">
                <a16:creationId xmlns:a16="http://schemas.microsoft.com/office/drawing/2014/main" id="{9F2A4E63-908C-9445-92EC-DEF6D0FFFE4F}"/>
              </a:ext>
            </a:extLst>
          </p:cNvPr>
          <p:cNvGrpSpPr/>
          <p:nvPr/>
        </p:nvGrpSpPr>
        <p:grpSpPr>
          <a:xfrm>
            <a:off x="3950274" y="2273624"/>
            <a:ext cx="4291451" cy="1931094"/>
            <a:chOff x="1804549" y="1715858"/>
            <a:chExt cx="4291451" cy="19310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068381-AEAC-1448-BE29-70EF219BA3A7}"/>
                </a:ext>
              </a:extLst>
            </p:cNvPr>
            <p:cNvSpPr/>
            <p:nvPr/>
          </p:nvSpPr>
          <p:spPr>
            <a:xfrm>
              <a:off x="4721459" y="2421913"/>
              <a:ext cx="1353411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RISC-V Object files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1136C1-E8EE-6A4C-8A3D-4830D61948E0}"/>
                </a:ext>
              </a:extLst>
            </p:cNvPr>
            <p:cNvSpPr/>
            <p:nvPr/>
          </p:nvSpPr>
          <p:spPr>
            <a:xfrm>
              <a:off x="4713679" y="3127968"/>
              <a:ext cx="1382321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ARM</a:t>
              </a:r>
            </a:p>
            <a:p>
              <a:pPr algn="ctr"/>
              <a:r>
                <a:rPr lang="en-CN" dirty="0"/>
                <a:t>Object files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83285A-994F-434E-B147-F0C82B32E81D}"/>
                </a:ext>
              </a:extLst>
            </p:cNvPr>
            <p:cNvSpPr/>
            <p:nvPr/>
          </p:nvSpPr>
          <p:spPr>
            <a:xfrm>
              <a:off x="1813749" y="2425411"/>
              <a:ext cx="1272746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/>
                <a:t>RISC-V Assembly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A06306-5E47-FA47-967A-FBCDA6951007}"/>
                </a:ext>
              </a:extLst>
            </p:cNvPr>
            <p:cNvSpPr/>
            <p:nvPr/>
          </p:nvSpPr>
          <p:spPr>
            <a:xfrm>
              <a:off x="1804549" y="3127968"/>
              <a:ext cx="1272746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ARM</a:t>
              </a:r>
            </a:p>
            <a:p>
              <a:pPr algn="ctr"/>
              <a:r>
                <a:rPr lang="en-CN" dirty="0"/>
                <a:t>Assembly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954CA0-C117-4B4E-895F-CA52158947DA}"/>
                </a:ext>
              </a:extLst>
            </p:cNvPr>
            <p:cNvSpPr/>
            <p:nvPr/>
          </p:nvSpPr>
          <p:spPr>
            <a:xfrm>
              <a:off x="1804549" y="1721311"/>
              <a:ext cx="1272746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X86 Assembly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AAB72D-FD58-F344-90E3-67B9CCC1648F}"/>
                </a:ext>
              </a:extLst>
            </p:cNvPr>
            <p:cNvSpPr/>
            <p:nvPr/>
          </p:nvSpPr>
          <p:spPr>
            <a:xfrm>
              <a:off x="4715604" y="1715858"/>
              <a:ext cx="1353411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X86</a:t>
              </a:r>
            </a:p>
            <a:p>
              <a:pPr algn="ctr"/>
              <a:r>
                <a:rPr lang="en-CN" dirty="0"/>
                <a:t>Object files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6E9EA-87CB-8240-87DA-715CF569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5</a:t>
            </a:fld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8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96638-0C4D-C04D-B65F-E1556A27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Problems and Challenges: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8DC93-9FFA-F442-A153-9E03FE91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Problem 2: high complexity in instruction encoding and verification</a:t>
            </a:r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pPr lvl="1"/>
            <a:r>
              <a:rPr lang="en-CN" dirty="0"/>
              <a:t>Impractical to manually implement and verify instruction encoding</a:t>
            </a:r>
          </a:p>
          <a:p>
            <a:endParaRPr lang="en-CN" dirty="0"/>
          </a:p>
          <a:p>
            <a:r>
              <a:rPr lang="en-CN" dirty="0"/>
              <a:t>Challenge 2: How to simplify the instruction encoding?</a:t>
            </a:r>
          </a:p>
          <a:p>
            <a:endParaRPr lang="en-CN" dirty="0"/>
          </a:p>
          <a:p>
            <a:endParaRPr lang="en-CN" dirty="0"/>
          </a:p>
        </p:txBody>
      </p: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CC1EAD52-5CAB-C547-8441-7353B2858277}"/>
              </a:ext>
            </a:extLst>
          </p:cNvPr>
          <p:cNvGrpSpPr/>
          <p:nvPr/>
        </p:nvGrpSpPr>
        <p:grpSpPr>
          <a:xfrm>
            <a:off x="2707143" y="1671703"/>
            <a:ext cx="5125124" cy="844852"/>
            <a:chOff x="2707143" y="1671703"/>
            <a:chExt cx="5125124" cy="8448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24C3A8B-3206-7F45-9EEA-975FC6B7D4BC}"/>
                </a:ext>
              </a:extLst>
            </p:cNvPr>
            <p:cNvSpPr txBox="1"/>
            <p:nvPr/>
          </p:nvSpPr>
          <p:spPr>
            <a:xfrm>
              <a:off x="2707143" y="1925208"/>
              <a:ext cx="16655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dirty="0"/>
                <a:t>movl</a:t>
              </a:r>
              <a:r>
                <a:rPr lang="en-CN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CN" sz="2000" dirty="0"/>
                <a:t> </a:t>
              </a:r>
              <a:r>
                <a:rPr lang="en-CN" sz="2000" dirty="0">
                  <a:solidFill>
                    <a:srgbClr val="FF0000"/>
                  </a:solidFill>
                </a:rPr>
                <a:t>0</a:t>
              </a:r>
              <a:r>
                <a:rPr lang="en-CN" sz="2000" dirty="0"/>
                <a:t>, </a:t>
              </a:r>
              <a:r>
                <a:rPr lang="en-CN" sz="2000" dirty="0">
                  <a:solidFill>
                    <a:schemeClr val="accent5">
                      <a:lumMod val="75000"/>
                    </a:schemeClr>
                  </a:solidFill>
                </a:rPr>
                <a:t>%eax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A06E07-B09F-C64D-8D61-0A2ABC3EAAF3}"/>
                </a:ext>
              </a:extLst>
            </p:cNvPr>
            <p:cNvSpPr txBox="1"/>
            <p:nvPr/>
          </p:nvSpPr>
          <p:spPr>
            <a:xfrm>
              <a:off x="4873118" y="195598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✅</a:t>
              </a:r>
            </a:p>
          </p:txBody>
        </p:sp>
        <p:grpSp>
          <p:nvGrpSpPr>
            <p:cNvPr id="6" name="encode">
              <a:extLst>
                <a:ext uri="{FF2B5EF4-FFF2-40B4-BE49-F238E27FC236}">
                  <a16:creationId xmlns:a16="http://schemas.microsoft.com/office/drawing/2014/main" id="{E13BB431-5D80-944C-9041-D800F5B7C178}"/>
                </a:ext>
              </a:extLst>
            </p:cNvPr>
            <p:cNvGrpSpPr/>
            <p:nvPr/>
          </p:nvGrpSpPr>
          <p:grpSpPr>
            <a:xfrm>
              <a:off x="4359733" y="1671703"/>
              <a:ext cx="3472534" cy="653615"/>
              <a:chOff x="4759014" y="4221863"/>
              <a:chExt cx="3472534" cy="65361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6EA268-9E91-854C-AB1B-E7143B2719DF}"/>
                  </a:ext>
                </a:extLst>
              </p:cNvPr>
              <p:cNvSpPr txBox="1"/>
              <p:nvPr/>
            </p:nvSpPr>
            <p:spPr>
              <a:xfrm>
                <a:off x="6195413" y="4475368"/>
                <a:ext cx="20361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N" sz="2000" dirty="0"/>
                  <a:t>8b </a:t>
                </a:r>
                <a:r>
                  <a:rPr lang="en-CN" sz="2000" dirty="0">
                    <a:solidFill>
                      <a:schemeClr val="accent1"/>
                    </a:solidFill>
                  </a:rPr>
                  <a:t>05</a:t>
                </a:r>
                <a:r>
                  <a:rPr lang="en-CN" sz="2000" dirty="0"/>
                  <a:t> </a:t>
                </a:r>
                <a:r>
                  <a:rPr lang="en-CN" sz="2000" dirty="0">
                    <a:solidFill>
                      <a:srgbClr val="FF0000"/>
                    </a:solidFill>
                  </a:rPr>
                  <a:t>00 00 00 00</a:t>
                </a:r>
              </a:p>
            </p:txBody>
          </p:sp>
          <p:sp>
            <p:nvSpPr>
              <p:cNvPr id="8" name="Curved Down Arrow 7">
                <a:extLst>
                  <a:ext uri="{FF2B5EF4-FFF2-40B4-BE49-F238E27FC236}">
                    <a16:creationId xmlns:a16="http://schemas.microsoft.com/office/drawing/2014/main" id="{6FCD410A-2AB0-E249-8DF8-5EF55308D88A}"/>
                  </a:ext>
                </a:extLst>
              </p:cNvPr>
              <p:cNvSpPr/>
              <p:nvPr/>
            </p:nvSpPr>
            <p:spPr>
              <a:xfrm>
                <a:off x="4759014" y="4306912"/>
                <a:ext cx="1529931" cy="307400"/>
              </a:xfrm>
              <a:prstGeom prst="curvedDownArrow">
                <a:avLst>
                  <a:gd name="adj1" fmla="val 25000"/>
                  <a:gd name="adj2" fmla="val 70022"/>
                  <a:gd name="adj3" fmla="val 283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2A765-173A-7643-B704-4728EC11A24C}"/>
                  </a:ext>
                </a:extLst>
              </p:cNvPr>
              <p:cNvSpPr txBox="1"/>
              <p:nvPr/>
            </p:nvSpPr>
            <p:spPr>
              <a:xfrm>
                <a:off x="5027161" y="4221863"/>
                <a:ext cx="876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encode</a:t>
                </a:r>
              </a:p>
            </p:txBody>
          </p:sp>
        </p:grpSp>
        <p:grpSp>
          <p:nvGrpSpPr>
            <p:cNvPr id="10" name="decode">
              <a:extLst>
                <a:ext uri="{FF2B5EF4-FFF2-40B4-BE49-F238E27FC236}">
                  <a16:creationId xmlns:a16="http://schemas.microsoft.com/office/drawing/2014/main" id="{1F90D95E-B74A-EB48-8CFC-FC26B9614C62}"/>
                </a:ext>
              </a:extLst>
            </p:cNvPr>
            <p:cNvGrpSpPr/>
            <p:nvPr/>
          </p:nvGrpSpPr>
          <p:grpSpPr>
            <a:xfrm>
              <a:off x="4266201" y="2147223"/>
              <a:ext cx="1529931" cy="369332"/>
              <a:chOff x="4665482" y="4697383"/>
              <a:chExt cx="1529931" cy="369332"/>
            </a:xfrm>
          </p:grpSpPr>
          <p:sp>
            <p:nvSpPr>
              <p:cNvPr id="11" name="Curved Down Arrow 10">
                <a:extLst>
                  <a:ext uri="{FF2B5EF4-FFF2-40B4-BE49-F238E27FC236}">
                    <a16:creationId xmlns:a16="http://schemas.microsoft.com/office/drawing/2014/main" id="{F60973AA-DB63-FB49-A14A-7CCE5C133A76}"/>
                  </a:ext>
                </a:extLst>
              </p:cNvPr>
              <p:cNvSpPr/>
              <p:nvPr/>
            </p:nvSpPr>
            <p:spPr>
              <a:xfrm flipH="1" flipV="1">
                <a:off x="4665482" y="4744026"/>
                <a:ext cx="1529931" cy="307400"/>
              </a:xfrm>
              <a:prstGeom prst="curvedDownArrow">
                <a:avLst>
                  <a:gd name="adj1" fmla="val 25000"/>
                  <a:gd name="adj2" fmla="val 70022"/>
                  <a:gd name="adj3" fmla="val 283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0D9A34-8B50-6741-B5D9-50182D1558A5}"/>
                  </a:ext>
                </a:extLst>
              </p:cNvPr>
              <p:cNvSpPr txBox="1"/>
              <p:nvPr/>
            </p:nvSpPr>
            <p:spPr>
              <a:xfrm>
                <a:off x="5027160" y="4697383"/>
                <a:ext cx="876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decode</a:t>
                </a:r>
              </a:p>
            </p:txBody>
          </p:sp>
        </p:grpSp>
      </p:grpSp>
      <p:grpSp>
        <p:nvGrpSpPr>
          <p:cNvPr id="31" name="more instrs">
            <a:extLst>
              <a:ext uri="{FF2B5EF4-FFF2-40B4-BE49-F238E27FC236}">
                <a16:creationId xmlns:a16="http://schemas.microsoft.com/office/drawing/2014/main" id="{0BF3BC12-004B-E345-9A74-02AC64E7B862}"/>
              </a:ext>
            </a:extLst>
          </p:cNvPr>
          <p:cNvGrpSpPr/>
          <p:nvPr/>
        </p:nvGrpSpPr>
        <p:grpSpPr>
          <a:xfrm>
            <a:off x="2581622" y="1786304"/>
            <a:ext cx="5846200" cy="1938992"/>
            <a:chOff x="2089349" y="2710230"/>
            <a:chExt cx="5846200" cy="19389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4886F9-49DF-7E4D-9948-DC39427E03C0}"/>
                </a:ext>
              </a:extLst>
            </p:cNvPr>
            <p:cNvSpPr txBox="1"/>
            <p:nvPr/>
          </p:nvSpPr>
          <p:spPr>
            <a:xfrm>
              <a:off x="2089349" y="2710230"/>
              <a:ext cx="217771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dirty="0"/>
                <a:t>movl</a:t>
              </a:r>
              <a:r>
                <a:rPr lang="en-CN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CN" sz="2000" dirty="0"/>
                <a:t> </a:t>
              </a:r>
              <a:r>
                <a:rPr lang="en-CN" sz="2000" dirty="0">
                  <a:solidFill>
                    <a:srgbClr val="FF0000"/>
                  </a:solidFill>
                </a:rPr>
                <a:t>0</a:t>
              </a:r>
              <a:r>
                <a:rPr lang="en-CN" sz="2000" dirty="0"/>
                <a:t>, </a:t>
              </a:r>
              <a:r>
                <a:rPr lang="en-CN" sz="2000" dirty="0">
                  <a:solidFill>
                    <a:schemeClr val="accent5">
                      <a:lumMod val="75000"/>
                    </a:schemeClr>
                  </a:solidFill>
                </a:rPr>
                <a:t>%eax </a:t>
              </a:r>
              <a:endParaRPr lang="en-CN" sz="2000" dirty="0"/>
            </a:p>
            <a:p>
              <a:r>
                <a:rPr lang="en-CN" sz="2000" dirty="0"/>
                <a:t>movl</a:t>
              </a:r>
              <a:r>
                <a:rPr lang="en-CN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CN" sz="2000" dirty="0"/>
                <a:t> </a:t>
              </a:r>
              <a:r>
                <a:rPr lang="en-CN" sz="2000" dirty="0">
                  <a:solidFill>
                    <a:srgbClr val="FF0000"/>
                  </a:solidFill>
                </a:rPr>
                <a:t>%eax</a:t>
              </a:r>
              <a:r>
                <a:rPr lang="en-CN" sz="2000" dirty="0"/>
                <a:t>, </a:t>
              </a:r>
              <a:r>
                <a:rPr lang="en-CN" sz="2000" dirty="0">
                  <a:solidFill>
                    <a:srgbClr val="0070C0"/>
                  </a:solidFill>
                </a:rPr>
                <a:t>%eax</a:t>
              </a:r>
            </a:p>
            <a:p>
              <a:r>
                <a:rPr lang="en-CN" sz="2000" dirty="0"/>
                <a:t>movl</a:t>
              </a:r>
              <a:r>
                <a:rPr lang="en-CN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CN" sz="2000" dirty="0"/>
                <a:t> </a:t>
              </a:r>
              <a:r>
                <a:rPr lang="en-CN" sz="2000" dirty="0">
                  <a:solidFill>
                    <a:srgbClr val="FF0000"/>
                  </a:solidFill>
                </a:rPr>
                <a:t>(%eax)</a:t>
              </a:r>
              <a:r>
                <a:rPr lang="en-CN" sz="2000" dirty="0"/>
                <a:t>, </a:t>
              </a:r>
              <a:r>
                <a:rPr lang="en-CN" sz="2000" dirty="0">
                  <a:solidFill>
                    <a:schemeClr val="accent5">
                      <a:lumMod val="75000"/>
                    </a:schemeClr>
                  </a:solidFill>
                </a:rPr>
                <a:t>%eax</a:t>
              </a:r>
            </a:p>
            <a:p>
              <a:r>
                <a:rPr lang="en-CN" sz="2000" dirty="0"/>
                <a:t>movl</a:t>
              </a:r>
              <a:r>
                <a:rPr lang="en-CN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CN" sz="2000" dirty="0"/>
                <a:t> </a:t>
              </a:r>
              <a:r>
                <a:rPr lang="en-CN" sz="2000" dirty="0">
                  <a:solidFill>
                    <a:schemeClr val="accent5">
                      <a:lumMod val="75000"/>
                    </a:schemeClr>
                  </a:solidFill>
                </a:rPr>
                <a:t>%eax</a:t>
              </a:r>
              <a:r>
                <a:rPr lang="en-CN" sz="2000" dirty="0"/>
                <a:t>, </a:t>
              </a:r>
              <a:r>
                <a:rPr lang="en-CN" sz="2000" dirty="0">
                  <a:solidFill>
                    <a:srgbClr val="FF0000"/>
                  </a:solidFill>
                </a:rPr>
                <a:t>(%eax)</a:t>
              </a:r>
            </a:p>
            <a:p>
              <a:r>
                <a:rPr lang="en-CN" sz="2000" dirty="0"/>
                <a:t>movl</a:t>
              </a:r>
              <a:r>
                <a:rPr lang="en-CN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CN" sz="2000" dirty="0"/>
                <a:t> </a:t>
              </a:r>
              <a:r>
                <a:rPr lang="en-CN" sz="2000" dirty="0">
                  <a:solidFill>
                    <a:srgbClr val="FF0000"/>
                  </a:solidFill>
                </a:rPr>
                <a:t>$0</a:t>
              </a:r>
              <a:r>
                <a:rPr lang="en-CN" sz="2000" dirty="0"/>
                <a:t>, </a:t>
              </a:r>
              <a:r>
                <a:rPr lang="en-CN" sz="2000" dirty="0">
                  <a:solidFill>
                    <a:schemeClr val="accent5">
                      <a:lumMod val="75000"/>
                    </a:schemeClr>
                  </a:solidFill>
                </a:rPr>
                <a:t>%eax </a:t>
              </a:r>
            </a:p>
            <a:p>
              <a:r>
                <a:rPr lang="en-CN" sz="2000" dirty="0"/>
                <a:t>...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2B729B-7B34-7645-8334-FD265C1E6799}"/>
                </a:ext>
              </a:extLst>
            </p:cNvPr>
            <p:cNvSpPr txBox="1"/>
            <p:nvPr/>
          </p:nvSpPr>
          <p:spPr>
            <a:xfrm>
              <a:off x="4913122" y="31658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✅</a:t>
              </a:r>
            </a:p>
          </p:txBody>
        </p:sp>
        <p:grpSp>
          <p:nvGrpSpPr>
            <p:cNvPr id="21" name="encode">
              <a:extLst>
                <a:ext uri="{FF2B5EF4-FFF2-40B4-BE49-F238E27FC236}">
                  <a16:creationId xmlns:a16="http://schemas.microsoft.com/office/drawing/2014/main" id="{7B18CA85-0DB5-3741-A11D-46429B4C98B4}"/>
                </a:ext>
              </a:extLst>
            </p:cNvPr>
            <p:cNvGrpSpPr/>
            <p:nvPr/>
          </p:nvGrpSpPr>
          <p:grpSpPr>
            <a:xfrm>
              <a:off x="4399737" y="2881575"/>
              <a:ext cx="1529931" cy="392449"/>
              <a:chOff x="4759014" y="4221863"/>
              <a:chExt cx="1529931" cy="392449"/>
            </a:xfrm>
          </p:grpSpPr>
          <p:sp>
            <p:nvSpPr>
              <p:cNvPr id="23" name="Curved Down Arrow 22">
                <a:extLst>
                  <a:ext uri="{FF2B5EF4-FFF2-40B4-BE49-F238E27FC236}">
                    <a16:creationId xmlns:a16="http://schemas.microsoft.com/office/drawing/2014/main" id="{D41E53EB-6B6B-4A43-80D5-1CD6E5CF4706}"/>
                  </a:ext>
                </a:extLst>
              </p:cNvPr>
              <p:cNvSpPr/>
              <p:nvPr/>
            </p:nvSpPr>
            <p:spPr>
              <a:xfrm>
                <a:off x="4759014" y="4306912"/>
                <a:ext cx="1529931" cy="307400"/>
              </a:xfrm>
              <a:prstGeom prst="curvedDownArrow">
                <a:avLst>
                  <a:gd name="adj1" fmla="val 25000"/>
                  <a:gd name="adj2" fmla="val 70022"/>
                  <a:gd name="adj3" fmla="val 283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72398A-AE98-814A-8634-1296FE275911}"/>
                  </a:ext>
                </a:extLst>
              </p:cNvPr>
              <p:cNvSpPr txBox="1"/>
              <p:nvPr/>
            </p:nvSpPr>
            <p:spPr>
              <a:xfrm>
                <a:off x="5027161" y="4221863"/>
                <a:ext cx="876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encode</a:t>
                </a:r>
              </a:p>
            </p:txBody>
          </p:sp>
        </p:grpSp>
        <p:grpSp>
          <p:nvGrpSpPr>
            <p:cNvPr id="25" name="decode">
              <a:extLst>
                <a:ext uri="{FF2B5EF4-FFF2-40B4-BE49-F238E27FC236}">
                  <a16:creationId xmlns:a16="http://schemas.microsoft.com/office/drawing/2014/main" id="{990567D3-6B12-2D4F-B71D-35E82BF58812}"/>
                </a:ext>
              </a:extLst>
            </p:cNvPr>
            <p:cNvGrpSpPr/>
            <p:nvPr/>
          </p:nvGrpSpPr>
          <p:grpSpPr>
            <a:xfrm>
              <a:off x="4306205" y="3357095"/>
              <a:ext cx="1529931" cy="369332"/>
              <a:chOff x="4665482" y="4697383"/>
              <a:chExt cx="1529931" cy="369332"/>
            </a:xfrm>
          </p:grpSpPr>
          <p:sp>
            <p:nvSpPr>
              <p:cNvPr id="26" name="Curved Down Arrow 25">
                <a:extLst>
                  <a:ext uri="{FF2B5EF4-FFF2-40B4-BE49-F238E27FC236}">
                    <a16:creationId xmlns:a16="http://schemas.microsoft.com/office/drawing/2014/main" id="{25D4D219-D9AC-4A47-85CA-FA4FDC84FB4B}"/>
                  </a:ext>
                </a:extLst>
              </p:cNvPr>
              <p:cNvSpPr/>
              <p:nvPr/>
            </p:nvSpPr>
            <p:spPr>
              <a:xfrm flipH="1" flipV="1">
                <a:off x="4665482" y="4744026"/>
                <a:ext cx="1529931" cy="307400"/>
              </a:xfrm>
              <a:prstGeom prst="curvedDownArrow">
                <a:avLst>
                  <a:gd name="adj1" fmla="val 25000"/>
                  <a:gd name="adj2" fmla="val 70022"/>
                  <a:gd name="adj3" fmla="val 2830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093268-5BD9-5042-A81F-CF54B371143D}"/>
                  </a:ext>
                </a:extLst>
              </p:cNvPr>
              <p:cNvSpPr txBox="1"/>
              <p:nvPr/>
            </p:nvSpPr>
            <p:spPr>
              <a:xfrm>
                <a:off x="5027160" y="4697383"/>
                <a:ext cx="876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/>
                  <a:t>decode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372CAB-9496-5846-97E9-3D814D07E3C0}"/>
                </a:ext>
              </a:extLst>
            </p:cNvPr>
            <p:cNvSpPr txBox="1"/>
            <p:nvPr/>
          </p:nvSpPr>
          <p:spPr>
            <a:xfrm>
              <a:off x="5899414" y="2710230"/>
              <a:ext cx="203613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000" dirty="0"/>
                <a:t>8b </a:t>
              </a:r>
              <a:r>
                <a:rPr lang="en-CN" sz="2000" dirty="0">
                  <a:solidFill>
                    <a:schemeClr val="accent1"/>
                  </a:solidFill>
                </a:rPr>
                <a:t>05</a:t>
              </a:r>
              <a:r>
                <a:rPr lang="en-CN" sz="2000" dirty="0"/>
                <a:t> </a:t>
              </a:r>
              <a:r>
                <a:rPr lang="en-CN" sz="2000" dirty="0">
                  <a:solidFill>
                    <a:srgbClr val="FF0000"/>
                  </a:solidFill>
                </a:rPr>
                <a:t>00 00 00 00</a:t>
              </a:r>
              <a:endParaRPr lang="en-US" sz="2000" dirty="0"/>
            </a:p>
            <a:p>
              <a:r>
                <a:rPr lang="en-US" sz="2000" dirty="0"/>
                <a:t>89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</a:rPr>
                <a:t>c</a:t>
              </a:r>
              <a:r>
                <a:rPr lang="en-US" sz="2000" dirty="0">
                  <a:solidFill>
                    <a:srgbClr val="FF0000"/>
                  </a:solidFill>
                </a:rPr>
                <a:t>0 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        </a:t>
              </a:r>
            </a:p>
            <a:p>
              <a:r>
                <a:rPr lang="en-US" sz="2000" dirty="0"/>
                <a:t>67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</a:rPr>
                <a:t>8b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00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sz="2000" dirty="0"/>
                <a:t>67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accent1"/>
                  </a:solidFill>
                </a:rPr>
                <a:t>89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00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n-US" sz="2000" dirty="0"/>
                <a:t>b</a:t>
              </a:r>
              <a:r>
                <a:rPr lang="en-US" sz="2000" dirty="0">
                  <a:solidFill>
                    <a:schemeClr val="accent1"/>
                  </a:solidFill>
                </a:rPr>
                <a:t>8</a:t>
              </a: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00 00 00 00</a:t>
              </a:r>
            </a:p>
            <a:p>
              <a:r>
                <a:rPr lang="en-CN" sz="2000" dirty="0"/>
                <a:t>...</a:t>
              </a:r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6AF92AE-BBCD-3D49-B0FB-4AB745A5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6</a:t>
            </a:fld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82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1767-B4CE-4848-B48D-0CD779C6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43E2E-F4C4-2240-8A24-557B44C3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8195"/>
            <a:ext cx="10515600" cy="5743280"/>
          </a:xfrm>
        </p:spPr>
        <p:txBody>
          <a:bodyPr>
            <a:normAutofit/>
          </a:bodyPr>
          <a:lstStyle/>
          <a:p>
            <a:r>
              <a:rPr lang="en-CN" dirty="0"/>
              <a:t>A framework for developing verified assemblers for:</a:t>
            </a:r>
          </a:p>
          <a:p>
            <a:pPr lvl="1"/>
            <a:r>
              <a:rPr lang="en-CN" dirty="0"/>
              <a:t>Multiple architectures: X86-32/64 and RISC-V 32/64</a:t>
            </a:r>
          </a:p>
          <a:p>
            <a:pPr lvl="1"/>
            <a:r>
              <a:rPr lang="en-CN" dirty="0"/>
              <a:t>Standard object file format: ELF format</a:t>
            </a:r>
          </a:p>
          <a:p>
            <a:endParaRPr lang="en-CN" dirty="0"/>
          </a:p>
          <a:p>
            <a:endParaRPr lang="en-CN" dirty="0"/>
          </a:p>
          <a:p>
            <a:pPr marL="0" indent="0">
              <a:buNone/>
            </a:pPr>
            <a:endParaRPr lang="en-CN" dirty="0"/>
          </a:p>
          <a:p>
            <a:endParaRPr lang="en-CN" dirty="0"/>
          </a:p>
          <a:p>
            <a:r>
              <a:rPr lang="en-CN" dirty="0"/>
              <a:t>Key features: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N" u="sng" dirty="0"/>
              <a:t>Abstraction</a:t>
            </a:r>
            <a:r>
              <a:rPr lang="en-CN" dirty="0"/>
              <a:t> over architecture-dependent assembly</a:t>
            </a:r>
          </a:p>
          <a:p>
            <a:pPr marL="914400" lvl="1" indent="-457200">
              <a:buFont typeface="+mj-lt"/>
              <a:buAutoNum type="arabicPeriod"/>
            </a:pPr>
            <a:endParaRPr lang="en-CN" dirty="0"/>
          </a:p>
          <a:p>
            <a:pPr marL="914400" lvl="1" indent="-457200">
              <a:buFont typeface="+mj-lt"/>
              <a:buAutoNum type="arabicPeriod"/>
            </a:pPr>
            <a:endParaRPr lang="en-CN" dirty="0"/>
          </a:p>
          <a:p>
            <a:pPr marL="914400" lvl="1" indent="-457200">
              <a:buFont typeface="+mj-lt"/>
              <a:buAutoNum type="arabicPeriod"/>
            </a:pPr>
            <a:r>
              <a:rPr lang="en-CN" dirty="0"/>
              <a:t>Integration of </a:t>
            </a:r>
            <a:r>
              <a:rPr lang="en-US" u="sng" dirty="0"/>
              <a:t>automated and verified</a:t>
            </a:r>
            <a:r>
              <a:rPr lang="en-US" dirty="0"/>
              <a:t> instruction encoding</a:t>
            </a:r>
            <a:endParaRPr lang="en-CN" dirty="0"/>
          </a:p>
          <a:p>
            <a:endParaRPr lang="en-CN" dirty="0"/>
          </a:p>
        </p:txBody>
      </p:sp>
      <p:grpSp>
        <p:nvGrpSpPr>
          <p:cNvPr id="4" name="framework" hidden="1">
            <a:extLst>
              <a:ext uri="{FF2B5EF4-FFF2-40B4-BE49-F238E27FC236}">
                <a16:creationId xmlns:a16="http://schemas.microsoft.com/office/drawing/2014/main" id="{21A07C2A-2F5D-AE47-90B4-BE0DFFF907BD}"/>
              </a:ext>
            </a:extLst>
          </p:cNvPr>
          <p:cNvGrpSpPr/>
          <p:nvPr/>
        </p:nvGrpSpPr>
        <p:grpSpPr>
          <a:xfrm>
            <a:off x="2772933" y="2409978"/>
            <a:ext cx="4705717" cy="891938"/>
            <a:chOff x="2896695" y="1724941"/>
            <a:chExt cx="4705717" cy="891938"/>
          </a:xfrm>
        </p:grpSpPr>
        <p:sp>
          <p:nvSpPr>
            <p:cNvPr id="5" name="assembly">
              <a:extLst>
                <a:ext uri="{FF2B5EF4-FFF2-40B4-BE49-F238E27FC236}">
                  <a16:creationId xmlns:a16="http://schemas.microsoft.com/office/drawing/2014/main" id="{EF3C7FB3-4F5A-2944-9361-4947C784B1D5}"/>
                </a:ext>
              </a:extLst>
            </p:cNvPr>
            <p:cNvSpPr/>
            <p:nvPr/>
          </p:nvSpPr>
          <p:spPr>
            <a:xfrm>
              <a:off x="2896695" y="2087201"/>
              <a:ext cx="1312060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Assembly </a:t>
              </a:r>
            </a:p>
          </p:txBody>
        </p:sp>
        <p:grpSp>
          <p:nvGrpSpPr>
            <p:cNvPr id="6" name="assembler-framework">
              <a:extLst>
                <a:ext uri="{FF2B5EF4-FFF2-40B4-BE49-F238E27FC236}">
                  <a16:creationId xmlns:a16="http://schemas.microsoft.com/office/drawing/2014/main" id="{4BFA807E-90BB-0D46-8EFE-962A246F9D98}"/>
                </a:ext>
              </a:extLst>
            </p:cNvPr>
            <p:cNvGrpSpPr/>
            <p:nvPr/>
          </p:nvGrpSpPr>
          <p:grpSpPr>
            <a:xfrm>
              <a:off x="4208755" y="1724941"/>
              <a:ext cx="3393657" cy="891938"/>
              <a:chOff x="6107462" y="1725093"/>
              <a:chExt cx="3393657" cy="89193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D8981B8-916C-694A-96EF-71603A1A95A6}"/>
                  </a:ext>
                </a:extLst>
              </p:cNvPr>
              <p:cNvSpPr/>
              <p:nvPr/>
            </p:nvSpPr>
            <p:spPr>
              <a:xfrm>
                <a:off x="8189059" y="2098047"/>
                <a:ext cx="1312060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ELF Objecs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66BB97-135A-7D4D-8BC2-A94DF504BFF3}"/>
                  </a:ext>
                </a:extLst>
              </p:cNvPr>
              <p:cNvSpPr txBox="1"/>
              <p:nvPr/>
            </p:nvSpPr>
            <p:spPr>
              <a:xfrm>
                <a:off x="6160701" y="1725093"/>
                <a:ext cx="19751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i="1" dirty="0"/>
                  <a:t>Verified Assembler Framework </a:t>
                </a:r>
                <a:r>
                  <a:rPr lang="en-CN" dirty="0"/>
                  <a:t>✅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E54D53B-9338-7F4B-A13F-A9F70343CD80}"/>
                  </a:ext>
                </a:extLst>
              </p:cNvPr>
              <p:cNvCxnSpPr>
                <a:cxnSpLocks/>
                <a:stCxn id="5" idx="3"/>
                <a:endCxn id="7" idx="1"/>
              </p:cNvCxnSpPr>
              <p:nvPr/>
            </p:nvCxnSpPr>
            <p:spPr>
              <a:xfrm>
                <a:off x="6107462" y="2346845"/>
                <a:ext cx="2081597" cy="10694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1A7689-1FD0-5D45-BC18-6E76B3039C86}"/>
              </a:ext>
            </a:extLst>
          </p:cNvPr>
          <p:cNvGrpSpPr/>
          <p:nvPr/>
        </p:nvGrpSpPr>
        <p:grpSpPr>
          <a:xfrm>
            <a:off x="3583767" y="2373707"/>
            <a:ext cx="5024466" cy="1835030"/>
            <a:chOff x="3308787" y="2338242"/>
            <a:chExt cx="5024466" cy="1835030"/>
          </a:xfrm>
        </p:grpSpPr>
        <p:grpSp>
          <p:nvGrpSpPr>
            <p:cNvPr id="13" name="framework">
              <a:extLst>
                <a:ext uri="{FF2B5EF4-FFF2-40B4-BE49-F238E27FC236}">
                  <a16:creationId xmlns:a16="http://schemas.microsoft.com/office/drawing/2014/main" id="{64466BA6-80C8-334A-BEED-FC8953DCCC6D}"/>
                </a:ext>
              </a:extLst>
            </p:cNvPr>
            <p:cNvGrpSpPr/>
            <p:nvPr/>
          </p:nvGrpSpPr>
          <p:grpSpPr>
            <a:xfrm>
              <a:off x="4581533" y="2608216"/>
              <a:ext cx="2398309" cy="1412110"/>
              <a:chOff x="3422036" y="2510279"/>
              <a:chExt cx="2398309" cy="1412110"/>
            </a:xfrm>
          </p:grpSpPr>
          <p:cxnSp>
            <p:nvCxnSpPr>
              <p:cNvPr id="14" name="Elbow Connector 13">
                <a:extLst>
                  <a:ext uri="{FF2B5EF4-FFF2-40B4-BE49-F238E27FC236}">
                    <a16:creationId xmlns:a16="http://schemas.microsoft.com/office/drawing/2014/main" id="{F8B1CCA5-B888-F64D-8BEC-50E7013AB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2036" y="2510279"/>
                <a:ext cx="12700" cy="1406657"/>
              </a:xfrm>
              <a:prstGeom prst="bentConnector3">
                <a:avLst>
                  <a:gd name="adj1" fmla="val 1800000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>
                <a:extLst>
                  <a:ext uri="{FF2B5EF4-FFF2-40B4-BE49-F238E27FC236}">
                    <a16:creationId xmlns:a16="http://schemas.microsoft.com/office/drawing/2014/main" id="{48C0CBA9-F537-9D49-86F4-8DEB7BBF6BA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812565" y="2510279"/>
                <a:ext cx="1925" cy="1412110"/>
              </a:xfrm>
              <a:prstGeom prst="bentConnector3">
                <a:avLst>
                  <a:gd name="adj1" fmla="val 11975325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DE85D75-CD6D-9E4A-A2D6-3424A40675BC}"/>
                  </a:ext>
                </a:extLst>
              </p:cNvPr>
              <p:cNvCxnSpPr>
                <a:cxnSpLocks/>
                <a:stCxn id="22" idx="3"/>
                <a:endCxn id="20" idx="1"/>
              </p:cNvCxnSpPr>
              <p:nvPr/>
            </p:nvCxnSpPr>
            <p:spPr>
              <a:xfrm flipV="1">
                <a:off x="3431236" y="3205852"/>
                <a:ext cx="2389109" cy="349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asm and object files">
              <a:extLst>
                <a:ext uri="{FF2B5EF4-FFF2-40B4-BE49-F238E27FC236}">
                  <a16:creationId xmlns:a16="http://schemas.microsoft.com/office/drawing/2014/main" id="{82403104-FF48-9847-B8AB-17658F36C882}"/>
                </a:ext>
              </a:extLst>
            </p:cNvPr>
            <p:cNvGrpSpPr/>
            <p:nvPr/>
          </p:nvGrpSpPr>
          <p:grpSpPr>
            <a:xfrm>
              <a:off x="3308787" y="2338242"/>
              <a:ext cx="5024466" cy="1228537"/>
              <a:chOff x="1804549" y="1715858"/>
              <a:chExt cx="5024466" cy="122853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69163B-2656-DE4B-9ADF-2783030022B4}"/>
                  </a:ext>
                </a:extLst>
              </p:cNvPr>
              <p:cNvSpPr/>
              <p:nvPr/>
            </p:nvSpPr>
            <p:spPr>
              <a:xfrm>
                <a:off x="5475604" y="2421913"/>
                <a:ext cx="1353411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RISC-V ELF Object files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69F1D6-6FB2-1D49-AEE8-2DB35A826F22}"/>
                  </a:ext>
                </a:extLst>
              </p:cNvPr>
              <p:cNvSpPr/>
              <p:nvPr/>
            </p:nvSpPr>
            <p:spPr>
              <a:xfrm>
                <a:off x="1813749" y="2425411"/>
                <a:ext cx="1272746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/>
                  <a:t>RISC-V Assembly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13903B-F476-B846-BF59-FA0F8572CAE0}"/>
                  </a:ext>
                </a:extLst>
              </p:cNvPr>
              <p:cNvSpPr/>
              <p:nvPr/>
            </p:nvSpPr>
            <p:spPr>
              <a:xfrm>
                <a:off x="1804549" y="1721311"/>
                <a:ext cx="1272746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X86 Assembly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64F6E13-D021-B243-BFF7-75007B70D3D8}"/>
                  </a:ext>
                </a:extLst>
              </p:cNvPr>
              <p:cNvSpPr/>
              <p:nvPr/>
            </p:nvSpPr>
            <p:spPr>
              <a:xfrm>
                <a:off x="5469749" y="1715858"/>
                <a:ext cx="1353411" cy="5189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N" dirty="0"/>
                  <a:t>X86 ELF</a:t>
                </a:r>
              </a:p>
              <a:p>
                <a:pPr algn="ctr"/>
                <a:r>
                  <a:rPr lang="en-CN" dirty="0"/>
                  <a:t>Object files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6EE123-5313-C54E-95A7-F2E134CA3686}"/>
                </a:ext>
              </a:extLst>
            </p:cNvPr>
            <p:cNvSpPr txBox="1"/>
            <p:nvPr/>
          </p:nvSpPr>
          <p:spPr>
            <a:xfrm>
              <a:off x="4823822" y="2683867"/>
              <a:ext cx="19751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N" i="1" dirty="0"/>
                <a:t>Verified Assembler Framework</a:t>
              </a:r>
              <a:endParaRPr lang="en-C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7F222D-014F-624B-9A24-DA009FA91E19}"/>
                </a:ext>
              </a:extLst>
            </p:cNvPr>
            <p:cNvSpPr txBox="1"/>
            <p:nvPr/>
          </p:nvSpPr>
          <p:spPr>
            <a:xfrm>
              <a:off x="5603631" y="334227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✅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29AF34-A716-A64B-880C-B24E495C1E2F}"/>
                </a:ext>
              </a:extLst>
            </p:cNvPr>
            <p:cNvSpPr txBox="1"/>
            <p:nvPr/>
          </p:nvSpPr>
          <p:spPr>
            <a:xfrm>
              <a:off x="4236443" y="380394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468C85-459C-BC4B-AAEB-1C6D3CB16825}"/>
                </a:ext>
              </a:extLst>
            </p:cNvPr>
            <p:cNvSpPr txBox="1"/>
            <p:nvPr/>
          </p:nvSpPr>
          <p:spPr>
            <a:xfrm>
              <a:off x="6979842" y="3800052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/>
                <a:t>...</a:t>
              </a:r>
            </a:p>
          </p:txBody>
        </p:sp>
      </p:grpSp>
      <p:grpSp>
        <p:nvGrpSpPr>
          <p:cNvPr id="36" name="archi-dependent">
            <a:extLst>
              <a:ext uri="{FF2B5EF4-FFF2-40B4-BE49-F238E27FC236}">
                <a16:creationId xmlns:a16="http://schemas.microsoft.com/office/drawing/2014/main" id="{58726C9F-4569-3141-B689-336B0E0E9D21}"/>
              </a:ext>
            </a:extLst>
          </p:cNvPr>
          <p:cNvGrpSpPr/>
          <p:nvPr/>
        </p:nvGrpSpPr>
        <p:grpSpPr>
          <a:xfrm>
            <a:off x="4796159" y="5289537"/>
            <a:ext cx="4953236" cy="522476"/>
            <a:chOff x="4796159" y="5287534"/>
            <a:chExt cx="4953236" cy="52247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B61D9C3-82D5-F342-B559-F997521DD523}"/>
                </a:ext>
              </a:extLst>
            </p:cNvPr>
            <p:cNvSpPr/>
            <p:nvPr/>
          </p:nvSpPr>
          <p:spPr>
            <a:xfrm>
              <a:off x="4796159" y="5291026"/>
              <a:ext cx="2450882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Architecture-dependent Assembly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AE45AAC-E986-2A40-BE6B-149AF4CEAAF1}"/>
                    </a:ext>
                  </a:extLst>
                </p:cNvPr>
                <p:cNvSpPr txBox="1"/>
                <p:nvPr/>
              </p:nvSpPr>
              <p:spPr>
                <a:xfrm>
                  <a:off x="7312812" y="5362360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AE45AAC-E986-2A40-BE6B-149AF4CEA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2" y="5362360"/>
                  <a:ext cx="41069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301347-9351-B441-9A35-BE14FF1B8585}"/>
                </a:ext>
              </a:extLst>
            </p:cNvPr>
            <p:cNvSpPr/>
            <p:nvPr/>
          </p:nvSpPr>
          <p:spPr>
            <a:xfrm>
              <a:off x="7789273" y="5287534"/>
              <a:ext cx="1960122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Verified</a:t>
              </a:r>
            </a:p>
            <a:p>
              <a:pPr algn="ctr"/>
              <a:r>
                <a:rPr lang="en-CN" dirty="0"/>
                <a:t>Assembler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1CAD74F-1F17-5541-8C71-4B19E0462B69}"/>
              </a:ext>
            </a:extLst>
          </p:cNvPr>
          <p:cNvSpPr/>
          <p:nvPr/>
        </p:nvSpPr>
        <p:spPr>
          <a:xfrm>
            <a:off x="2306181" y="5294762"/>
            <a:ext cx="1960122" cy="5189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Verified Assembler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94C83C-CDFF-CF43-9500-5CD551FEC9FB}"/>
                  </a:ext>
                </a:extLst>
              </p:cNvPr>
              <p:cNvSpPr txBox="1"/>
              <p:nvPr/>
            </p:nvSpPr>
            <p:spPr>
              <a:xfrm>
                <a:off x="4327039" y="5365852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194C83C-CDFF-CF43-9500-5CD551FE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39" y="5365852"/>
                <a:ext cx="437940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X86">
            <a:extLst>
              <a:ext uri="{FF2B5EF4-FFF2-40B4-BE49-F238E27FC236}">
                <a16:creationId xmlns:a16="http://schemas.microsoft.com/office/drawing/2014/main" id="{15421496-A7F0-CF4A-842E-9C4F71019EE4}"/>
              </a:ext>
            </a:extLst>
          </p:cNvPr>
          <p:cNvGrpSpPr/>
          <p:nvPr/>
        </p:nvGrpSpPr>
        <p:grpSpPr>
          <a:xfrm>
            <a:off x="4796159" y="5287534"/>
            <a:ext cx="4953236" cy="522476"/>
            <a:chOff x="4796159" y="5287534"/>
            <a:chExt cx="4953236" cy="52247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B079D81-B14E-4A4F-8074-46768054F898}"/>
                </a:ext>
              </a:extLst>
            </p:cNvPr>
            <p:cNvSpPr/>
            <p:nvPr/>
          </p:nvSpPr>
          <p:spPr>
            <a:xfrm>
              <a:off x="4796159" y="5291026"/>
              <a:ext cx="2450882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X86 implementation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C3D1128-6762-074B-A69A-22A2E938F558}"/>
                    </a:ext>
                  </a:extLst>
                </p:cNvPr>
                <p:cNvSpPr txBox="1"/>
                <p:nvPr/>
              </p:nvSpPr>
              <p:spPr>
                <a:xfrm>
                  <a:off x="7312812" y="5362360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C3D1128-6762-074B-A69A-22A2E938F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2" y="5362360"/>
                  <a:ext cx="4106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6EB95E-5605-0347-9BA9-B04B88F269F2}"/>
                </a:ext>
              </a:extLst>
            </p:cNvPr>
            <p:cNvSpPr/>
            <p:nvPr/>
          </p:nvSpPr>
          <p:spPr>
            <a:xfrm>
              <a:off x="7789273" y="5287534"/>
              <a:ext cx="1960122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X86 Verified</a:t>
              </a:r>
            </a:p>
            <a:p>
              <a:pPr algn="ctr"/>
              <a:r>
                <a:rPr lang="en-CN" dirty="0"/>
                <a:t>Assembler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0AE3BB-4232-2843-A10C-70C86273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7</a:t>
            </a:fld>
            <a:endParaRPr lang="en-CN"/>
          </a:p>
        </p:txBody>
      </p:sp>
      <p:grpSp>
        <p:nvGrpSpPr>
          <p:cNvPr id="23" name="risc-v">
            <a:extLst>
              <a:ext uri="{FF2B5EF4-FFF2-40B4-BE49-F238E27FC236}">
                <a16:creationId xmlns:a16="http://schemas.microsoft.com/office/drawing/2014/main" id="{CDC69B66-14DB-1A4A-AC83-3F5F75F02D82}"/>
              </a:ext>
            </a:extLst>
          </p:cNvPr>
          <p:cNvGrpSpPr/>
          <p:nvPr/>
        </p:nvGrpSpPr>
        <p:grpSpPr>
          <a:xfrm>
            <a:off x="4796159" y="5287141"/>
            <a:ext cx="4953236" cy="526605"/>
            <a:chOff x="4796159" y="5287141"/>
            <a:chExt cx="4953236" cy="52660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ACC1E0-E7E5-DE47-9492-81473FB6AE40}"/>
                </a:ext>
              </a:extLst>
            </p:cNvPr>
            <p:cNvSpPr/>
            <p:nvPr/>
          </p:nvSpPr>
          <p:spPr>
            <a:xfrm>
              <a:off x="4796159" y="5294762"/>
              <a:ext cx="2450882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RISC-V implementation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32ECF12-51BE-C442-8BCC-3F36C4E05917}"/>
                </a:ext>
              </a:extLst>
            </p:cNvPr>
            <p:cNvSpPr/>
            <p:nvPr/>
          </p:nvSpPr>
          <p:spPr>
            <a:xfrm>
              <a:off x="7789273" y="5287141"/>
              <a:ext cx="1960122" cy="518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N" dirty="0"/>
                <a:t>RISC-V Verified</a:t>
              </a:r>
            </a:p>
            <a:p>
              <a:pPr algn="ctr"/>
              <a:r>
                <a:rPr lang="en-CN" dirty="0"/>
                <a:t>Assembler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4824004-D074-B848-840B-58C13DEA4821}"/>
                    </a:ext>
                  </a:extLst>
                </p:cNvPr>
                <p:cNvSpPr txBox="1"/>
                <p:nvPr/>
              </p:nvSpPr>
              <p:spPr>
                <a:xfrm>
                  <a:off x="7312812" y="5360357"/>
                  <a:ext cx="4106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4824004-D074-B848-840B-58C13DEA48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2812" y="5360357"/>
                  <a:ext cx="4106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0280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091C-96F4-7442-9A29-DEB081C3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The Rest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5CDB-129A-0341-9ED8-D77F7DB3C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Overview of the framework</a:t>
            </a:r>
          </a:p>
          <a:p>
            <a:endParaRPr lang="en-CN" dirty="0"/>
          </a:p>
          <a:p>
            <a:r>
              <a:rPr lang="en-CN" dirty="0"/>
              <a:t>Key features</a:t>
            </a:r>
          </a:p>
          <a:p>
            <a:endParaRPr lang="en-CN" dirty="0"/>
          </a:p>
          <a:p>
            <a:r>
              <a:rPr lang="en-CN" dirty="0"/>
              <a:t>Evaluation</a:t>
            </a:r>
          </a:p>
          <a:p>
            <a:endParaRPr lang="en-CN" dirty="0"/>
          </a:p>
          <a:p>
            <a:r>
              <a:rPr lang="en-CN" dirty="0"/>
              <a:t>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237DC-3A8C-2946-886E-08658115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0030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E3D81-999E-2C45-A4B2-AB3ED973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Overview of the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48D65-1EEC-A542-B066-F9D3973B73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dirty="0"/>
                  <a:t>Goal: Transforms assembly programs to ELF object files</a:t>
                </a:r>
              </a:p>
              <a:p>
                <a:endParaRPr lang="en-CN" dirty="0"/>
              </a:p>
              <a:p>
                <a:r>
                  <a:rPr lang="en-CN" dirty="0"/>
                  <a:t>Ingredients:</a:t>
                </a:r>
              </a:p>
              <a:p>
                <a:pPr lvl="1"/>
                <a:r>
                  <a:rPr lang="en-CN" dirty="0"/>
                  <a:t>IR: relocatable programs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N" dirty="0"/>
                  <a:t>)</a:t>
                </a:r>
              </a:p>
              <a:p>
                <a:pPr lvl="1"/>
                <a:endParaRPr lang="en-CN" dirty="0"/>
              </a:p>
              <a:p>
                <a:pPr lvl="1"/>
                <a:r>
                  <a:rPr lang="en-CN" dirty="0"/>
                  <a:t>Four passes: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N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CN" dirty="0"/>
              </a:p>
              <a:p>
                <a:pPr lvl="1"/>
                <a:endParaRPr lang="en-CN" dirty="0"/>
              </a:p>
              <a:p>
                <a:pPr lvl="1"/>
                <a:r>
                  <a:rPr lang="en-CN" dirty="0"/>
                  <a:t>Correctness theorem: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⟦"/>
                              <m:endChr m:val="⟧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048D65-1EEC-A542-B066-F9D3973B7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86" t="-17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framework">
            <a:extLst>
              <a:ext uri="{FF2B5EF4-FFF2-40B4-BE49-F238E27FC236}">
                <a16:creationId xmlns:a16="http://schemas.microsoft.com/office/drawing/2014/main" id="{2E98FA97-E6C1-1441-999E-A17271EB5FFD}"/>
              </a:ext>
            </a:extLst>
          </p:cNvPr>
          <p:cNvGrpSpPr/>
          <p:nvPr/>
        </p:nvGrpSpPr>
        <p:grpSpPr>
          <a:xfrm>
            <a:off x="8973068" y="1076668"/>
            <a:ext cx="2909052" cy="4737056"/>
            <a:chOff x="9108135" y="735917"/>
            <a:chExt cx="2909052" cy="4737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9A9D771-A0A5-6540-9B5C-D09D4173118B}"/>
                    </a:ext>
                  </a:extLst>
                </p:cNvPr>
                <p:cNvSpPr/>
                <p:nvPr/>
              </p:nvSpPr>
              <p:spPr>
                <a:xfrm>
                  <a:off x="9108135" y="1251892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Programs 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9A9D771-A0A5-6540-9B5C-D09D417311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35" y="1251892"/>
                  <a:ext cx="2909047" cy="672353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AA4CE45-9B16-BA44-9066-511706C9F60E}"/>
                    </a:ext>
                  </a:extLst>
                </p:cNvPr>
                <p:cNvSpPr/>
                <p:nvPr/>
              </p:nvSpPr>
              <p:spPr>
                <a:xfrm>
                  <a:off x="9108135" y="2270122"/>
                  <a:ext cx="2909047" cy="67186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</a:t>
                  </a:r>
                </a:p>
                <a:p>
                  <a:pPr algn="ctr"/>
                  <a:r>
                    <a:rPr lang="en-CN" dirty="0"/>
                    <a:t>Relocation Tables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AA4CE45-9B16-BA44-9066-511706C9F6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35" y="2270122"/>
                  <a:ext cx="2909047" cy="671866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F4AEDFE-BD43-0346-8EB4-14156970A8A9}"/>
                    </a:ext>
                  </a:extLst>
                </p:cNvPr>
                <p:cNvSpPr/>
                <p:nvPr/>
              </p:nvSpPr>
              <p:spPr>
                <a:xfrm>
                  <a:off x="9108140" y="3294562"/>
                  <a:ext cx="2909047" cy="669426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N" dirty="0"/>
                    <a:t>: Instruction and </a:t>
                  </a:r>
                </a:p>
                <a:p>
                  <a:pPr algn="ctr"/>
                  <a:r>
                    <a:rPr lang="en-CN" dirty="0"/>
                    <a:t>Data Encoding</a:t>
                  </a: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F4AEDFE-BD43-0346-8EB4-14156970A8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40" y="3294562"/>
                  <a:ext cx="2909047" cy="669426"/>
                </a:xfrm>
                <a:prstGeom prst="rect">
                  <a:avLst/>
                </a:prstGeom>
                <a:blipFill>
                  <a:blip r:embed="rId9"/>
                  <a:stretch>
                    <a:fillRect b="-1090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E186C24-F1C1-A84E-8ED8-AB3C251D5EB7}"/>
                    </a:ext>
                  </a:extLst>
                </p:cNvPr>
                <p:cNvSpPr/>
                <p:nvPr/>
              </p:nvSpPr>
              <p:spPr>
                <a:xfrm>
                  <a:off x="9108140" y="4312305"/>
                  <a:ext cx="2909047" cy="67235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CN" dirty="0"/>
                    <a:t>: Generation of Relocatable ELF 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E186C24-F1C1-A84E-8ED8-AB3C251D5E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8140" y="4312305"/>
                  <a:ext cx="2909047" cy="672353"/>
                </a:xfrm>
                <a:prstGeom prst="rect">
                  <a:avLst/>
                </a:prstGeom>
                <a:blipFill>
                  <a:blip r:embed="rId10"/>
                  <a:stretch>
                    <a:fillRect b="-89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759B5F-F7FE-1C4D-9949-CA4230A3AFB3}"/>
                    </a:ext>
                  </a:extLst>
                </p:cNvPr>
                <p:cNvSpPr txBox="1"/>
                <p:nvPr/>
              </p:nvSpPr>
              <p:spPr>
                <a:xfrm>
                  <a:off x="9364443" y="735917"/>
                  <a:ext cx="23660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Assembly programs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759B5F-F7FE-1C4D-9949-CA4230A3AF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4443" y="735917"/>
                  <a:ext cx="2366075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r="-1070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3377C4-5EC7-324A-A9F7-E94AA68639FD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10562659" y="1924245"/>
              <a:ext cx="0" cy="3458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34DAF9C-8E05-7042-A96B-F2FF063EC80E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10562659" y="2941988"/>
              <a:ext cx="5" cy="3525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0FA122C-631D-7544-BFC6-13B721F7EBA8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10562664" y="3963988"/>
              <a:ext cx="0" cy="3483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A39869-EB15-8645-AF37-A5C9DB3AAA78}"/>
                    </a:ext>
                  </a:extLst>
                </p:cNvPr>
                <p:cNvSpPr txBox="1"/>
                <p:nvPr/>
              </p:nvSpPr>
              <p:spPr>
                <a:xfrm>
                  <a:off x="9122402" y="5103641"/>
                  <a:ext cx="28501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en-CN" dirty="0"/>
                    <a:t> ELF object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A39869-EB15-8645-AF37-A5C9DB3AAA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2402" y="5103641"/>
                  <a:ext cx="2850155" cy="369332"/>
                </a:xfrm>
                <a:prstGeom prst="rect">
                  <a:avLst/>
                </a:prstGeom>
                <a:blipFill>
                  <a:blip r:embed="rId12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4707B98-4D82-2348-8D3D-A645C66440AE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>
              <a:off x="10562656" y="1072857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B94FB3D-5F63-5A4D-BE66-DBAF1BD92FAD}"/>
                    </a:ext>
                  </a:extLst>
                </p:cNvPr>
                <p:cNvSpPr txBox="1"/>
                <p:nvPr/>
              </p:nvSpPr>
              <p:spPr>
                <a:xfrm>
                  <a:off x="10086304" y="1894056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B94FB3D-5F63-5A4D-BE66-DBAF1BD92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304" y="1894056"/>
                  <a:ext cx="47635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4A3147-DA98-9545-8240-35665B824C06}"/>
                    </a:ext>
                  </a:extLst>
                </p:cNvPr>
                <p:cNvSpPr txBox="1"/>
                <p:nvPr/>
              </p:nvSpPr>
              <p:spPr>
                <a:xfrm>
                  <a:off x="10086304" y="3942973"/>
                  <a:ext cx="47635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34A3147-DA98-9545-8240-35665B824C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304" y="3942973"/>
                  <a:ext cx="476352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B8259E7-23AB-4D41-9A77-913F4CDF050D}"/>
                    </a:ext>
                  </a:extLst>
                </p:cNvPr>
                <p:cNvSpPr txBox="1"/>
                <p:nvPr/>
              </p:nvSpPr>
              <p:spPr>
                <a:xfrm>
                  <a:off x="10086307" y="2922303"/>
                  <a:ext cx="476352" cy="3456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N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B8259E7-23AB-4D41-9A77-913F4CDF05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307" y="2922303"/>
                  <a:ext cx="476352" cy="345600"/>
                </a:xfrm>
                <a:prstGeom prst="rect">
                  <a:avLst/>
                </a:prstGeom>
                <a:blipFill>
                  <a:blip r:embed="rId15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A0E05A2-BB16-744A-9C82-D11037AC221C}"/>
                </a:ext>
              </a:extLst>
            </p:cNvPr>
            <p:cNvCxnSpPr>
              <a:cxnSpLocks/>
            </p:cNvCxnSpPr>
            <p:nvPr/>
          </p:nvCxnSpPr>
          <p:spPr>
            <a:xfrm>
              <a:off x="10562653" y="4981731"/>
              <a:ext cx="3" cy="1790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irst pass" hidden="1">
            <a:extLst>
              <a:ext uri="{FF2B5EF4-FFF2-40B4-BE49-F238E27FC236}">
                <a16:creationId xmlns:a16="http://schemas.microsoft.com/office/drawing/2014/main" id="{2D7F9DAE-6B2A-3047-8604-798346D12F1F}"/>
              </a:ext>
            </a:extLst>
          </p:cNvPr>
          <p:cNvSpPr/>
          <p:nvPr/>
        </p:nvSpPr>
        <p:spPr>
          <a:xfrm>
            <a:off x="8824256" y="1512900"/>
            <a:ext cx="3170520" cy="8985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second and the third pass" hidden="1">
            <a:extLst>
              <a:ext uri="{FF2B5EF4-FFF2-40B4-BE49-F238E27FC236}">
                <a16:creationId xmlns:a16="http://schemas.microsoft.com/office/drawing/2014/main" id="{FD3CBE91-C115-664E-ABC6-CB9AA3C2493A}"/>
              </a:ext>
            </a:extLst>
          </p:cNvPr>
          <p:cNvSpPr/>
          <p:nvPr/>
        </p:nvSpPr>
        <p:spPr>
          <a:xfrm>
            <a:off x="8842326" y="2514147"/>
            <a:ext cx="3170520" cy="19323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4" name="the last pass" hidden="1">
            <a:extLst>
              <a:ext uri="{FF2B5EF4-FFF2-40B4-BE49-F238E27FC236}">
                <a16:creationId xmlns:a16="http://schemas.microsoft.com/office/drawing/2014/main" id="{114C4354-F164-6C48-A9D3-1B947358E7A2}"/>
              </a:ext>
            </a:extLst>
          </p:cNvPr>
          <p:cNvSpPr/>
          <p:nvPr/>
        </p:nvSpPr>
        <p:spPr>
          <a:xfrm>
            <a:off x="8842326" y="4527306"/>
            <a:ext cx="3170520" cy="8985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03FB20E-7173-3C40-BC3B-72E2758F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694-76D9-7443-936C-DE43064B1FEB}" type="slidenum">
              <a:rPr lang="en-CN" smtClean="0"/>
              <a:t>9</a:t>
            </a:fld>
            <a:endParaRPr lang="en-C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8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5.2|9|7.7|7.7|4.9|3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3.3|13.4|6.1|8.8|2.5|4.2|8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2|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0|6.6|5.8|2.5|1.3|4.2|3.5|1.4|19.4|13.6|3.2|5.2|1.8|1|5|0.5|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.1|6.2|1.3|6.8|9.6|2.5|3.8|5.6|15|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6|5.2|0.7|4.4|6.1|9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9|3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5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4|2.9|9.8|8.1|8.5|4.5|9|7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1.5|5.9|9.1|8.9|6.2|7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9|3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-1.1|4.7|2.8|1|2.6|3.1|6.9|5.5|13.7|2.3|9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2|3.2|4.6|9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0.9|8.4|11|1.8|6.3|5.6|5.1|14.9|9.7|12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7|20.4|1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4|6.1|3.6|2.2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1.7|6.6|6.9|23.7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3|13.2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9|5|12.8|5.9|1.5|9.2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2|3.5|2.2|7.2|2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6|6.9|4.5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5.2|2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3|4.6|7.3|1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39691</TotalTime>
  <Words>3087</Words>
  <Application>Microsoft Office PowerPoint</Application>
  <PresentationFormat>宽屏</PresentationFormat>
  <Paragraphs>1111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Apple Color Emoji</vt:lpstr>
      <vt:lpstr>CMR6</vt:lpstr>
      <vt:lpstr>Menlo</vt:lpstr>
      <vt:lpstr>SFBX1440</vt:lpstr>
      <vt:lpstr>SFRM0900</vt:lpstr>
      <vt:lpstr>Arial</vt:lpstr>
      <vt:lpstr>Calibri</vt:lpstr>
      <vt:lpstr>Calibri Light</vt:lpstr>
      <vt:lpstr>Cambria Math</vt:lpstr>
      <vt:lpstr>Consolas</vt:lpstr>
      <vt:lpstr>Office Theme</vt:lpstr>
      <vt:lpstr>Towards a Framework for Developing Verified Assemblers for the ELF Format </vt:lpstr>
      <vt:lpstr>Motivation</vt:lpstr>
      <vt:lpstr>Motivation</vt:lpstr>
      <vt:lpstr>Related Work: Verified Assemblers</vt:lpstr>
      <vt:lpstr>Problems and Challenges:</vt:lpstr>
      <vt:lpstr>Problems and Challenges:</vt:lpstr>
      <vt:lpstr>Our Contributions</vt:lpstr>
      <vt:lpstr>The Rest of This Talk</vt:lpstr>
      <vt:lpstr>Overview of the Framework</vt:lpstr>
      <vt:lpstr>A Running Example</vt:lpstr>
      <vt:lpstr>Pass 1: Generation of Relocatable Programs</vt:lpstr>
      <vt:lpstr>Pass 2: Generation of Relocation Tables</vt:lpstr>
      <vt:lpstr>Pass 3: Instruction and Data Encoding</vt:lpstr>
      <vt:lpstr>Pass 4: Generation of ELF </vt:lpstr>
      <vt:lpstr>Pass 4: Generation of ELF </vt:lpstr>
      <vt:lpstr>Verification</vt:lpstr>
      <vt:lpstr>Key Features</vt:lpstr>
      <vt:lpstr>Abstraction for Implementation: Pass 1</vt:lpstr>
      <vt:lpstr>Abstraction for Implementation: Pass 2</vt:lpstr>
      <vt:lpstr>Key Features</vt:lpstr>
      <vt:lpstr>Abstraction for Verification: Pass 1</vt:lpstr>
      <vt:lpstr>Abstraction for Verification: Pass 1</vt:lpstr>
      <vt:lpstr>Abstraction for Verification: Pass 2</vt:lpstr>
      <vt:lpstr>Key Features</vt:lpstr>
      <vt:lpstr>Integration of the CSLED Framework</vt:lpstr>
      <vt:lpstr>Instruction Specifications – X86</vt:lpstr>
      <vt:lpstr>Evaluation of the Framework</vt:lpstr>
      <vt:lpstr>Evaluation of the Framework</vt:lpstr>
      <vt:lpstr>Generality of the Framework</vt:lpstr>
      <vt:lpstr>Limitations</vt:lpstr>
      <vt:lpstr>Conclusion and Future Work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Verified Assembler</dc:title>
  <dc:creator>先生 吴</dc:creator>
  <cp:lastModifiedBy>Yuting Wang</cp:lastModifiedBy>
  <cp:revision>1992</cp:revision>
  <cp:lastPrinted>2023-11-18T13:27:58Z</cp:lastPrinted>
  <dcterms:created xsi:type="dcterms:W3CDTF">2023-10-24T05:28:01Z</dcterms:created>
  <dcterms:modified xsi:type="dcterms:W3CDTF">2024-02-17T06:21:30Z</dcterms:modified>
</cp:coreProperties>
</file>